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3.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4.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5.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7" r:id="rId1"/>
    <p:sldMasterId id="2147485346" r:id="rId2"/>
    <p:sldMasterId id="2147485906" r:id="rId3"/>
    <p:sldMasterId id="2147483853" r:id="rId4"/>
    <p:sldMasterId id="2147485380" r:id="rId5"/>
    <p:sldMasterId id="2147483965" r:id="rId6"/>
  </p:sldMasterIdLst>
  <p:notesMasterIdLst>
    <p:notesMasterId r:id="rId38"/>
  </p:notesMasterIdLst>
  <p:sldIdLst>
    <p:sldId id="256" r:id="rId7"/>
    <p:sldId id="257" r:id="rId8"/>
    <p:sldId id="2147470673" r:id="rId9"/>
    <p:sldId id="2147470005" r:id="rId10"/>
    <p:sldId id="2147470226" r:id="rId11"/>
    <p:sldId id="2147470006" r:id="rId12"/>
    <p:sldId id="258" r:id="rId13"/>
    <p:sldId id="2147470007" r:id="rId14"/>
    <p:sldId id="2147470227" r:id="rId15"/>
    <p:sldId id="2147470003" r:id="rId16"/>
    <p:sldId id="2147470004" r:id="rId17"/>
    <p:sldId id="2147470008" r:id="rId18"/>
    <p:sldId id="2076138288" r:id="rId19"/>
    <p:sldId id="2147469999" r:id="rId20"/>
    <p:sldId id="2147470002" r:id="rId21"/>
    <p:sldId id="2147470229" r:id="rId22"/>
    <p:sldId id="2147470247" r:id="rId23"/>
    <p:sldId id="2147470248" r:id="rId24"/>
    <p:sldId id="2147470246" r:id="rId25"/>
    <p:sldId id="2147470232" r:id="rId26"/>
    <p:sldId id="2147470230" r:id="rId27"/>
    <p:sldId id="4415" r:id="rId28"/>
    <p:sldId id="2076137551" r:id="rId29"/>
    <p:sldId id="2147470231" r:id="rId30"/>
    <p:sldId id="2147470234" r:id="rId31"/>
    <p:sldId id="2147470236" r:id="rId32"/>
    <p:sldId id="2147470237" r:id="rId33"/>
    <p:sldId id="2147470238" r:id="rId34"/>
    <p:sldId id="2147470250" r:id="rId35"/>
    <p:sldId id="2147470240" r:id="rId36"/>
    <p:sldId id="214747023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B25FE879-D7BF-ED42-9823-E3C9BE3EA025}">
          <p14:sldIdLst>
            <p14:sldId id="256"/>
            <p14:sldId id="257"/>
          </p14:sldIdLst>
        </p14:section>
        <p14:section name="What is a CIEM" id="{ADF270ED-A3C3-4E4B-9E26-38CD62ADBEE2}">
          <p14:sldIdLst>
            <p14:sldId id="2147470673"/>
            <p14:sldId id="2147470005"/>
            <p14:sldId id="2147470226"/>
            <p14:sldId id="2147470006"/>
            <p14:sldId id="258"/>
          </p14:sldIdLst>
        </p14:section>
        <p14:section name="Differences from Defender for Cloud" id="{13499FE7-BF99-1944-AF39-9EA12C47B88D}">
          <p14:sldIdLst>
            <p14:sldId id="2147470007"/>
            <p14:sldId id="2147470227"/>
            <p14:sldId id="2147470003"/>
            <p14:sldId id="2147470004"/>
          </p14:sldIdLst>
        </p14:section>
        <p14:section name="What challenges am I overcoming" id="{EE5E91FF-A0AC-7342-BA6C-1F8189A29815}">
          <p14:sldIdLst>
            <p14:sldId id="2147470008"/>
            <p14:sldId id="2076138288"/>
            <p14:sldId id="2147469999"/>
            <p14:sldId id="2147470002"/>
            <p14:sldId id="2147470229"/>
            <p14:sldId id="2147470247"/>
            <p14:sldId id="2147470248"/>
            <p14:sldId id="2147470246"/>
          </p14:sldIdLst>
        </p14:section>
        <p14:section name="Business Benefit and ROI" id="{43326F1A-5274-B34E-9938-89F048C0FF0F}">
          <p14:sldIdLst>
            <p14:sldId id="2147470232"/>
            <p14:sldId id="2147470230"/>
            <p14:sldId id="4415"/>
            <p14:sldId id="2076137551"/>
            <p14:sldId id="2147470231"/>
            <p14:sldId id="2147470234"/>
            <p14:sldId id="2147470236"/>
          </p14:sldIdLst>
        </p14:section>
        <p14:section name="Next Steps and POC" id="{CE554354-A1CB-9F4E-B0AF-C801AB089FEE}">
          <p14:sldIdLst>
            <p14:sldId id="2147470237"/>
            <p14:sldId id="2147470238"/>
            <p14:sldId id="2147470250"/>
            <p14:sldId id="2147470240"/>
            <p14:sldId id="2147470239"/>
          </p14:sldIdLst>
        </p14:section>
        <p14:section name="Appendix" id="{0D2CF3FA-90BA-2844-88B1-D3848B0B43B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7FB902"/>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11E9E-4653-9043-BC59-E8D52E4884A7}" v="23" dt="2023-12-08T23:39:30.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7"/>
    <p:restoredTop sz="94694"/>
  </p:normalViewPr>
  <p:slideViewPr>
    <p:cSldViewPr snapToGrid="0">
      <p:cViewPr varScale="1">
        <p:scale>
          <a:sx n="116" d="100"/>
          <a:sy n="116" d="100"/>
        </p:scale>
        <p:origin x="6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D5D7-3544-F545-A1D9-13CFD8B0C2E2}"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2C403-4BFE-AA4F-8088-C97E0D7DDCDD}" type="slidenum">
              <a:rPr lang="en-US" smtClean="0"/>
              <a:t>‹#›</a:t>
            </a:fld>
            <a:endParaRPr lang="en-US"/>
          </a:p>
        </p:txBody>
      </p:sp>
    </p:spTree>
    <p:extLst>
      <p:ext uri="{BB962C8B-B14F-4D97-AF65-F5344CB8AC3E}">
        <p14:creationId xmlns:p14="http://schemas.microsoft.com/office/powerpoint/2010/main" val="305034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72425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72C403-4BFE-AA4F-8088-C97E0D7DDCDD}" type="slidenum">
              <a:rPr lang="en-US" smtClean="0"/>
              <a:t>16</a:t>
            </a:fld>
            <a:endParaRPr lang="en-US"/>
          </a:p>
        </p:txBody>
      </p:sp>
    </p:spTree>
    <p:extLst>
      <p:ext uri="{BB962C8B-B14F-4D97-AF65-F5344CB8AC3E}">
        <p14:creationId xmlns:p14="http://schemas.microsoft.com/office/powerpoint/2010/main" val="134047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2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7409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80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23</a:t>
            </a:fld>
            <a:endParaRPr lang="en-US"/>
          </a:p>
        </p:txBody>
      </p:sp>
    </p:spTree>
    <p:extLst>
      <p:ext uri="{BB962C8B-B14F-4D97-AF65-F5344CB8AC3E}">
        <p14:creationId xmlns:p14="http://schemas.microsoft.com/office/powerpoint/2010/main" val="331483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24</a:t>
            </a:fld>
            <a:endParaRPr lang="en-US"/>
          </a:p>
        </p:txBody>
      </p:sp>
    </p:spTree>
    <p:extLst>
      <p:ext uri="{BB962C8B-B14F-4D97-AF65-F5344CB8AC3E}">
        <p14:creationId xmlns:p14="http://schemas.microsoft.com/office/powerpoint/2010/main" val="13512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DB4994-0B0A-459C-A46A-E5EC5ADA3B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82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72C403-4BFE-AA4F-8088-C97E0D7DDCDD}" type="slidenum">
              <a:rPr lang="en-US" smtClean="0"/>
              <a:t>8</a:t>
            </a:fld>
            <a:endParaRPr lang="en-US"/>
          </a:p>
        </p:txBody>
      </p:sp>
    </p:spTree>
    <p:extLst>
      <p:ext uri="{BB962C8B-B14F-4D97-AF65-F5344CB8AC3E}">
        <p14:creationId xmlns:p14="http://schemas.microsoft.com/office/powerpoint/2010/main" val="227692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72C403-4BFE-AA4F-8088-C97E0D7DDCDD}" type="slidenum">
              <a:rPr lang="en-US" smtClean="0"/>
              <a:t>9</a:t>
            </a:fld>
            <a:endParaRPr lang="en-US"/>
          </a:p>
        </p:txBody>
      </p:sp>
    </p:spTree>
    <p:extLst>
      <p:ext uri="{BB962C8B-B14F-4D97-AF65-F5344CB8AC3E}">
        <p14:creationId xmlns:p14="http://schemas.microsoft.com/office/powerpoint/2010/main" val="45541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3D5569EA-CF53-044A-A738-2E0A047804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88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72C403-4BFE-AA4F-8088-C97E0D7DDCDD}" type="slidenum">
              <a:rPr lang="en-US" smtClean="0"/>
              <a:t>11</a:t>
            </a:fld>
            <a:endParaRPr lang="en-US"/>
          </a:p>
        </p:txBody>
      </p:sp>
    </p:spTree>
    <p:extLst>
      <p:ext uri="{BB962C8B-B14F-4D97-AF65-F5344CB8AC3E}">
        <p14:creationId xmlns:p14="http://schemas.microsoft.com/office/powerpoint/2010/main" val="354491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5569EA-CF53-044A-A738-2E0A047804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204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5569EA-CF53-044A-A738-2E0A047804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9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5569EA-CF53-044A-A738-2E0A047804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5668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6.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8.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0.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4.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0.sv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1.sv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2.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3.sv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38.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4.sv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1.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2.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3.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38.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4.sv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5.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5.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5.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emf"/><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7.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5.emf"/><Relationship Id="rId4" Type="http://schemas.openxmlformats.org/officeDocument/2006/relationships/oleObject" Target="../embeddings/oleObject2.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636256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94998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97743572"/>
      </p:ext>
    </p:extLst>
  </p:cSld>
  <p:clrMapOvr>
    <a:masterClrMapping/>
  </p:clrMapOvr>
  <p:transition>
    <p:fade/>
  </p:transition>
  <p:extLst>
    <p:ext uri="{DCECCB84-F9BA-43D5-87BE-67443E8EF086}">
      <p15:sldGuideLst xmlns:p15="http://schemas.microsoft.com/office/powerpoint/2012/main">
        <p15:guide id="2" pos="7964" userDrawn="1">
          <p15:clr>
            <a:srgbClr val="5ACBF0"/>
          </p15:clr>
        </p15:guide>
        <p15:guide id="5" orient="horz" pos="5120" userDrawn="1">
          <p15:clr>
            <a:srgbClr val="5ACBF0"/>
          </p15:clr>
        </p15:guide>
        <p15:guide id="6" pos="7089" userDrawn="1">
          <p15:clr>
            <a:srgbClr val="5ACBF0"/>
          </p15:clr>
        </p15:guide>
        <p15:guide id="7" pos="8837" userDrawn="1">
          <p15:clr>
            <a:srgbClr val="C35EA4"/>
          </p15:clr>
        </p15:guide>
        <p15:guide id="8" pos="8400" userDrawn="1">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2388133"/>
      </p:ext>
    </p:extLst>
  </p:cSld>
  <p:clrMapOvr>
    <a:masterClrMapping/>
  </p:clrMapOvr>
  <p:transition>
    <p:fade/>
  </p:transition>
  <p:extLst>
    <p:ext uri="{DCECCB84-F9BA-43D5-87BE-67443E8EF086}">
      <p15:sldGuideLst xmlns:p15="http://schemas.microsoft.com/office/powerpoint/2012/main">
        <p15:guide id="2" pos="7964" userDrawn="1">
          <p15:clr>
            <a:srgbClr val="5ACBF0"/>
          </p15:clr>
        </p15:guide>
        <p15:guide id="3" orient="horz" pos="4449" userDrawn="1">
          <p15:clr>
            <a:srgbClr val="5ACBF0"/>
          </p15:clr>
        </p15:guide>
        <p15:guide id="4" pos="8844" userDrawn="1">
          <p15:clr>
            <a:srgbClr val="C35EA4"/>
          </p15:clr>
        </p15:guide>
        <p15:guide id="5" pos="7095" userDrawn="1">
          <p15:clr>
            <a:srgbClr val="5ACBF0"/>
          </p15:clr>
        </p15:guide>
        <p15:guide id="6" pos="8407" userDrawn="1">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5503067"/>
      </p:ext>
    </p:extLst>
  </p:cSld>
  <p:clrMapOvr>
    <a:masterClrMapping/>
  </p:clrMapOvr>
  <p:transition>
    <p:fade/>
  </p:transition>
  <p:extLst>
    <p:ext uri="{DCECCB84-F9BA-43D5-87BE-67443E8EF086}">
      <p15:sldGuideLst xmlns:p15="http://schemas.microsoft.com/office/powerpoint/2012/main">
        <p15:guide id="1" orient="horz" pos="5461"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97268869"/>
      </p:ext>
    </p:extLst>
  </p:cSld>
  <p:clrMapOvr>
    <a:masterClrMapping/>
  </p:clrMapOvr>
  <p:transition>
    <p:fade/>
  </p:transition>
  <p:extLst>
    <p:ext uri="{DCECCB84-F9BA-43D5-87BE-67443E8EF086}">
      <p15:sldGuideLst xmlns:p15="http://schemas.microsoft.com/office/powerpoint/2012/main">
        <p15:guide id="7" pos="8476" userDrawn="1">
          <p15:clr>
            <a:srgbClr val="5ACBF0"/>
          </p15:clr>
        </p15:guide>
        <p15:guide id="8" orient="horz" pos="5120"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900015"/>
      </p:ext>
    </p:extLst>
  </p:cSld>
  <p:clrMapOvr>
    <a:masterClrMapping/>
  </p:clrMapOvr>
  <p:transition>
    <p:fade/>
  </p:transition>
  <p:extLst>
    <p:ext uri="{DCECCB84-F9BA-43D5-87BE-67443E8EF086}">
      <p15:sldGuideLst xmlns:p15="http://schemas.microsoft.com/office/powerpoint/2012/main">
        <p15:guide id="7" pos="9729" userDrawn="1">
          <p15:clr>
            <a:srgbClr val="5ACBF0"/>
          </p15:clr>
        </p15:guide>
        <p15:guide id="8" orient="horz" pos="5120"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309790"/>
      </p:ext>
    </p:extLst>
  </p:cSld>
  <p:clrMapOvr>
    <a:masterClrMapping/>
  </p:clrMapOvr>
  <p:transition>
    <p:fade/>
  </p:transition>
  <p:extLst>
    <p:ext uri="{DCECCB84-F9BA-43D5-87BE-67443E8EF086}">
      <p15:sldGuideLst xmlns:p15="http://schemas.microsoft.com/office/powerpoint/2012/main">
        <p15:guide id="5" orient="horz" pos="6827" userDrawn="1">
          <p15:clr>
            <a:srgbClr val="5ACBF0"/>
          </p15:clr>
        </p15:guide>
        <p15:guide id="6" orient="horz" pos="8533"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96593556"/>
      </p:ext>
    </p:extLst>
  </p:cSld>
  <p:clrMapOvr>
    <a:masterClrMapping/>
  </p:clrMapOvr>
  <p:transition>
    <p:fade/>
  </p:transition>
  <p:extLst>
    <p:ext uri="{DCECCB84-F9BA-43D5-87BE-67443E8EF086}">
      <p15:sldGuideLst xmlns:p15="http://schemas.microsoft.com/office/powerpoint/2012/main">
        <p15:guide id="5" orient="horz" pos="3413" userDrawn="1">
          <p15:clr>
            <a:srgbClr val="5ACBF0"/>
          </p15:clr>
        </p15:guide>
        <p15:guide id="6" orient="horz" pos="1707"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4218523"/>
      </p:ext>
    </p:extLst>
  </p:cSld>
  <p:clrMapOvr>
    <a:masterClrMapping/>
  </p:clrMapOvr>
  <p:transition>
    <p:fade/>
  </p:transition>
  <p:extLst>
    <p:ext uri="{DCECCB84-F9BA-43D5-87BE-67443E8EF086}">
      <p15:sldGuideLst xmlns:p15="http://schemas.microsoft.com/office/powerpoint/2012/main">
        <p15:guide id="3" orient="horz" pos="8496" userDrawn="1">
          <p15:clr>
            <a:srgbClr val="5ACBF0"/>
          </p15:clr>
        </p15:guide>
        <p15:guide id="4" orient="horz" pos="3024" userDrawn="1">
          <p15:clr>
            <a:srgbClr val="5ACBF0"/>
          </p15:clr>
        </p15:guide>
        <p15:guide id="5" orient="horz" pos="683" userDrawn="1">
          <p15:clr>
            <a:srgbClr val="5ACBF0"/>
          </p15:clr>
        </p15:guide>
        <p15:guide id="6" pos="8887" userDrawn="1">
          <p15:clr>
            <a:srgbClr val="5ACBF0"/>
          </p15:clr>
        </p15:guide>
        <p15:guide id="7" pos="9317" userDrawn="1">
          <p15:clr>
            <a:srgbClr val="5ACBF0"/>
          </p15:clr>
        </p15:guide>
        <p15:guide id="8" orient="horz" pos="8212"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0392058"/>
      </p:ext>
    </p:extLst>
  </p:cSld>
  <p:clrMapOvr>
    <a:masterClrMapping/>
  </p:clrMapOvr>
  <p:transition>
    <p:fade/>
  </p:transition>
  <p:extLst>
    <p:ext uri="{DCECCB84-F9BA-43D5-87BE-67443E8EF086}">
      <p15:sldGuideLst xmlns:p15="http://schemas.microsoft.com/office/powerpoint/2012/main">
        <p15:guide id="3" orient="horz" pos="8496" userDrawn="1">
          <p15:clr>
            <a:srgbClr val="5ACBF0"/>
          </p15:clr>
        </p15:guide>
        <p15:guide id="4" orient="horz" pos="3024" userDrawn="1">
          <p15:clr>
            <a:srgbClr val="5ACBF0"/>
          </p15:clr>
        </p15:guide>
        <p15:guide id="5" orient="horz" pos="683" userDrawn="1">
          <p15:clr>
            <a:srgbClr val="5ACBF0"/>
          </p15:clr>
        </p15:guide>
        <p15:guide id="6" pos="6060" userDrawn="1">
          <p15:clr>
            <a:srgbClr val="5ACBF0"/>
          </p15:clr>
        </p15:guide>
        <p15:guide id="7" pos="6505" userDrawn="1">
          <p15:clr>
            <a:srgbClr val="5ACBF0"/>
          </p15:clr>
        </p15:guide>
        <p15:guide id="8" pos="11700" userDrawn="1">
          <p15:clr>
            <a:srgbClr val="5ACBF0"/>
          </p15:clr>
        </p15:guide>
        <p15:guide id="9" pos="12144" userDrawn="1">
          <p15:clr>
            <a:srgbClr val="5ACBF0"/>
          </p15:clr>
        </p15:guide>
        <p15:guide id="10" orient="horz" pos="8213"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7745968"/>
      </p:ext>
    </p:extLst>
  </p:cSld>
  <p:clrMapOvr>
    <a:masterClrMapping/>
  </p:clrMapOvr>
  <p:transition>
    <p:fade/>
  </p:transition>
  <p:extLst>
    <p:ext uri="{DCECCB84-F9BA-43D5-87BE-67443E8EF086}">
      <p15:sldGuideLst xmlns:p15="http://schemas.microsoft.com/office/powerpoint/2012/main">
        <p15:guide id="3" orient="horz" pos="7095" userDrawn="1">
          <p15:clr>
            <a:srgbClr val="5ACBF0"/>
          </p15:clr>
        </p15:guide>
        <p15:guide id="4" orient="horz" pos="3024" userDrawn="1">
          <p15:clr>
            <a:srgbClr val="5ACBF0"/>
          </p15:clr>
        </p15:guide>
        <p15:guide id="5" orient="horz" pos="683" userDrawn="1">
          <p15:clr>
            <a:srgbClr val="5ACBF0"/>
          </p15:clr>
        </p15:guide>
        <p15:guide id="6" pos="4652" userDrawn="1">
          <p15:clr>
            <a:srgbClr val="5ACBF0"/>
          </p15:clr>
        </p15:guide>
        <p15:guide id="7" pos="5097" userDrawn="1">
          <p15:clr>
            <a:srgbClr val="5ACBF0"/>
          </p15:clr>
        </p15:guide>
        <p15:guide id="8" pos="8880" userDrawn="1">
          <p15:clr>
            <a:srgbClr val="5ACBF0"/>
          </p15:clr>
        </p15:guide>
        <p15:guide id="9" pos="9324" userDrawn="1">
          <p15:clr>
            <a:srgbClr val="5ACBF0"/>
          </p15:clr>
        </p15:guide>
        <p15:guide id="10" pos="13108" userDrawn="1">
          <p15:clr>
            <a:srgbClr val="5ACBF0"/>
          </p15:clr>
        </p15:guide>
        <p15:guide id="11" pos="13548" userDrawn="1">
          <p15:clr>
            <a:srgbClr val="5ACBF0"/>
          </p15:clr>
        </p15:guide>
        <p15:guide id="12" orient="horz" pos="68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6781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1578323"/>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3413" userDrawn="1">
          <p15:clr>
            <a:srgbClr val="5ACBF0"/>
          </p15:clr>
        </p15:guide>
        <p15:guide id="4" orient="horz" pos="7607" userDrawn="1">
          <p15:clr>
            <a:srgbClr val="5ACBF0"/>
          </p15:clr>
        </p15:guide>
        <p15:guide id="5" pos="9068" userDrawn="1">
          <p15:clr>
            <a:srgbClr val="5ACBF0"/>
          </p15:clr>
        </p15:guide>
        <p15:guide id="6" pos="9147" userDrawn="1">
          <p15:clr>
            <a:srgbClr val="5ACBF0"/>
          </p15:clr>
        </p15:guide>
        <p15:guide id="11" pos="4528" userDrawn="1">
          <p15:clr>
            <a:srgbClr val="5ACBF0"/>
          </p15:clr>
        </p15:guide>
        <p15:guide id="12" pos="13676" userDrawn="1">
          <p15:clr>
            <a:srgbClr val="5ACBF0"/>
          </p15:clr>
        </p15:guide>
        <p15:guide id="13" orient="horz" pos="7964" userDrawn="1">
          <p15:clr>
            <a:srgbClr val="5ACBF0"/>
          </p15:clr>
        </p15:guide>
        <p15:guide id="14" orient="horz" userDrawn="1">
          <p15:clr>
            <a:srgbClr val="5ACBF0"/>
          </p15:clr>
        </p15:guide>
        <p15:guide id="15" pos="8180" userDrawn="1">
          <p15:clr>
            <a:srgbClr val="5ACBF0"/>
          </p15:clr>
        </p15:guide>
        <p15:guide id="16" pos="1002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61802"/>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3413" userDrawn="1">
          <p15:clr>
            <a:srgbClr val="5ACBF0"/>
          </p15:clr>
        </p15:guide>
        <p15:guide id="3" orient="horz" pos="6827" userDrawn="1">
          <p15:clr>
            <a:srgbClr val="5ACBF0"/>
          </p15:clr>
        </p15:guide>
        <p15:guide id="4" orient="horz" pos="7168" userDrawn="1">
          <p15:clr>
            <a:srgbClr val="5ACBF0"/>
          </p15:clr>
        </p15:guide>
        <p15:guide id="5" pos="6007" userDrawn="1">
          <p15:clr>
            <a:srgbClr val="5ACBF0"/>
          </p15:clr>
        </p15:guide>
        <p15:guide id="6" pos="6100" userDrawn="1">
          <p15:clr>
            <a:srgbClr val="5ACBF0"/>
          </p15:clr>
        </p15:guide>
        <p15:guide id="8" pos="12111" userDrawn="1">
          <p15:clr>
            <a:srgbClr val="5ACBF0"/>
          </p15:clr>
        </p15:guide>
        <p15:guide id="9" pos="12196" userDrawn="1">
          <p15:clr>
            <a:srgbClr val="5ACBF0"/>
          </p15:clr>
        </p15:guide>
        <p15:guide id="11" pos="3001" userDrawn="1">
          <p15:clr>
            <a:srgbClr val="5ACBF0"/>
          </p15:clr>
        </p15:guide>
        <p15:guide id="12" pos="9103" userDrawn="1">
          <p15:clr>
            <a:srgbClr val="5ACBF0"/>
          </p15:clr>
        </p15:guide>
        <p15:guide id="13" pos="15204" userDrawn="1">
          <p15:clr>
            <a:srgbClr val="5ACBF0"/>
          </p15:clr>
        </p15:guide>
        <p15:guide id="14" orient="horz" pos="2545" userDrawn="1">
          <p15:clr>
            <a:srgbClr val="5ACBF0"/>
          </p15:clr>
        </p15:guide>
        <p15:guide id="15" pos="5140" userDrawn="1">
          <p15:clr>
            <a:srgbClr val="5ACBF0"/>
          </p15:clr>
        </p15:guide>
        <p15:guide id="16" pos="6977" userDrawn="1">
          <p15:clr>
            <a:srgbClr val="5ACBF0"/>
          </p15:clr>
        </p15:guide>
        <p15:guide id="17" pos="11231" userDrawn="1">
          <p15:clr>
            <a:srgbClr val="5ACBF0"/>
          </p15:clr>
        </p15:guide>
        <p15:guide id="18" pos="13071"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13386717"/>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3413" userDrawn="1">
          <p15:clr>
            <a:srgbClr val="5ACBF0"/>
          </p15:clr>
        </p15:guide>
        <p15:guide id="3" orient="horz" pos="6827" userDrawn="1">
          <p15:clr>
            <a:srgbClr val="5ACBF0"/>
          </p15:clr>
        </p15:guide>
        <p15:guide id="4" orient="horz" pos="7168" userDrawn="1">
          <p15:clr>
            <a:srgbClr val="5ACBF0"/>
          </p15:clr>
        </p15:guide>
        <p15:guide id="5" pos="4480" userDrawn="1">
          <p15:clr>
            <a:srgbClr val="5ACBF0"/>
          </p15:clr>
        </p15:guide>
        <p15:guide id="6" pos="4575" userDrawn="1">
          <p15:clr>
            <a:srgbClr val="5ACBF0"/>
          </p15:clr>
        </p15:guide>
        <p15:guide id="7" pos="13627" userDrawn="1">
          <p15:clr>
            <a:srgbClr val="5ACBF0"/>
          </p15:clr>
        </p15:guide>
        <p15:guide id="8" pos="9055" userDrawn="1">
          <p15:clr>
            <a:srgbClr val="5ACBF0"/>
          </p15:clr>
        </p15:guide>
        <p15:guide id="9" pos="9151" userDrawn="1">
          <p15:clr>
            <a:srgbClr val="5ACBF0"/>
          </p15:clr>
        </p15:guide>
        <p15:guide id="10" pos="13723" userDrawn="1">
          <p15:clr>
            <a:srgbClr val="5ACBF0"/>
          </p15:clr>
        </p15:guide>
        <p15:guide id="11" pos="2239" userDrawn="1">
          <p15:clr>
            <a:srgbClr val="5ACBF0"/>
          </p15:clr>
        </p15:guide>
        <p15:guide id="12" pos="6817" userDrawn="1">
          <p15:clr>
            <a:srgbClr val="5ACBF0"/>
          </p15:clr>
        </p15:guide>
        <p15:guide id="13" pos="11393" userDrawn="1">
          <p15:clr>
            <a:srgbClr val="5ACBF0"/>
          </p15:clr>
        </p15:guide>
        <p15:guide id="14" pos="15967" userDrawn="1">
          <p15:clr>
            <a:srgbClr val="5ACBF0"/>
          </p15:clr>
        </p15:guide>
        <p15:guide id="15" orient="horz" userDrawn="1">
          <p15:clr>
            <a:srgbClr val="5ACBF0"/>
          </p15:clr>
        </p15:guide>
        <p15:guide id="16" pos="3612" userDrawn="1">
          <p15:clr>
            <a:srgbClr val="5ACBF0"/>
          </p15:clr>
        </p15:guide>
        <p15:guide id="17" pos="5447" userDrawn="1">
          <p15:clr>
            <a:srgbClr val="5ACBF0"/>
          </p15:clr>
        </p15:guide>
        <p15:guide id="18" pos="8177" userDrawn="1">
          <p15:clr>
            <a:srgbClr val="5ACBF0"/>
          </p15:clr>
        </p15:guide>
        <p15:guide id="19" pos="10027" userDrawn="1">
          <p15:clr>
            <a:srgbClr val="5ACBF0"/>
          </p15:clr>
        </p15:guide>
        <p15:guide id="20" pos="12752" userDrawn="1">
          <p15:clr>
            <a:srgbClr val="5ACBF0"/>
          </p15:clr>
        </p15:guide>
        <p15:guide id="21" pos="14592"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4890518"/>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3413" userDrawn="1">
          <p15:clr>
            <a:srgbClr val="5ACBF0"/>
          </p15:clr>
        </p15:guide>
        <p15:guide id="3" orient="horz" pos="6827" userDrawn="1">
          <p15:clr>
            <a:srgbClr val="5ACBF0"/>
          </p15:clr>
        </p15:guide>
        <p15:guide id="4" orient="horz" pos="7168" userDrawn="1">
          <p15:clr>
            <a:srgbClr val="5ACBF0"/>
          </p15:clr>
        </p15:guide>
        <p15:guide id="8" pos="10977" userDrawn="1">
          <p15:clr>
            <a:srgbClr val="5ACBF0"/>
          </p15:clr>
        </p15:guide>
        <p15:guide id="9" pos="10887" userDrawn="1">
          <p15:clr>
            <a:srgbClr val="5ACBF0"/>
          </p15:clr>
        </p15:guide>
        <p15:guide id="10" pos="14540" userDrawn="1">
          <p15:clr>
            <a:srgbClr val="5ACBF0"/>
          </p15:clr>
        </p15:guide>
        <p15:guide id="11" pos="3136" userDrawn="1">
          <p15:clr>
            <a:srgbClr val="5ACBF0"/>
          </p15:clr>
        </p15:guide>
        <p15:guide id="12" pos="6791" userDrawn="1">
          <p15:clr>
            <a:srgbClr val="5ACBF0"/>
          </p15:clr>
        </p15:guide>
        <p15:guide id="13" pos="11413" userDrawn="1">
          <p15:clr>
            <a:srgbClr val="5ACBF0"/>
          </p15:clr>
        </p15:guide>
        <p15:guide id="14" pos="15077" userDrawn="1">
          <p15:clr>
            <a:srgbClr val="5ACBF0"/>
          </p15:clr>
        </p15:guide>
        <p15:guide id="15" orient="horz" userDrawn="1">
          <p15:clr>
            <a:srgbClr val="5ACBF0"/>
          </p15:clr>
        </p15:guide>
        <p15:guide id="16" pos="4095" userDrawn="1">
          <p15:clr>
            <a:srgbClr val="5ACBF0"/>
          </p15:clr>
        </p15:guide>
        <p15:guide id="17" pos="5439" userDrawn="1">
          <p15:clr>
            <a:srgbClr val="5ACBF0"/>
          </p15:clr>
        </p15:guide>
        <p15:guide id="18" pos="7759" userDrawn="1">
          <p15:clr>
            <a:srgbClr val="5ACBF0"/>
          </p15:clr>
        </p15:guide>
        <p15:guide id="19" pos="10455" userDrawn="1">
          <p15:clr>
            <a:srgbClr val="5ACBF0"/>
          </p15:clr>
        </p15:guide>
        <p15:guide id="21" pos="14647" userDrawn="1">
          <p15:clr>
            <a:srgbClr val="5ACBF0"/>
          </p15:clr>
        </p15:guide>
        <p15:guide id="22" pos="3557" userDrawn="1">
          <p15:clr>
            <a:srgbClr val="5ACBF0"/>
          </p15:clr>
        </p15:guide>
        <p15:guide id="23" pos="3657" userDrawn="1">
          <p15:clr>
            <a:srgbClr val="5ACBF0"/>
          </p15:clr>
        </p15:guide>
        <p15:guide id="24" pos="7227" userDrawn="1">
          <p15:clr>
            <a:srgbClr val="5ACBF0"/>
          </p15:clr>
        </p15:guide>
        <p15:guide id="25" pos="7319" userDrawn="1">
          <p15:clr>
            <a:srgbClr val="5ACBF0"/>
          </p15:clr>
        </p15:guide>
        <p15:guide id="26" pos="14113" userDrawn="1">
          <p15:clr>
            <a:srgbClr val="5ACBF0"/>
          </p15:clr>
        </p15:guide>
        <p15:guide id="27" pos="9103" userDrawn="1">
          <p15:clr>
            <a:srgbClr val="5ACBF0"/>
          </p15:clr>
        </p15:guide>
        <p15:guide id="28" pos="12767" userDrawn="1">
          <p15:clr>
            <a:srgbClr val="5ACBF0"/>
          </p15:clr>
        </p15:guide>
        <p15:guide id="29" pos="1785" userDrawn="1">
          <p15:clr>
            <a:srgbClr val="5ACBF0"/>
          </p15:clr>
        </p15:guide>
        <p15:guide id="30" pos="1642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1639852"/>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7168" userDrawn="1">
          <p15:clr>
            <a:srgbClr val="5ACBF0"/>
          </p15:clr>
        </p15:guide>
        <p15:guide id="3" pos="9103" userDrawn="1">
          <p15:clr>
            <a:srgbClr val="5ACBF0"/>
          </p15:clr>
        </p15:guide>
        <p15:guide id="4" pos="3041" userDrawn="1">
          <p15:clr>
            <a:srgbClr val="5ACBF0"/>
          </p15:clr>
        </p15:guide>
        <p15:guide id="5" pos="13431" userDrawn="1">
          <p15:clr>
            <a:srgbClr val="5ACBF0"/>
          </p15:clr>
        </p15:guide>
        <p15:guide id="6" pos="6497" userDrawn="1">
          <p15:clr>
            <a:srgbClr val="5ACBF0"/>
          </p15:clr>
        </p15:guide>
        <p15:guide id="7" pos="4769" userDrawn="1">
          <p15:clr>
            <a:srgbClr val="5ACBF0"/>
          </p15:clr>
        </p15:guide>
        <p15:guide id="8" pos="7369" userDrawn="1">
          <p15:clr>
            <a:srgbClr val="5ACBF0"/>
          </p15:clr>
        </p15:guide>
        <p15:guide id="9" pos="10832" userDrawn="1">
          <p15:clr>
            <a:srgbClr val="5ACBF0"/>
          </p15:clr>
        </p15:guide>
        <p15:guide id="11" pos="15163" userDrawn="1">
          <p15:clr>
            <a:srgbClr val="5ACBF0"/>
          </p15:clr>
        </p15:guide>
        <p15:guide id="12" orient="horz" pos="3413" userDrawn="1">
          <p15:clr>
            <a:srgbClr val="5ACBF0"/>
          </p15:clr>
        </p15:guide>
        <p15:guide id="13" pos="11705" userDrawn="1">
          <p15:clr>
            <a:srgbClr val="5ACBF0"/>
          </p15:clr>
        </p15:guide>
        <p15:guide id="14" orient="horz" pos="686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674544"/>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7168" userDrawn="1">
          <p15:clr>
            <a:srgbClr val="5ACBF0"/>
          </p15:clr>
        </p15:guide>
        <p15:guide id="3" pos="9541" userDrawn="1">
          <p15:clr>
            <a:srgbClr val="5ACBF0"/>
          </p15:clr>
        </p15:guide>
        <p15:guide id="5" pos="13876" userDrawn="1">
          <p15:clr>
            <a:srgbClr val="5ACBF0"/>
          </p15:clr>
        </p15:guide>
        <p15:guide id="7" pos="8661" userDrawn="1">
          <p15:clr>
            <a:srgbClr val="5ACBF0"/>
          </p15:clr>
        </p15:guide>
        <p15:guide id="8" pos="5204" userDrawn="1">
          <p15:clr>
            <a:srgbClr val="5ACBF0"/>
          </p15:clr>
        </p15:guide>
        <p15:guide id="10" pos="6935" userDrawn="1">
          <p15:clr>
            <a:srgbClr val="5ACBF0"/>
          </p15:clr>
        </p15:guide>
        <p15:guide id="11" pos="11273" userDrawn="1">
          <p15:clr>
            <a:srgbClr val="5ACBF0"/>
          </p15:clr>
        </p15:guide>
        <p15:guide id="12" pos="15600" userDrawn="1">
          <p15:clr>
            <a:srgbClr val="5ACBF0"/>
          </p15:clr>
        </p15:guide>
        <p15:guide id="13" pos="2601" userDrawn="1">
          <p15:clr>
            <a:srgbClr val="5ACBF0"/>
          </p15:clr>
        </p15:guide>
        <p15:guide id="14" orient="horz" pos="3413" userDrawn="1">
          <p15:clr>
            <a:srgbClr val="5ACBF0"/>
          </p15:clr>
        </p15:guide>
        <p15:guide id="15" pos="4329" userDrawn="1">
          <p15:clr>
            <a:srgbClr val="5ACBF0"/>
          </p15:clr>
        </p15:guide>
        <p15:guide id="18" pos="12997" userDrawn="1">
          <p15:clr>
            <a:srgbClr val="5ACBF0"/>
          </p15:clr>
        </p15:guide>
        <p15:guide id="19" orient="horz" pos="6869"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3042611"/>
      </p:ext>
    </p:extLst>
  </p:cSld>
  <p:clrMapOvr>
    <a:masterClrMapping/>
  </p:clrMapOvr>
  <p:transition>
    <p:fade/>
  </p:transition>
  <p:extLst>
    <p:ext uri="{DCECCB84-F9BA-43D5-87BE-67443E8EF086}">
      <p15:sldGuideLst xmlns:p15="http://schemas.microsoft.com/office/powerpoint/2012/main">
        <p15:guide id="1" orient="horz" pos="1707" userDrawn="1">
          <p15:clr>
            <a:srgbClr val="5ACBF0"/>
          </p15:clr>
        </p15:guide>
        <p15:guide id="2" orient="horz" pos="6315" userDrawn="1">
          <p15:clr>
            <a:srgbClr val="5ACBF0"/>
          </p15:clr>
        </p15:guide>
        <p15:guide id="3" pos="14735" userDrawn="1">
          <p15:clr>
            <a:srgbClr val="5ACBF0"/>
          </p15:clr>
        </p15:guide>
        <p15:guide id="5" pos="13867" userDrawn="1">
          <p15:clr>
            <a:srgbClr val="5ACBF0"/>
          </p15:clr>
        </p15:guide>
        <p15:guide id="7" pos="10411" userDrawn="1">
          <p15:clr>
            <a:srgbClr val="5ACBF0"/>
          </p15:clr>
        </p15:guide>
        <p15:guide id="8" pos="7803" userDrawn="1">
          <p15:clr>
            <a:srgbClr val="5ACBF0"/>
          </p15:clr>
        </p15:guide>
        <p15:guide id="10" pos="6935" userDrawn="1">
          <p15:clr>
            <a:srgbClr val="5ACBF0"/>
          </p15:clr>
        </p15:guide>
        <p15:guide id="11" pos="11269" userDrawn="1">
          <p15:clr>
            <a:srgbClr val="5ACBF0"/>
          </p15:clr>
        </p15:guide>
        <p15:guide id="13" pos="3471" userDrawn="1">
          <p15:clr>
            <a:srgbClr val="5ACBF0"/>
          </p15:clr>
        </p15:guide>
        <p15:guide id="14" orient="horz" pos="3413" userDrawn="1">
          <p15:clr>
            <a:srgbClr val="5ACBF0"/>
          </p15:clr>
        </p15:guide>
        <p15:guide id="15" pos="4337" userDrawn="1">
          <p15:clr>
            <a:srgbClr val="5ACBF0"/>
          </p15:clr>
        </p15:guide>
        <p15:guide id="16" orient="horz" pos="6004"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26962"/>
      </p:ext>
    </p:extLst>
  </p:cSld>
  <p:clrMapOvr>
    <a:masterClrMapping/>
  </p:clrMapOvr>
  <p:transition>
    <p:fade/>
  </p:transition>
  <p:extLst>
    <p:ext uri="{DCECCB84-F9BA-43D5-87BE-67443E8EF086}">
      <p15:sldGuideLst xmlns:p15="http://schemas.microsoft.com/office/powerpoint/2012/main">
        <p15:guide id="13" pos="6505" userDrawn="1">
          <p15:clr>
            <a:srgbClr val="5ACBF0"/>
          </p15:clr>
        </p15:guide>
        <p15:guide id="29" orient="horz" pos="3015" userDrawn="1">
          <p15:clr>
            <a:srgbClr val="5ACBF0"/>
          </p15:clr>
        </p15:guide>
        <p15:guide id="30" pos="5632" userDrawn="1">
          <p15:clr>
            <a:srgbClr val="5ACBF0"/>
          </p15:clr>
        </p15:guide>
        <p15:guide id="32" orient="horz" pos="3449"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997758"/>
      </p:ext>
    </p:extLst>
  </p:cSld>
  <p:clrMapOvr>
    <a:masterClrMapping/>
  </p:clrMapOvr>
  <p:transition>
    <p:fade/>
  </p:transition>
  <p:extLst>
    <p:ext uri="{DCECCB84-F9BA-43D5-87BE-67443E8EF086}">
      <p15:sldGuideLst xmlns:p15="http://schemas.microsoft.com/office/powerpoint/2012/main">
        <p15:guide id="13" pos="6505" userDrawn="1">
          <p15:clr>
            <a:srgbClr val="5ACBF0"/>
          </p15:clr>
        </p15:guide>
        <p15:guide id="29" orient="horz" pos="5120" userDrawn="1">
          <p15:clr>
            <a:srgbClr val="5ACBF0"/>
          </p15:clr>
        </p15:guide>
        <p15:guide id="30" pos="5632" userDrawn="1">
          <p15:clr>
            <a:srgbClr val="5ACBF0"/>
          </p15:clr>
        </p15:guide>
        <p15:guide id="31" pos="7380"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90838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userDrawn="1">
          <p15:clr>
            <a:srgbClr val="5ACBF0"/>
          </p15:clr>
        </p15:guide>
        <p15:guide id="3" orient="horz" pos="683"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912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2424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userDrawn="1">
          <p15:clr>
            <a:srgbClr val="5ACBF0"/>
          </p15:clr>
        </p15:guide>
        <p15:guide id="2" orient="horz" pos="2145" userDrawn="1">
          <p15:clr>
            <a:srgbClr val="5ACBF0"/>
          </p15:clr>
        </p15:guide>
        <p15:guide id="3" orient="horz" pos="683"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88415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userDrawn="1">
          <p15:clr>
            <a:srgbClr val="5ACBF0"/>
          </p15:clr>
        </p15:guide>
        <p15:guide id="4" orient="horz" pos="4209" userDrawn="1">
          <p15:clr>
            <a:srgbClr val="5ACBF0"/>
          </p15:clr>
        </p15:guide>
        <p15:guide id="5" orient="horz" pos="5207" userDrawn="1">
          <p15:clr>
            <a:srgbClr val="5ACBF0"/>
          </p15:clr>
        </p15:guide>
        <p15:guide id="6" orient="horz" pos="1833"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741324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userDrawn="1">
          <p15:clr>
            <a:srgbClr val="5ACBF0"/>
          </p15:clr>
        </p15:guide>
        <p15:guide id="4" orient="horz" pos="6308" userDrawn="1">
          <p15:clr>
            <a:srgbClr val="5ACBF0"/>
          </p15:clr>
        </p15:guide>
        <p15:guide id="5" orient="horz" pos="7460" userDrawn="1">
          <p15:clr>
            <a:srgbClr val="5ACBF0"/>
          </p15:clr>
        </p15:guide>
        <p15:guide id="6" orient="horz" pos="993"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88973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userDrawn="1">
          <p15:clr>
            <a:srgbClr val="5ACBF0"/>
          </p15:clr>
        </p15:guide>
        <p15:guide id="2" orient="horz" pos="1055" userDrawn="1">
          <p15:clr>
            <a:srgbClr val="5ACBF0"/>
          </p15:clr>
        </p15:guide>
        <p15:guide id="4" orient="horz" pos="1999" userDrawn="1">
          <p15:clr>
            <a:srgbClr val="5ACBF0"/>
          </p15:clr>
        </p15:guide>
        <p15:guide id="7" pos="7781" userDrawn="1">
          <p15:clr>
            <a:srgbClr val="5ACBF0"/>
          </p15:clr>
        </p15:guide>
        <p15:guide id="8" pos="8661" userDrawn="1">
          <p15:clr>
            <a:srgbClr val="5ACBF0"/>
          </p15:clr>
        </p15:guide>
        <p15:guide id="9" pos="691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1250271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userDrawn="1">
          <p15:clr>
            <a:srgbClr val="5ACBF0"/>
          </p15:clr>
        </p15:guide>
        <p15:guide id="2" orient="horz" pos="1033" userDrawn="1">
          <p15:clr>
            <a:srgbClr val="5ACBF0"/>
          </p15:clr>
        </p15:guide>
        <p15:guide id="4" orient="horz" pos="1989" userDrawn="1">
          <p15:clr>
            <a:srgbClr val="5ACBF0"/>
          </p15:clr>
        </p15:guide>
        <p15:guide id="6" pos="10433" userDrawn="1">
          <p15:clr>
            <a:srgbClr val="5ACBF0"/>
          </p15:clr>
        </p15:guide>
        <p15:guide id="7" pos="9563" userDrawn="1">
          <p15:clr>
            <a:srgbClr val="5ACBF0"/>
          </p15:clr>
        </p15:guide>
        <p15:guide id="8" pos="1131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3509698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3325965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829111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9848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55151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919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883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guide id="4" orient="horz" pos="5937"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3983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23" userDrawn="1">
          <p15:clr>
            <a:srgbClr val="5ACBF0"/>
          </p15:clr>
        </p15:guide>
        <p15:guide id="3" orient="horz" pos="4529"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590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8132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573218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2856228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221198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720753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20500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156743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43" userDrawn="1">
          <p15:clr>
            <a:srgbClr val="5ACBF0"/>
          </p15:clr>
        </p15:guide>
        <p15:guide id="3" orient="horz" pos="452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76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78246"/>
      </p:ext>
    </p:extLst>
  </p:cSld>
  <p:clrMapOvr>
    <a:masterClrMapping/>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93" userDrawn="1">
          <p15:clr>
            <a:srgbClr val="A4A3A4"/>
          </p15:clr>
        </p15:guide>
        <p15:guide id="15" pos="7936" userDrawn="1">
          <p15:clr>
            <a:srgbClr val="A4A3A4"/>
          </p15:clr>
        </p15:guide>
        <p15:guide id="16" pos="8897" userDrawn="1">
          <p15:clr>
            <a:srgbClr val="A4A3A4"/>
          </p15:clr>
        </p15:guide>
        <p15:guide id="17" pos="9317" userDrawn="1">
          <p15:clr>
            <a:srgbClr val="A4A3A4"/>
          </p15:clr>
        </p15:guide>
        <p15:guide id="18" pos="10292" userDrawn="1">
          <p15:clr>
            <a:srgbClr val="A4A3A4"/>
          </p15:clr>
        </p15:guide>
        <p15:guide id="19" pos="10740"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28" orient="horz" pos="2145" userDrawn="1">
          <p15:clr>
            <a:srgbClr val="5ACBF0"/>
          </p15:clr>
        </p15:guide>
        <p15:guide id="29" orient="horz" pos="3013" userDrawn="1">
          <p15:clr>
            <a:srgbClr val="5ACBF0"/>
          </p15:clr>
        </p15:guide>
        <p15:guide id="30" orient="horz" pos="68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253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79" userDrawn="1">
          <p15:clr>
            <a:srgbClr val="A4A3A4"/>
          </p15:clr>
        </p15:guide>
        <p15:guide id="15" pos="7913" userDrawn="1">
          <p15:clr>
            <a:srgbClr val="A4A3A4"/>
          </p15:clr>
        </p15:guide>
        <p15:guide id="16" pos="8887" userDrawn="1">
          <p15:clr>
            <a:srgbClr val="A4A3A4"/>
          </p15:clr>
        </p15:guide>
        <p15:guide id="17" pos="9321" userDrawn="1">
          <p15:clr>
            <a:srgbClr val="A4A3A4"/>
          </p15:clr>
        </p15:guide>
        <p15:guide id="18" pos="10295" userDrawn="1">
          <p15:clr>
            <a:srgbClr val="A4A3A4"/>
          </p15:clr>
        </p15:guide>
        <p15:guide id="19" pos="10729"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28" orient="horz" pos="2145" userDrawn="1">
          <p15:clr>
            <a:srgbClr val="5ACBF0"/>
          </p15:clr>
        </p15:guide>
        <p15:guide id="29" orient="horz" pos="3013" userDrawn="1">
          <p15:clr>
            <a:srgbClr val="5ACBF0"/>
          </p15:clr>
        </p15:guide>
        <p15:guide id="30" orient="horz" pos="68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90760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23" userDrawn="1">
          <p15:clr>
            <a:srgbClr val="5ACBF0"/>
          </p15:clr>
        </p15:guide>
        <p15:guide id="3" orient="horz" pos="4529"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4189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userDrawn="1">
          <p15:clr>
            <a:srgbClr val="FBAE40"/>
          </p15:clr>
        </p15:guide>
        <p15:guide id="2" pos="14523" userDrawn="1">
          <p15:clr>
            <a:srgbClr val="5ACBF0"/>
          </p15:clr>
        </p15:guide>
        <p15:guide id="3" orient="horz" pos="4529"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431400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8543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userDrawn="1">
          <p15:clr>
            <a:srgbClr val="5ACBF0"/>
          </p15:clr>
        </p15:guide>
        <p15:guide id="2" orient="horz" pos="683"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920269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905311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965650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026562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739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99789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99009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86330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73773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251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2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7011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1643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705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6969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73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74559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397526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16948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744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7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2568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597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2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00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2152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9768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85224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032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830742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1500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423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4130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4671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92569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92770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2920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2158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5129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5887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673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5656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3120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98634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078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9578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7318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32882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4763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8472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3270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0548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029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492334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26452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45046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02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793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3602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07473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94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40264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94285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68253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3635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561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93285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127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5122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746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6676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96230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3765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733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4317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2060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132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01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37846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676824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068188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630772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34363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0536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0244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07215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764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8375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1788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810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981492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638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98410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64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50111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65820179"/>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05530B4C-3CF7-F94D-8349-296E2D6C0A14}" type="slidenum">
              <a:rPr lang="en-US" smtClean="0"/>
              <a:pPr/>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47466706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9998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12799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3773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7121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906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6909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5713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986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5438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6412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573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04285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0602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50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78784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800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77996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079800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090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895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882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5414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646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93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971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1504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32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058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67833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9034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21528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37629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1633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4740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112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6197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76190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544229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96201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1225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5418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3157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35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03934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261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1143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6886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065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796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183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07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57910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05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3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3372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165159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00828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5286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07474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48009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2853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37812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8600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5973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439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83970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67935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13087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94446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1866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9279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035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7823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971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7150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12286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615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71353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2720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5387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4091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8518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869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2700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02676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8524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2638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01465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381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9780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67629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10753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E2A-5F19-4E49-87B1-E4A2431B5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F8054-CE45-430C-B754-770BDF3A8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AD08C-2BC7-4E6A-AE4C-9D70C935E9A6}"/>
              </a:ext>
            </a:extLst>
          </p:cNvPr>
          <p:cNvSpPr>
            <a:spLocks noGrp="1"/>
          </p:cNvSpPr>
          <p:nvPr>
            <p:ph type="dt" sz="half" idx="10"/>
          </p:nvPr>
        </p:nvSpPr>
        <p:spPr/>
        <p:txBody>
          <a:bodyPr/>
          <a:lstStyle/>
          <a:p>
            <a:fld id="{7FA834C8-3177-43D9-A636-FD5C06B3010F}" type="datetimeFigureOut">
              <a:rPr lang="en-US" smtClean="0"/>
              <a:t>1/29/2024</a:t>
            </a:fld>
            <a:endParaRPr lang="en-US"/>
          </a:p>
        </p:txBody>
      </p:sp>
      <p:sp>
        <p:nvSpPr>
          <p:cNvPr id="5" name="Footer Placeholder 4">
            <a:extLst>
              <a:ext uri="{FF2B5EF4-FFF2-40B4-BE49-F238E27FC236}">
                <a16:creationId xmlns:a16="http://schemas.microsoft.com/office/drawing/2014/main" id="{4AB535BF-CD3A-4237-8A15-9615F6CDE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2AC02-B214-4098-B5A3-43008D375F0A}"/>
              </a:ext>
            </a:extLst>
          </p:cNvPr>
          <p:cNvSpPr>
            <a:spLocks noGrp="1"/>
          </p:cNvSpPr>
          <p:nvPr>
            <p:ph type="sldNum" sz="quarter" idx="12"/>
          </p:nvPr>
        </p:nvSpPr>
        <p:spPr/>
        <p:txBody>
          <a:bodyPr/>
          <a:lstStyle/>
          <a:p>
            <a:fld id="{2967FB04-EF2E-4941-AD3F-EDD72645A66C}" type="slidenum">
              <a:rPr lang="en-US" smtClean="0"/>
              <a:t>‹#›</a:t>
            </a:fld>
            <a:endParaRPr lang="en-US"/>
          </a:p>
        </p:txBody>
      </p:sp>
    </p:spTree>
    <p:extLst>
      <p:ext uri="{BB962C8B-B14F-4D97-AF65-F5344CB8AC3E}">
        <p14:creationId xmlns:p14="http://schemas.microsoft.com/office/powerpoint/2010/main" val="315138091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021"/>
            <a:ext cx="11306469" cy="40395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444209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3622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4367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2018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56161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03962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13626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74463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04793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5512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Graphic 30">
            <a:extLst>
              <a:ext uri="{FF2B5EF4-FFF2-40B4-BE49-F238E27FC236}">
                <a16:creationId xmlns:a16="http://schemas.microsoft.com/office/drawing/2014/main" id="{93B23F20-9A54-B63C-586D-900F0B5B2262}"/>
              </a:ext>
            </a:extLst>
          </p:cNvPr>
          <p:cNvSpPr/>
          <p:nvPr userDrawn="1"/>
        </p:nvSpPr>
        <p:spPr>
          <a:xfrm>
            <a:off x="5371507" y="0"/>
            <a:ext cx="6820493"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3" cstate="print">
              <a:extLst>
                <a:ext uri="{28A0092B-C50C-407E-A947-70E740481C1C}">
                  <a14:useLocalDpi xmlns:a14="http://schemas.microsoft.com/office/drawing/2010/main"/>
                </a:ext>
              </a:extLst>
            </a:blip>
            <a:srcRect/>
            <a:stretch>
              <a:fillRect l="-35783" t="-5211" r="-47795" b="-16587"/>
            </a:stretch>
          </a:blipFill>
          <a:ln w="5609" cap="flat">
            <a:noFill/>
            <a:prstDash val="solid"/>
            <a:miter/>
          </a:ln>
        </p:spPr>
        <p:txBody>
          <a:bodyPr rtlCol="0" anchor="ctr"/>
          <a:lstStyle/>
          <a:p>
            <a:endParaRPr lang="en-US"/>
          </a:p>
        </p:txBody>
      </p:sp>
    </p:spTree>
    <p:extLst>
      <p:ext uri="{BB962C8B-B14F-4D97-AF65-F5344CB8AC3E}">
        <p14:creationId xmlns:p14="http://schemas.microsoft.com/office/powerpoint/2010/main" val="3552030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278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228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8827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7612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79953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621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59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5133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04357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11026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4591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78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454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9956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1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145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525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2721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2226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628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712770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93633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0711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1240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837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835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83480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78537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6192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8575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187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0436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3426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70266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9893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075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3984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32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1994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610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3377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9161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131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944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972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48881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70331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879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8601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0948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111657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435796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0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05826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1846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2297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27927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45785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5207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94019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9101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594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68860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7899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9092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57694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81887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82457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1555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410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99776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49184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40679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120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3478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Graphic 3">
            <a:extLst>
              <a:ext uri="{FF2B5EF4-FFF2-40B4-BE49-F238E27FC236}">
                <a16:creationId xmlns:a16="http://schemas.microsoft.com/office/drawing/2014/main" id="{9B3364DC-644E-7D22-5319-99DBE7EEB46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576091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descr="A person pointing at a screen&#10;&#10;Description automatically generated with low confidence">
            <a:extLst>
              <a:ext uri="{FF2B5EF4-FFF2-40B4-BE49-F238E27FC236}">
                <a16:creationId xmlns:a16="http://schemas.microsoft.com/office/drawing/2014/main" id="{8FEC4831-E9C6-64F2-304F-924A8D3B1902}"/>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l="19832" r="13562"/>
          <a:stretch>
            <a:fillRect/>
          </a:stretch>
        </p:blipFill>
        <p:spPr>
          <a:xfrm>
            <a:off x="5673957" y="0"/>
            <a:ext cx="6518043" cy="6858000"/>
          </a:xfrm>
          <a:custGeom>
            <a:avLst/>
            <a:gdLst>
              <a:gd name="connsiteX0" fmla="*/ 3781538 w 3781538"/>
              <a:gd name="connsiteY0" fmla="*/ 1603637 h 3784973"/>
              <a:gd name="connsiteX1" fmla="*/ 3781538 w 3781538"/>
              <a:gd name="connsiteY1" fmla="*/ 3560538 h 3784973"/>
              <a:gd name="connsiteX2" fmla="*/ 3585281 w 3781538"/>
              <a:gd name="connsiteY2" fmla="*/ 3761282 h 3784973"/>
              <a:gd name="connsiteX3" fmla="*/ 3580374 w 3781538"/>
              <a:gd name="connsiteY3" fmla="*/ 3766329 h 3784973"/>
              <a:gd name="connsiteX4" fmla="*/ 3566356 w 3781538"/>
              <a:gd name="connsiteY4" fmla="*/ 3784973 h 3784973"/>
              <a:gd name="connsiteX5" fmla="*/ 2189606 w 3781538"/>
              <a:gd name="connsiteY5" fmla="*/ 3784973 h 3784973"/>
              <a:gd name="connsiteX6" fmla="*/ 2609599 w 3781538"/>
              <a:gd name="connsiteY6" fmla="*/ 2804385 h 3784973"/>
              <a:gd name="connsiteX7" fmla="*/ 1029933 w 3781538"/>
              <a:gd name="connsiteY7" fmla="*/ 0 h 3784973"/>
              <a:gd name="connsiteX8" fmla="*/ 2942886 w 3781538"/>
              <a:gd name="connsiteY8" fmla="*/ 0 h 3784973"/>
              <a:gd name="connsiteX9" fmla="*/ 1394832 w 3781538"/>
              <a:gd name="connsiteY9" fmla="*/ 1580717 h 3784973"/>
              <a:gd name="connsiteX10" fmla="*/ 1390697 w 3781538"/>
              <a:gd name="connsiteY10" fmla="*/ 1584923 h 3784973"/>
              <a:gd name="connsiteX11" fmla="*/ 1390697 w 3781538"/>
              <a:gd name="connsiteY11" fmla="*/ 1705131 h 3784973"/>
              <a:gd name="connsiteX12" fmla="*/ 1402893 w 3781538"/>
              <a:gd name="connsiteY12" fmla="*/ 1717256 h 3784973"/>
              <a:gd name="connsiteX13" fmla="*/ 1462891 w 3781538"/>
              <a:gd name="connsiteY13" fmla="*/ 1742000 h 3784973"/>
              <a:gd name="connsiteX14" fmla="*/ 1521699 w 3781538"/>
              <a:gd name="connsiteY14" fmla="*/ 1718308 h 3784973"/>
              <a:gd name="connsiteX15" fmla="*/ 3199213 w 3781538"/>
              <a:gd name="connsiteY15" fmla="*/ 0 h 3784973"/>
              <a:gd name="connsiteX16" fmla="*/ 3781469 w 3781538"/>
              <a:gd name="connsiteY16" fmla="*/ 0 h 3784973"/>
              <a:gd name="connsiteX17" fmla="*/ 3781469 w 3781538"/>
              <a:gd name="connsiteY17" fmla="*/ 1360278 h 3784973"/>
              <a:gd name="connsiteX18" fmla="*/ 2496750 w 3781538"/>
              <a:gd name="connsiteY18" fmla="*/ 2676678 h 3784973"/>
              <a:gd name="connsiteX19" fmla="*/ 2491843 w 3781538"/>
              <a:gd name="connsiteY19" fmla="*/ 2681654 h 3784973"/>
              <a:gd name="connsiteX20" fmla="*/ 438706 w 3781538"/>
              <a:gd name="connsiteY20" fmla="*/ 2685578 h 3784973"/>
              <a:gd name="connsiteX21" fmla="*/ 426510 w 3781538"/>
              <a:gd name="connsiteY21" fmla="*/ 2673382 h 3784973"/>
              <a:gd name="connsiteX22" fmla="*/ 420131 w 3781538"/>
              <a:gd name="connsiteY22" fmla="*/ 622769 h 378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81538" h="3784973">
                <a:moveTo>
                  <a:pt x="3781538" y="1603637"/>
                </a:moveTo>
                <a:lnTo>
                  <a:pt x="3781538" y="3560538"/>
                </a:lnTo>
                <a:lnTo>
                  <a:pt x="3585281" y="3761282"/>
                </a:lnTo>
                <a:lnTo>
                  <a:pt x="3580374" y="3766329"/>
                </a:lnTo>
                <a:cubicBezTo>
                  <a:pt x="3574885" y="3771887"/>
                  <a:pt x="3570169" y="3778161"/>
                  <a:pt x="3566356" y="3784973"/>
                </a:cubicBezTo>
                <a:lnTo>
                  <a:pt x="2189606" y="3784973"/>
                </a:lnTo>
                <a:cubicBezTo>
                  <a:pt x="2199090" y="3416436"/>
                  <a:pt x="2349381" y="3065533"/>
                  <a:pt x="2609599" y="2804385"/>
                </a:cubicBezTo>
                <a:close/>
                <a:moveTo>
                  <a:pt x="1029933" y="0"/>
                </a:moveTo>
                <a:lnTo>
                  <a:pt x="2942886" y="0"/>
                </a:lnTo>
                <a:lnTo>
                  <a:pt x="1394832" y="1580717"/>
                </a:lnTo>
                <a:lnTo>
                  <a:pt x="1390697" y="1584923"/>
                </a:lnTo>
                <a:cubicBezTo>
                  <a:pt x="1357592" y="1618154"/>
                  <a:pt x="1357592" y="1671900"/>
                  <a:pt x="1390697" y="1705131"/>
                </a:cubicBezTo>
                <a:lnTo>
                  <a:pt x="1402893" y="1717256"/>
                </a:lnTo>
                <a:cubicBezTo>
                  <a:pt x="1418670" y="1733363"/>
                  <a:pt x="1440349" y="1742300"/>
                  <a:pt x="1462891" y="1742000"/>
                </a:cubicBezTo>
                <a:cubicBezTo>
                  <a:pt x="1484879" y="1742308"/>
                  <a:pt x="1506068" y="1733771"/>
                  <a:pt x="1521699" y="1718308"/>
                </a:cubicBezTo>
                <a:lnTo>
                  <a:pt x="3199213" y="0"/>
                </a:lnTo>
                <a:lnTo>
                  <a:pt x="3781469" y="0"/>
                </a:lnTo>
                <a:lnTo>
                  <a:pt x="3781469" y="1360278"/>
                </a:lnTo>
                <a:lnTo>
                  <a:pt x="2496750" y="2676678"/>
                </a:lnTo>
                <a:lnTo>
                  <a:pt x="2491843" y="2681654"/>
                </a:lnTo>
                <a:cubicBezTo>
                  <a:pt x="1925948" y="3249645"/>
                  <a:pt x="1006767" y="3251398"/>
                  <a:pt x="438706" y="2685578"/>
                </a:cubicBezTo>
                <a:lnTo>
                  <a:pt x="426510" y="2673382"/>
                </a:lnTo>
                <a:cubicBezTo>
                  <a:pt x="-139765" y="2109281"/>
                  <a:pt x="-142428" y="1190094"/>
                  <a:pt x="420131" y="622769"/>
                </a:cubicBezTo>
                <a:close/>
              </a:path>
            </a:pathLst>
          </a:custGeom>
        </p:spPr>
      </p:pic>
    </p:spTree>
    <p:extLst>
      <p:ext uri="{BB962C8B-B14F-4D97-AF65-F5344CB8AC3E}">
        <p14:creationId xmlns:p14="http://schemas.microsoft.com/office/powerpoint/2010/main" val="1295300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3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8" name="Graphic 19">
            <a:extLst>
              <a:ext uri="{FF2B5EF4-FFF2-40B4-BE49-F238E27FC236}">
                <a16:creationId xmlns:a16="http://schemas.microsoft.com/office/drawing/2014/main" id="{5A10DA62-8D1E-7919-795A-BDAD8C3153DD}"/>
              </a:ext>
            </a:extLst>
          </p:cNvPr>
          <p:cNvSpPr/>
          <p:nvPr/>
        </p:nvSpPr>
        <p:spPr>
          <a:xfrm>
            <a:off x="5537201" y="-15227"/>
            <a:ext cx="6654800" cy="6875057"/>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2"/>
            <a:stretch>
              <a:fillRect l="-2670" r="-80908" b="-2179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346316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4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39">
            <a:extLst>
              <a:ext uri="{FF2B5EF4-FFF2-40B4-BE49-F238E27FC236}">
                <a16:creationId xmlns:a16="http://schemas.microsoft.com/office/drawing/2014/main" id="{79FE58D8-4DBC-55A1-19A2-21B99DFC9AD4}"/>
              </a:ext>
            </a:extLst>
          </p:cNvPr>
          <p:cNvSpPr/>
          <p:nvPr userDrawn="1"/>
        </p:nvSpPr>
        <p:spPr>
          <a:xfrm>
            <a:off x="5925446" y="-1"/>
            <a:ext cx="6851771" cy="6857999"/>
          </a:xfrm>
          <a:custGeom>
            <a:avLst/>
            <a:gdLst>
              <a:gd name="connsiteX0" fmla="*/ 1118750 w 3033051"/>
              <a:gd name="connsiteY0" fmla="*/ 1267843 h 3035808"/>
              <a:gd name="connsiteX1" fmla="*/ 1115433 w 3033051"/>
              <a:gd name="connsiteY1" fmla="*/ 1271217 h 3035808"/>
              <a:gd name="connsiteX2" fmla="*/ 1115433 w 3033051"/>
              <a:gd name="connsiteY2" fmla="*/ 1367632 h 3035808"/>
              <a:gd name="connsiteX3" fmla="*/ 1125215 w 3033051"/>
              <a:gd name="connsiteY3" fmla="*/ 1377357 h 3035808"/>
              <a:gd name="connsiteX4" fmla="*/ 1173338 w 3033051"/>
              <a:gd name="connsiteY4" fmla="*/ 1397203 h 3035808"/>
              <a:gd name="connsiteX5" fmla="*/ 1173338 w 3033051"/>
              <a:gd name="connsiteY5" fmla="*/ 1397203 h 3035808"/>
              <a:gd name="connsiteX6" fmla="*/ 1220506 w 3033051"/>
              <a:gd name="connsiteY6" fmla="*/ 1378201 h 3035808"/>
              <a:gd name="connsiteX7" fmla="*/ 2565987 w 3033051"/>
              <a:gd name="connsiteY7" fmla="*/ 0 h 3035808"/>
              <a:gd name="connsiteX8" fmla="*/ 3032996 w 3033051"/>
              <a:gd name="connsiteY8" fmla="*/ 0 h 3035808"/>
              <a:gd name="connsiteX9" fmla="*/ 3032996 w 3033051"/>
              <a:gd name="connsiteY9" fmla="*/ 1091036 h 3035808"/>
              <a:gd name="connsiteX10" fmla="*/ 2002564 w 3033051"/>
              <a:gd name="connsiteY10" fmla="*/ 2146879 h 3035808"/>
              <a:gd name="connsiteX11" fmla="*/ 1998628 w 3033051"/>
              <a:gd name="connsiteY11" fmla="*/ 2150870 h 3035808"/>
              <a:gd name="connsiteX12" fmla="*/ 351871 w 3033051"/>
              <a:gd name="connsiteY12" fmla="*/ 2154018 h 3035808"/>
              <a:gd name="connsiteX13" fmla="*/ 342089 w 3033051"/>
              <a:gd name="connsiteY13" fmla="*/ 2144236 h 3035808"/>
              <a:gd name="connsiteX14" fmla="*/ 336973 w 3033051"/>
              <a:gd name="connsiteY14" fmla="*/ 499503 h 3035808"/>
              <a:gd name="connsiteX15" fmla="*/ 826076 w 3033051"/>
              <a:gd name="connsiteY15" fmla="*/ 0 h 3035808"/>
              <a:gd name="connsiteX16" fmla="*/ 2360395 w 3033051"/>
              <a:gd name="connsiteY16" fmla="*/ 0 h 3035808"/>
              <a:gd name="connsiteX17" fmla="*/ 2875640 w 3033051"/>
              <a:gd name="connsiteY17" fmla="*/ 3016806 h 3035808"/>
              <a:gd name="connsiteX18" fmla="*/ 3033052 w 3033051"/>
              <a:gd name="connsiteY18" fmla="*/ 2855796 h 3035808"/>
              <a:gd name="connsiteX19" fmla="*/ 3033052 w 3033051"/>
              <a:gd name="connsiteY19" fmla="*/ 1286227 h 3035808"/>
              <a:gd name="connsiteX20" fmla="*/ 2093076 w 3033051"/>
              <a:gd name="connsiteY20" fmla="*/ 2249309 h 3035808"/>
              <a:gd name="connsiteX21" fmla="*/ 1756213 w 3033051"/>
              <a:gd name="connsiteY21" fmla="*/ 3035808 h 3035808"/>
              <a:gd name="connsiteX22" fmla="*/ 2860461 w 3033051"/>
              <a:gd name="connsiteY22" fmla="*/ 3035808 h 3035808"/>
              <a:gd name="connsiteX23" fmla="*/ 2871704 w 3033051"/>
              <a:gd name="connsiteY23" fmla="*/ 302085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3051" h="3035808">
                <a:moveTo>
                  <a:pt x="1118750" y="1267843"/>
                </a:moveTo>
                <a:lnTo>
                  <a:pt x="1115433" y="1271217"/>
                </a:lnTo>
                <a:cubicBezTo>
                  <a:pt x="1088881" y="1297870"/>
                  <a:pt x="1088881" y="1340978"/>
                  <a:pt x="1115433" y="1367632"/>
                </a:cubicBezTo>
                <a:lnTo>
                  <a:pt x="1125215" y="1377357"/>
                </a:lnTo>
                <a:cubicBezTo>
                  <a:pt x="1137870" y="1390276"/>
                  <a:pt x="1155258" y="1397444"/>
                  <a:pt x="1173338" y="1397203"/>
                </a:cubicBezTo>
                <a:lnTo>
                  <a:pt x="1173338" y="1397203"/>
                </a:lnTo>
                <a:cubicBezTo>
                  <a:pt x="1190974" y="1397450"/>
                  <a:pt x="1207969" y="1390603"/>
                  <a:pt x="1220506" y="1378201"/>
                </a:cubicBezTo>
                <a:lnTo>
                  <a:pt x="2565987" y="0"/>
                </a:lnTo>
                <a:lnTo>
                  <a:pt x="3032996" y="0"/>
                </a:lnTo>
                <a:lnTo>
                  <a:pt x="3032996" y="1091036"/>
                </a:lnTo>
                <a:lnTo>
                  <a:pt x="2002564" y="2146879"/>
                </a:lnTo>
                <a:lnTo>
                  <a:pt x="1998628" y="2150870"/>
                </a:lnTo>
                <a:cubicBezTo>
                  <a:pt x="1544741" y="2606438"/>
                  <a:pt x="807495" y="2607844"/>
                  <a:pt x="351871" y="2154018"/>
                </a:cubicBezTo>
                <a:lnTo>
                  <a:pt x="342089" y="2144236"/>
                </a:lnTo>
                <a:cubicBezTo>
                  <a:pt x="-112102" y="1691788"/>
                  <a:pt x="-114238" y="954537"/>
                  <a:pt x="336973" y="499503"/>
                </a:cubicBezTo>
                <a:lnTo>
                  <a:pt x="826076" y="0"/>
                </a:lnTo>
                <a:lnTo>
                  <a:pt x="2360395" y="0"/>
                </a:lnTo>
                <a:close/>
                <a:moveTo>
                  <a:pt x="2875640" y="3016806"/>
                </a:moveTo>
                <a:lnTo>
                  <a:pt x="3033052" y="2855796"/>
                </a:lnTo>
                <a:lnTo>
                  <a:pt x="3033052" y="1286227"/>
                </a:lnTo>
                <a:lnTo>
                  <a:pt x="2093076" y="2249309"/>
                </a:lnTo>
                <a:cubicBezTo>
                  <a:pt x="1884364" y="2458768"/>
                  <a:pt x="1763820" y="2740216"/>
                  <a:pt x="1756213" y="3035808"/>
                </a:cubicBezTo>
                <a:lnTo>
                  <a:pt x="2860461" y="3035808"/>
                </a:lnTo>
                <a:cubicBezTo>
                  <a:pt x="2863519" y="3030344"/>
                  <a:pt x="2867302" y="3025312"/>
                  <a:pt x="2871704" y="3020854"/>
                </a:cubicBezTo>
                <a:close/>
              </a:path>
            </a:pathLst>
          </a:custGeom>
          <a:blipFill>
            <a:blip r:embed="rId2"/>
            <a:stretch>
              <a:fillRect l="-193" r="-41276"/>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521780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39">
            <a:extLst>
              <a:ext uri="{FF2B5EF4-FFF2-40B4-BE49-F238E27FC236}">
                <a16:creationId xmlns:a16="http://schemas.microsoft.com/office/drawing/2014/main" id="{79FE58D8-4DBC-55A1-19A2-21B99DFC9AD4}"/>
              </a:ext>
            </a:extLst>
          </p:cNvPr>
          <p:cNvSpPr/>
          <p:nvPr userDrawn="1"/>
        </p:nvSpPr>
        <p:spPr>
          <a:xfrm>
            <a:off x="5340229" y="-1"/>
            <a:ext cx="6851771" cy="6857999"/>
          </a:xfrm>
          <a:custGeom>
            <a:avLst/>
            <a:gdLst>
              <a:gd name="connsiteX0" fmla="*/ 1118750 w 3033051"/>
              <a:gd name="connsiteY0" fmla="*/ 1267843 h 3035808"/>
              <a:gd name="connsiteX1" fmla="*/ 1115433 w 3033051"/>
              <a:gd name="connsiteY1" fmla="*/ 1271217 h 3035808"/>
              <a:gd name="connsiteX2" fmla="*/ 1115433 w 3033051"/>
              <a:gd name="connsiteY2" fmla="*/ 1367632 h 3035808"/>
              <a:gd name="connsiteX3" fmla="*/ 1125215 w 3033051"/>
              <a:gd name="connsiteY3" fmla="*/ 1377357 h 3035808"/>
              <a:gd name="connsiteX4" fmla="*/ 1173338 w 3033051"/>
              <a:gd name="connsiteY4" fmla="*/ 1397203 h 3035808"/>
              <a:gd name="connsiteX5" fmla="*/ 1173338 w 3033051"/>
              <a:gd name="connsiteY5" fmla="*/ 1397203 h 3035808"/>
              <a:gd name="connsiteX6" fmla="*/ 1220506 w 3033051"/>
              <a:gd name="connsiteY6" fmla="*/ 1378201 h 3035808"/>
              <a:gd name="connsiteX7" fmla="*/ 2565987 w 3033051"/>
              <a:gd name="connsiteY7" fmla="*/ 0 h 3035808"/>
              <a:gd name="connsiteX8" fmla="*/ 3032996 w 3033051"/>
              <a:gd name="connsiteY8" fmla="*/ 0 h 3035808"/>
              <a:gd name="connsiteX9" fmla="*/ 3032996 w 3033051"/>
              <a:gd name="connsiteY9" fmla="*/ 1091036 h 3035808"/>
              <a:gd name="connsiteX10" fmla="*/ 2002564 w 3033051"/>
              <a:gd name="connsiteY10" fmla="*/ 2146879 h 3035808"/>
              <a:gd name="connsiteX11" fmla="*/ 1998628 w 3033051"/>
              <a:gd name="connsiteY11" fmla="*/ 2150870 h 3035808"/>
              <a:gd name="connsiteX12" fmla="*/ 351871 w 3033051"/>
              <a:gd name="connsiteY12" fmla="*/ 2154018 h 3035808"/>
              <a:gd name="connsiteX13" fmla="*/ 342089 w 3033051"/>
              <a:gd name="connsiteY13" fmla="*/ 2144236 h 3035808"/>
              <a:gd name="connsiteX14" fmla="*/ 336973 w 3033051"/>
              <a:gd name="connsiteY14" fmla="*/ 499503 h 3035808"/>
              <a:gd name="connsiteX15" fmla="*/ 826076 w 3033051"/>
              <a:gd name="connsiteY15" fmla="*/ 0 h 3035808"/>
              <a:gd name="connsiteX16" fmla="*/ 2360395 w 3033051"/>
              <a:gd name="connsiteY16" fmla="*/ 0 h 3035808"/>
              <a:gd name="connsiteX17" fmla="*/ 2875640 w 3033051"/>
              <a:gd name="connsiteY17" fmla="*/ 3016806 h 3035808"/>
              <a:gd name="connsiteX18" fmla="*/ 3033052 w 3033051"/>
              <a:gd name="connsiteY18" fmla="*/ 2855796 h 3035808"/>
              <a:gd name="connsiteX19" fmla="*/ 3033052 w 3033051"/>
              <a:gd name="connsiteY19" fmla="*/ 1286227 h 3035808"/>
              <a:gd name="connsiteX20" fmla="*/ 2093076 w 3033051"/>
              <a:gd name="connsiteY20" fmla="*/ 2249309 h 3035808"/>
              <a:gd name="connsiteX21" fmla="*/ 1756213 w 3033051"/>
              <a:gd name="connsiteY21" fmla="*/ 3035808 h 3035808"/>
              <a:gd name="connsiteX22" fmla="*/ 2860461 w 3033051"/>
              <a:gd name="connsiteY22" fmla="*/ 3035808 h 3035808"/>
              <a:gd name="connsiteX23" fmla="*/ 2871704 w 3033051"/>
              <a:gd name="connsiteY23" fmla="*/ 302085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3051" h="3035808">
                <a:moveTo>
                  <a:pt x="1118750" y="1267843"/>
                </a:moveTo>
                <a:lnTo>
                  <a:pt x="1115433" y="1271217"/>
                </a:lnTo>
                <a:cubicBezTo>
                  <a:pt x="1088881" y="1297870"/>
                  <a:pt x="1088881" y="1340978"/>
                  <a:pt x="1115433" y="1367632"/>
                </a:cubicBezTo>
                <a:lnTo>
                  <a:pt x="1125215" y="1377357"/>
                </a:lnTo>
                <a:cubicBezTo>
                  <a:pt x="1137870" y="1390276"/>
                  <a:pt x="1155258" y="1397444"/>
                  <a:pt x="1173338" y="1397203"/>
                </a:cubicBezTo>
                <a:lnTo>
                  <a:pt x="1173338" y="1397203"/>
                </a:lnTo>
                <a:cubicBezTo>
                  <a:pt x="1190974" y="1397450"/>
                  <a:pt x="1207969" y="1390603"/>
                  <a:pt x="1220506" y="1378201"/>
                </a:cubicBezTo>
                <a:lnTo>
                  <a:pt x="2565987" y="0"/>
                </a:lnTo>
                <a:lnTo>
                  <a:pt x="3032996" y="0"/>
                </a:lnTo>
                <a:lnTo>
                  <a:pt x="3032996" y="1091036"/>
                </a:lnTo>
                <a:lnTo>
                  <a:pt x="2002564" y="2146879"/>
                </a:lnTo>
                <a:lnTo>
                  <a:pt x="1998628" y="2150870"/>
                </a:lnTo>
                <a:cubicBezTo>
                  <a:pt x="1544741" y="2606438"/>
                  <a:pt x="807495" y="2607844"/>
                  <a:pt x="351871" y="2154018"/>
                </a:cubicBezTo>
                <a:lnTo>
                  <a:pt x="342089" y="2144236"/>
                </a:lnTo>
                <a:cubicBezTo>
                  <a:pt x="-112102" y="1691788"/>
                  <a:pt x="-114238" y="954537"/>
                  <a:pt x="336973" y="499503"/>
                </a:cubicBezTo>
                <a:lnTo>
                  <a:pt x="826076" y="0"/>
                </a:lnTo>
                <a:lnTo>
                  <a:pt x="2360395" y="0"/>
                </a:lnTo>
                <a:close/>
                <a:moveTo>
                  <a:pt x="2875640" y="3016806"/>
                </a:moveTo>
                <a:lnTo>
                  <a:pt x="3033052" y="2855796"/>
                </a:lnTo>
                <a:lnTo>
                  <a:pt x="3033052" y="1286227"/>
                </a:lnTo>
                <a:lnTo>
                  <a:pt x="2093076" y="2249309"/>
                </a:lnTo>
                <a:cubicBezTo>
                  <a:pt x="1884364" y="2458768"/>
                  <a:pt x="1763820" y="2740216"/>
                  <a:pt x="1756213" y="3035808"/>
                </a:cubicBezTo>
                <a:lnTo>
                  <a:pt x="2860461" y="3035808"/>
                </a:lnTo>
                <a:cubicBezTo>
                  <a:pt x="2863519" y="3030344"/>
                  <a:pt x="2867302" y="3025312"/>
                  <a:pt x="2871704" y="3020854"/>
                </a:cubicBezTo>
                <a:close/>
              </a:path>
            </a:pathLst>
          </a:custGeom>
          <a:blipFill>
            <a:blip r:embed="rId2"/>
            <a:stretch>
              <a:fillRect l="-7876" t="-5430" r="-41275"/>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17666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07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487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6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8" name="Graphic 48">
            <a:extLst>
              <a:ext uri="{FF2B5EF4-FFF2-40B4-BE49-F238E27FC236}">
                <a16:creationId xmlns:a16="http://schemas.microsoft.com/office/drawing/2014/main" id="{5A2DAB4D-4E46-FFE7-DEF9-23023D8B5718}"/>
              </a:ext>
            </a:extLst>
          </p:cNvPr>
          <p:cNvSpPr/>
          <p:nvPr/>
        </p:nvSpPr>
        <p:spPr>
          <a:xfrm>
            <a:off x="5745403" y="-16579"/>
            <a:ext cx="6446597" cy="6858000"/>
          </a:xfrm>
          <a:custGeom>
            <a:avLst/>
            <a:gdLst>
              <a:gd name="connsiteX0" fmla="*/ 1268553 w 2857340"/>
              <a:gd name="connsiteY0" fmla="*/ 1741306 h 3039687"/>
              <a:gd name="connsiteX1" fmla="*/ 925245 w 2857340"/>
              <a:gd name="connsiteY1" fmla="*/ 1665328 h 3039687"/>
              <a:gd name="connsiteX2" fmla="*/ 874593 w 2857340"/>
              <a:gd name="connsiteY2" fmla="*/ 1586536 h 3039687"/>
              <a:gd name="connsiteX3" fmla="*/ 953385 w 2857340"/>
              <a:gd name="connsiteY3" fmla="*/ 1535884 h 3039687"/>
              <a:gd name="connsiteX4" fmla="*/ 1231971 w 2857340"/>
              <a:gd name="connsiteY4" fmla="*/ 1597229 h 3039687"/>
              <a:gd name="connsiteX5" fmla="*/ 1293317 w 2857340"/>
              <a:gd name="connsiteY5" fmla="*/ 1318643 h 3039687"/>
              <a:gd name="connsiteX6" fmla="*/ 1372109 w 2857340"/>
              <a:gd name="connsiteY6" fmla="*/ 1267991 h 3039687"/>
              <a:gd name="connsiteX7" fmla="*/ 1422761 w 2857340"/>
              <a:gd name="connsiteY7" fmla="*/ 1346783 h 3039687"/>
              <a:gd name="connsiteX8" fmla="*/ 1346783 w 2857340"/>
              <a:gd name="connsiteY8" fmla="*/ 1690091 h 3039687"/>
              <a:gd name="connsiteX9" fmla="*/ 1317517 w 2857340"/>
              <a:gd name="connsiteY9" fmla="*/ 1731739 h 3039687"/>
              <a:gd name="connsiteX10" fmla="*/ 1268553 w 2857340"/>
              <a:gd name="connsiteY10" fmla="*/ 1741306 h 3039687"/>
              <a:gd name="connsiteX11" fmla="*/ 1093522 w 2857340"/>
              <a:gd name="connsiteY11" fmla="*/ 1929282 h 3039687"/>
              <a:gd name="connsiteX12" fmla="*/ 1436831 w 2857340"/>
              <a:gd name="connsiteY12" fmla="*/ 2005260 h 3039687"/>
              <a:gd name="connsiteX13" fmla="*/ 1486920 w 2857340"/>
              <a:gd name="connsiteY13" fmla="*/ 1996255 h 3039687"/>
              <a:gd name="connsiteX14" fmla="*/ 1516186 w 2857340"/>
              <a:gd name="connsiteY14" fmla="*/ 1954608 h 3039687"/>
              <a:gd name="connsiteX15" fmla="*/ 1592164 w 2857340"/>
              <a:gd name="connsiteY15" fmla="*/ 1611299 h 3039687"/>
              <a:gd name="connsiteX16" fmla="*/ 1541512 w 2857340"/>
              <a:gd name="connsiteY16" fmla="*/ 1532507 h 3039687"/>
              <a:gd name="connsiteX17" fmla="*/ 1462720 w 2857340"/>
              <a:gd name="connsiteY17" fmla="*/ 1583159 h 3039687"/>
              <a:gd name="connsiteX18" fmla="*/ 1401374 w 2857340"/>
              <a:gd name="connsiteY18" fmla="*/ 1861745 h 3039687"/>
              <a:gd name="connsiteX19" fmla="*/ 1122788 w 2857340"/>
              <a:gd name="connsiteY19" fmla="*/ 1800400 h 3039687"/>
              <a:gd name="connsiteX20" fmla="*/ 1043996 w 2857340"/>
              <a:gd name="connsiteY20" fmla="*/ 1851052 h 3039687"/>
              <a:gd name="connsiteX21" fmla="*/ 1093522 w 2857340"/>
              <a:gd name="connsiteY21" fmla="*/ 1929282 h 3039687"/>
              <a:gd name="connsiteX22" fmla="*/ 1851615 w 2857340"/>
              <a:gd name="connsiteY22" fmla="*/ 646096 h 3039687"/>
              <a:gd name="connsiteX23" fmla="*/ 1424449 w 2857340"/>
              <a:gd name="connsiteY23" fmla="*/ 549857 h 3039687"/>
              <a:gd name="connsiteX24" fmla="*/ 1328210 w 2857340"/>
              <a:gd name="connsiteY24" fmla="*/ 977022 h 3039687"/>
              <a:gd name="connsiteX25" fmla="*/ 2631094 w 2857340"/>
              <a:gd name="connsiteY25" fmla="*/ 3039125 h 3039687"/>
              <a:gd name="connsiteX26" fmla="*/ 2856778 w 2857340"/>
              <a:gd name="connsiteY26" fmla="*/ 3039125 h 3039687"/>
              <a:gd name="connsiteX27" fmla="*/ 2856778 w 2857340"/>
              <a:gd name="connsiteY27" fmla="*/ 2237134 h 3039687"/>
              <a:gd name="connsiteX28" fmla="*/ 1851615 w 2857340"/>
              <a:gd name="connsiteY28" fmla="*/ 646096 h 3039687"/>
              <a:gd name="connsiteX29" fmla="*/ 2080112 w 2857340"/>
              <a:gd name="connsiteY29" fmla="*/ 2328308 h 3039687"/>
              <a:gd name="connsiteX30" fmla="*/ 1652946 w 2857340"/>
              <a:gd name="connsiteY30" fmla="*/ 2232069 h 3039687"/>
              <a:gd name="connsiteX31" fmla="*/ 1556707 w 2857340"/>
              <a:gd name="connsiteY31" fmla="*/ 2659235 h 3039687"/>
              <a:gd name="connsiteX32" fmla="*/ 1797023 w 2857340"/>
              <a:gd name="connsiteY32" fmla="*/ 3039688 h 3039687"/>
              <a:gd name="connsiteX33" fmla="*/ 2529227 w 2857340"/>
              <a:gd name="connsiteY33" fmla="*/ 3039688 h 3039687"/>
              <a:gd name="connsiteX34" fmla="*/ 2080112 w 2857340"/>
              <a:gd name="connsiteY34" fmla="*/ 2328308 h 3039687"/>
              <a:gd name="connsiteX35" fmla="*/ 1546014 w 2857340"/>
              <a:gd name="connsiteY35" fmla="*/ 0 h 3039687"/>
              <a:gd name="connsiteX36" fmla="*/ 2857340 w 2857340"/>
              <a:gd name="connsiteY36" fmla="*/ 2075047 h 3039687"/>
              <a:gd name="connsiteX37" fmla="*/ 2857340 w 2857340"/>
              <a:gd name="connsiteY37" fmla="*/ 915677 h 3039687"/>
              <a:gd name="connsiteX38" fmla="*/ 2278218 w 2857340"/>
              <a:gd name="connsiteY38" fmla="*/ 0 h 3039687"/>
              <a:gd name="connsiteX39" fmla="*/ 1546014 w 2857340"/>
              <a:gd name="connsiteY39" fmla="*/ 0 h 3039687"/>
              <a:gd name="connsiteX40" fmla="*/ 141263 w 2857340"/>
              <a:gd name="connsiteY40" fmla="*/ 418724 h 3039687"/>
              <a:gd name="connsiteX41" fmla="*/ 562801 w 2857340"/>
              <a:gd name="connsiteY41" fmla="*/ 1085643 h 3039687"/>
              <a:gd name="connsiteX42" fmla="*/ 989967 w 2857340"/>
              <a:gd name="connsiteY42" fmla="*/ 1181882 h 3039687"/>
              <a:gd name="connsiteX43" fmla="*/ 1086206 w 2857340"/>
              <a:gd name="connsiteY43" fmla="*/ 754716 h 3039687"/>
              <a:gd name="connsiteX44" fmla="*/ 664668 w 2857340"/>
              <a:gd name="connsiteY44" fmla="*/ 88360 h 3039687"/>
              <a:gd name="connsiteX45" fmla="*/ 626397 w 2857340"/>
              <a:gd name="connsiteY45" fmla="*/ 563 h 3039687"/>
              <a:gd name="connsiteX46" fmla="*/ 0 w 2857340"/>
              <a:gd name="connsiteY46" fmla="*/ 563 h 3039687"/>
              <a:gd name="connsiteX47" fmla="*/ 141263 w 2857340"/>
              <a:gd name="connsiteY47" fmla="*/ 418724 h 30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57340" h="3039687">
                <a:moveTo>
                  <a:pt x="1268553" y="1741306"/>
                </a:moveTo>
                <a:lnTo>
                  <a:pt x="925245" y="1665328"/>
                </a:lnTo>
                <a:cubicBezTo>
                  <a:pt x="889225" y="1657449"/>
                  <a:pt x="866713" y="1621992"/>
                  <a:pt x="874593" y="1586536"/>
                </a:cubicBezTo>
                <a:cubicBezTo>
                  <a:pt x="882472" y="1550517"/>
                  <a:pt x="917928" y="1528005"/>
                  <a:pt x="953385" y="1535884"/>
                </a:cubicBezTo>
                <a:lnTo>
                  <a:pt x="1231971" y="1597229"/>
                </a:lnTo>
                <a:lnTo>
                  <a:pt x="1293317" y="1318643"/>
                </a:lnTo>
                <a:cubicBezTo>
                  <a:pt x="1301196" y="1282623"/>
                  <a:pt x="1336652" y="1260111"/>
                  <a:pt x="1372109" y="1267991"/>
                </a:cubicBezTo>
                <a:cubicBezTo>
                  <a:pt x="1408128" y="1275870"/>
                  <a:pt x="1430640" y="1311326"/>
                  <a:pt x="1422761" y="1346783"/>
                </a:cubicBezTo>
                <a:lnTo>
                  <a:pt x="1346783" y="1690091"/>
                </a:lnTo>
                <a:cubicBezTo>
                  <a:pt x="1342843" y="1708101"/>
                  <a:pt x="1332150" y="1722734"/>
                  <a:pt x="1317517" y="1731739"/>
                </a:cubicBezTo>
                <a:cubicBezTo>
                  <a:pt x="1302884" y="1740743"/>
                  <a:pt x="1286000" y="1745246"/>
                  <a:pt x="1268553" y="1741306"/>
                </a:cubicBezTo>
                <a:close/>
                <a:moveTo>
                  <a:pt x="1093522" y="1929282"/>
                </a:moveTo>
                <a:lnTo>
                  <a:pt x="1436831" y="2005260"/>
                </a:lnTo>
                <a:cubicBezTo>
                  <a:pt x="1454840" y="2009199"/>
                  <a:pt x="1472287" y="2005260"/>
                  <a:pt x="1486920" y="1996255"/>
                </a:cubicBezTo>
                <a:cubicBezTo>
                  <a:pt x="1500990" y="1987250"/>
                  <a:pt x="1512246" y="1972617"/>
                  <a:pt x="1516186" y="1954608"/>
                </a:cubicBezTo>
                <a:lnTo>
                  <a:pt x="1592164" y="1611299"/>
                </a:lnTo>
                <a:cubicBezTo>
                  <a:pt x="1600043" y="1575280"/>
                  <a:pt x="1577531" y="1540386"/>
                  <a:pt x="1541512" y="1532507"/>
                </a:cubicBezTo>
                <a:cubicBezTo>
                  <a:pt x="1505492" y="1524628"/>
                  <a:pt x="1470599" y="1547140"/>
                  <a:pt x="1462720" y="1583159"/>
                </a:cubicBezTo>
                <a:lnTo>
                  <a:pt x="1401374" y="1861745"/>
                </a:lnTo>
                <a:lnTo>
                  <a:pt x="1122788" y="1800400"/>
                </a:lnTo>
                <a:cubicBezTo>
                  <a:pt x="1086769" y="1792521"/>
                  <a:pt x="1051875" y="1815033"/>
                  <a:pt x="1043996" y="1851052"/>
                </a:cubicBezTo>
                <a:cubicBezTo>
                  <a:pt x="1034991" y="1885946"/>
                  <a:pt x="1057503" y="1921402"/>
                  <a:pt x="1093522" y="1929282"/>
                </a:cubicBezTo>
                <a:close/>
                <a:moveTo>
                  <a:pt x="1851615" y="646096"/>
                </a:moveTo>
                <a:cubicBezTo>
                  <a:pt x="1760441" y="501456"/>
                  <a:pt x="1569089" y="458683"/>
                  <a:pt x="1424449" y="549857"/>
                </a:cubicBezTo>
                <a:cubicBezTo>
                  <a:pt x="1279809" y="641030"/>
                  <a:pt x="1237036" y="832383"/>
                  <a:pt x="1328210" y="977022"/>
                </a:cubicBezTo>
                <a:lnTo>
                  <a:pt x="2631094" y="3039125"/>
                </a:lnTo>
                <a:lnTo>
                  <a:pt x="2856778" y="3039125"/>
                </a:lnTo>
                <a:lnTo>
                  <a:pt x="2856778" y="2237134"/>
                </a:lnTo>
                <a:lnTo>
                  <a:pt x="1851615" y="646096"/>
                </a:lnTo>
                <a:close/>
                <a:moveTo>
                  <a:pt x="2080112" y="2328308"/>
                </a:moveTo>
                <a:cubicBezTo>
                  <a:pt x="1988938" y="2183668"/>
                  <a:pt x="1797586" y="2140895"/>
                  <a:pt x="1652946" y="2232069"/>
                </a:cubicBezTo>
                <a:cubicBezTo>
                  <a:pt x="1508307" y="2323242"/>
                  <a:pt x="1465534" y="2514595"/>
                  <a:pt x="1556707" y="2659235"/>
                </a:cubicBezTo>
                <a:lnTo>
                  <a:pt x="1797023" y="3039688"/>
                </a:lnTo>
                <a:lnTo>
                  <a:pt x="2529227" y="3039688"/>
                </a:lnTo>
                <a:lnTo>
                  <a:pt x="2080112" y="2328308"/>
                </a:lnTo>
                <a:close/>
                <a:moveTo>
                  <a:pt x="1546014" y="0"/>
                </a:moveTo>
                <a:lnTo>
                  <a:pt x="2857340" y="2075047"/>
                </a:lnTo>
                <a:lnTo>
                  <a:pt x="2857340" y="915677"/>
                </a:lnTo>
                <a:lnTo>
                  <a:pt x="2278218" y="0"/>
                </a:lnTo>
                <a:lnTo>
                  <a:pt x="1546014" y="0"/>
                </a:lnTo>
                <a:close/>
                <a:moveTo>
                  <a:pt x="141263" y="418724"/>
                </a:moveTo>
                <a:lnTo>
                  <a:pt x="562801" y="1085643"/>
                </a:lnTo>
                <a:cubicBezTo>
                  <a:pt x="653975" y="1230283"/>
                  <a:pt x="845327" y="1273056"/>
                  <a:pt x="989967" y="1181882"/>
                </a:cubicBezTo>
                <a:cubicBezTo>
                  <a:pt x="1134607" y="1090708"/>
                  <a:pt x="1177380" y="899356"/>
                  <a:pt x="1086206" y="754716"/>
                </a:cubicBezTo>
                <a:lnTo>
                  <a:pt x="664668" y="88360"/>
                </a:lnTo>
                <a:cubicBezTo>
                  <a:pt x="647221" y="60783"/>
                  <a:pt x="634839" y="31517"/>
                  <a:pt x="626397" y="563"/>
                </a:cubicBezTo>
                <a:lnTo>
                  <a:pt x="0" y="563"/>
                </a:lnTo>
                <a:cubicBezTo>
                  <a:pt x="12944" y="148017"/>
                  <a:pt x="60220" y="290405"/>
                  <a:pt x="141263" y="418724"/>
                </a:cubicBezTo>
                <a:close/>
              </a:path>
            </a:pathLst>
          </a:custGeom>
          <a:blipFill>
            <a:blip r:embed="rId2"/>
            <a:stretch>
              <a:fillRect l="-34384" t="242" r="-33392" b="-11556"/>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417857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7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5" name="Graphic 13">
            <a:extLst>
              <a:ext uri="{FF2B5EF4-FFF2-40B4-BE49-F238E27FC236}">
                <a16:creationId xmlns:a16="http://schemas.microsoft.com/office/drawing/2014/main" id="{98BFA905-8E15-49A7-7EB6-8443BEEECF2D}"/>
              </a:ext>
            </a:extLst>
          </p:cNvPr>
          <p:cNvSpPr/>
          <p:nvPr/>
        </p:nvSpPr>
        <p:spPr>
          <a:xfrm>
            <a:off x="5333987" y="-1"/>
            <a:ext cx="6858011" cy="6857999"/>
          </a:xfrm>
          <a:custGeom>
            <a:avLst/>
            <a:gdLst>
              <a:gd name="connsiteX0" fmla="*/ 3039130 w 3039129"/>
              <a:gd name="connsiteY0" fmla="*/ 0 h 3039124"/>
              <a:gd name="connsiteX1" fmla="*/ 1132924 w 3039129"/>
              <a:gd name="connsiteY1" fmla="*/ 0 h 3039124"/>
              <a:gd name="connsiteX2" fmla="*/ 125510 w 3039129"/>
              <a:gd name="connsiteY2" fmla="*/ 1175128 h 3039124"/>
              <a:gd name="connsiteX3" fmla="*/ 6 w 3039129"/>
              <a:gd name="connsiteY3" fmla="*/ 1515060 h 3039124"/>
              <a:gd name="connsiteX4" fmla="*/ 122696 w 3039129"/>
              <a:gd name="connsiteY4" fmla="*/ 1856117 h 3039124"/>
              <a:gd name="connsiteX5" fmla="*/ 1114351 w 3039129"/>
              <a:gd name="connsiteY5" fmla="*/ 3039124 h 3039124"/>
              <a:gd name="connsiteX6" fmla="*/ 3039130 w 3039129"/>
              <a:gd name="connsiteY6" fmla="*/ 3039124 h 3039124"/>
              <a:gd name="connsiteX7" fmla="*/ 3039130 w 3039129"/>
              <a:gd name="connsiteY7" fmla="*/ 0 h 30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129" h="3039124">
                <a:moveTo>
                  <a:pt x="3039130" y="0"/>
                </a:moveTo>
                <a:lnTo>
                  <a:pt x="1132924" y="0"/>
                </a:lnTo>
                <a:lnTo>
                  <a:pt x="125510" y="1175128"/>
                </a:lnTo>
                <a:cubicBezTo>
                  <a:pt x="42779" y="1269116"/>
                  <a:pt x="569" y="1391806"/>
                  <a:pt x="6" y="1515060"/>
                </a:cubicBezTo>
                <a:cubicBezTo>
                  <a:pt x="-557" y="1638313"/>
                  <a:pt x="40527" y="1761566"/>
                  <a:pt x="122696" y="1856117"/>
                </a:cubicBezTo>
                <a:lnTo>
                  <a:pt x="1114351" y="3039124"/>
                </a:lnTo>
                <a:lnTo>
                  <a:pt x="3039130" y="3039124"/>
                </a:lnTo>
                <a:lnTo>
                  <a:pt x="3039130" y="0"/>
                </a:lnTo>
                <a:close/>
              </a:path>
            </a:pathLst>
          </a:custGeom>
          <a:blipFill>
            <a:blip r:embed="rId2"/>
            <a:srcRect/>
            <a:stretch>
              <a:fillRect l="-38356" r="-26690"/>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538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8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A618FCD3-E7AF-295B-9AEC-6E1B0FB821A0}"/>
              </a:ext>
            </a:extLst>
          </p:cNvPr>
          <p:cNvSpPr/>
          <p:nvPr userDrawn="1"/>
        </p:nvSpPr>
        <p:spPr>
          <a:xfrm>
            <a:off x="5356227" y="0"/>
            <a:ext cx="6835773" cy="6858000"/>
          </a:xfrm>
          <a:custGeom>
            <a:avLst/>
            <a:gdLst>
              <a:gd name="connsiteX0" fmla="*/ 3024659 w 3025969"/>
              <a:gd name="connsiteY0" fmla="*/ 2430288 h 3035808"/>
              <a:gd name="connsiteX1" fmla="*/ 3024659 w 3025969"/>
              <a:gd name="connsiteY1" fmla="*/ -1226 h 3035808"/>
              <a:gd name="connsiteX2" fmla="*/ 2073158 w 3025969"/>
              <a:gd name="connsiteY2" fmla="*/ -1226 h 3035808"/>
              <a:gd name="connsiteX3" fmla="*/ 237899 w 3025969"/>
              <a:gd name="connsiteY3" fmla="*/ 2341125 h 3035808"/>
              <a:gd name="connsiteX4" fmla="*/ -1311 w 3025969"/>
              <a:gd name="connsiteY4" fmla="*/ 3034582 h 3035808"/>
              <a:gd name="connsiteX5" fmla="*/ 2551016 w 3025969"/>
              <a:gd name="connsiteY5" fmla="*/ 3034582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5969" h="3035808">
                <a:moveTo>
                  <a:pt x="3024659" y="2430288"/>
                </a:moveTo>
                <a:lnTo>
                  <a:pt x="3024659" y="-1226"/>
                </a:lnTo>
                <a:lnTo>
                  <a:pt x="2073158" y="-1226"/>
                </a:lnTo>
                <a:lnTo>
                  <a:pt x="237899" y="2341125"/>
                </a:lnTo>
                <a:cubicBezTo>
                  <a:pt x="82848" y="2539015"/>
                  <a:pt x="-1367" y="2783173"/>
                  <a:pt x="-1311" y="3034582"/>
                </a:cubicBezTo>
                <a:lnTo>
                  <a:pt x="2551016" y="3034582"/>
                </a:lnTo>
                <a:close/>
              </a:path>
            </a:pathLst>
          </a:custGeom>
          <a:blipFill>
            <a:blip r:embed="rId2"/>
            <a:stretch>
              <a:fillRect l="-14986" t="319" r="-26240" b="-150"/>
            </a:stretch>
          </a:blipFill>
          <a:ln w="56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55224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0998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5582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67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97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2040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644843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9195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0673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E2A-5F19-4E49-87B1-E4A2431B5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F8054-CE45-430C-B754-770BDF3A8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AD08C-2BC7-4E6A-AE4C-9D70C935E9A6}"/>
              </a:ext>
            </a:extLst>
          </p:cNvPr>
          <p:cNvSpPr>
            <a:spLocks noGrp="1"/>
          </p:cNvSpPr>
          <p:nvPr>
            <p:ph type="dt" sz="half" idx="10"/>
          </p:nvPr>
        </p:nvSpPr>
        <p:spPr/>
        <p:txBody>
          <a:bodyPr/>
          <a:lstStyle/>
          <a:p>
            <a:fld id="{7FA834C8-3177-43D9-A636-FD5C06B3010F}" type="datetimeFigureOut">
              <a:rPr lang="en-US" smtClean="0"/>
              <a:t>1/29/2024</a:t>
            </a:fld>
            <a:endParaRPr lang="en-US"/>
          </a:p>
        </p:txBody>
      </p:sp>
      <p:sp>
        <p:nvSpPr>
          <p:cNvPr id="5" name="Footer Placeholder 4">
            <a:extLst>
              <a:ext uri="{FF2B5EF4-FFF2-40B4-BE49-F238E27FC236}">
                <a16:creationId xmlns:a16="http://schemas.microsoft.com/office/drawing/2014/main" id="{4AB535BF-CD3A-4237-8A15-9615F6CDE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2AC02-B214-4098-B5A3-43008D375F0A}"/>
              </a:ext>
            </a:extLst>
          </p:cNvPr>
          <p:cNvSpPr>
            <a:spLocks noGrp="1"/>
          </p:cNvSpPr>
          <p:nvPr>
            <p:ph type="sldNum" sz="quarter" idx="12"/>
          </p:nvPr>
        </p:nvSpPr>
        <p:spPr/>
        <p:txBody>
          <a:bodyPr/>
          <a:lstStyle/>
          <a:p>
            <a:fld id="{2967FB04-EF2E-4941-AD3F-EDD72645A66C}" type="slidenum">
              <a:rPr lang="en-US" smtClean="0"/>
              <a:t>‹#›</a:t>
            </a:fld>
            <a:endParaRPr lang="en-US"/>
          </a:p>
        </p:txBody>
      </p:sp>
    </p:spTree>
    <p:extLst>
      <p:ext uri="{BB962C8B-B14F-4D97-AF65-F5344CB8AC3E}">
        <p14:creationId xmlns:p14="http://schemas.microsoft.com/office/powerpoint/2010/main" val="342859581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021"/>
            <a:ext cx="11306469" cy="40395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4711046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36149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088577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61681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99597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30979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1925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3986569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480429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14505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7585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5413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35841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291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6592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1549117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935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42557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0633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419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0888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61438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6829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93699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87253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0316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23133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1398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03915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145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952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2729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209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1361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7393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38417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52812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2645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37063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13284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948775319"/>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9284"/>
            <a:ext cx="11018520" cy="553998"/>
          </a:xfrm>
        </p:spPr>
        <p:txBody>
          <a:bodyPr/>
          <a:lstStyle/>
          <a:p>
            <a:r>
              <a:rPr lang="en-US"/>
              <a:t>Click to edit Master title style</a:t>
            </a:r>
          </a:p>
        </p:txBody>
      </p:sp>
    </p:spTree>
    <p:extLst>
      <p:ext uri="{BB962C8B-B14F-4D97-AF65-F5344CB8AC3E}">
        <p14:creationId xmlns:p14="http://schemas.microsoft.com/office/powerpoint/2010/main" val="892706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7863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8076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739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3880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73620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80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749216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191624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52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2691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0580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351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4422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034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35038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4209815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445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47974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42441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9917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18229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71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5117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6893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75134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460750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5468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1515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C24470-850F-4036-98CD-C2E1A720A00D}"/>
              </a:ext>
            </a:extLst>
          </p:cNvPr>
          <p:cNvGrpSpPr/>
          <p:nvPr userDrawn="1"/>
        </p:nvGrpSpPr>
        <p:grpSpPr>
          <a:xfrm>
            <a:off x="364738" y="0"/>
            <a:ext cx="11827262" cy="5842946"/>
            <a:chOff x="364738" y="0"/>
            <a:chExt cx="11827262" cy="5842946"/>
          </a:xfrm>
        </p:grpSpPr>
        <p:cxnSp>
          <p:nvCxnSpPr>
            <p:cNvPr id="18" name="Straight Connector 17">
              <a:extLst>
                <a:ext uri="{FF2B5EF4-FFF2-40B4-BE49-F238E27FC236}">
                  <a16:creationId xmlns:a16="http://schemas.microsoft.com/office/drawing/2014/main" id="{153F322A-65DE-4422-90FE-5ECE86ACE65C}"/>
                </a:ext>
              </a:extLst>
            </p:cNvPr>
            <p:cNvCxnSpPr>
              <a:cxnSpLocks/>
            </p:cNvCxnSpPr>
            <p:nvPr userDrawn="1"/>
          </p:nvCxnSpPr>
          <p:spPr>
            <a:xfrm flipH="1">
              <a:off x="8809727" y="1666444"/>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3178BC-BD16-4B23-BDEB-F9848BDF20ED}"/>
                </a:ext>
              </a:extLst>
            </p:cNvPr>
            <p:cNvCxnSpPr>
              <a:cxnSpLocks/>
            </p:cNvCxnSpPr>
            <p:nvPr userDrawn="1"/>
          </p:nvCxnSpPr>
          <p:spPr>
            <a:xfrm flipH="1">
              <a:off x="364738" y="23426"/>
              <a:ext cx="568712" cy="377809"/>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F0EBFB-28B3-46B7-8F83-80B95EA12545}"/>
                </a:ext>
              </a:extLst>
            </p:cNvPr>
            <p:cNvCxnSpPr>
              <a:cxnSpLocks/>
            </p:cNvCxnSpPr>
            <p:nvPr userDrawn="1"/>
          </p:nvCxnSpPr>
          <p:spPr>
            <a:xfrm flipH="1">
              <a:off x="3321013" y="4295775"/>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4D4BDB-4ECA-4E62-9953-86D52FBD4C04}"/>
                </a:ext>
              </a:extLst>
            </p:cNvPr>
            <p:cNvCxnSpPr>
              <a:cxnSpLocks/>
            </p:cNvCxnSpPr>
            <p:nvPr userDrawn="1"/>
          </p:nvCxnSpPr>
          <p:spPr>
            <a:xfrm flipH="1">
              <a:off x="8503138" y="0"/>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6111C2-68FD-4988-B73E-64E57232BFF0}"/>
                </a:ext>
              </a:extLst>
            </p:cNvPr>
            <p:cNvCxnSpPr>
              <a:cxnSpLocks/>
            </p:cNvCxnSpPr>
            <p:nvPr userDrawn="1"/>
          </p:nvCxnSpPr>
          <p:spPr>
            <a:xfrm flipH="1">
              <a:off x="10579588" y="4733925"/>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6EAA43-97F1-4764-A9C8-8876F99F5315}"/>
                </a:ext>
              </a:extLst>
            </p:cNvPr>
            <p:cNvCxnSpPr>
              <a:cxnSpLocks/>
            </p:cNvCxnSpPr>
            <p:nvPr userDrawn="1"/>
          </p:nvCxnSpPr>
          <p:spPr>
            <a:xfrm flipH="1">
              <a:off x="6829425" y="5280311"/>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1F7E8E-1794-421C-B0C4-BD01568B9A50}"/>
                </a:ext>
              </a:extLst>
            </p:cNvPr>
            <p:cNvCxnSpPr>
              <a:cxnSpLocks/>
            </p:cNvCxnSpPr>
            <p:nvPr userDrawn="1"/>
          </p:nvCxnSpPr>
          <p:spPr>
            <a:xfrm flipH="1">
              <a:off x="1846484" y="2616997"/>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E096E9-C514-4709-AF25-EB8DA5BBD387}"/>
                </a:ext>
              </a:extLst>
            </p:cNvPr>
            <p:cNvCxnSpPr>
              <a:cxnSpLocks/>
            </p:cNvCxnSpPr>
            <p:nvPr userDrawn="1"/>
          </p:nvCxnSpPr>
          <p:spPr>
            <a:xfrm flipH="1">
              <a:off x="364738" y="5315609"/>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486C91-47B1-4971-A9C2-7969FDEF703E}"/>
                </a:ext>
              </a:extLst>
            </p:cNvPr>
            <p:cNvCxnSpPr>
              <a:cxnSpLocks/>
            </p:cNvCxnSpPr>
            <p:nvPr userDrawn="1"/>
          </p:nvCxnSpPr>
          <p:spPr>
            <a:xfrm flipH="1">
              <a:off x="11325750" y="3080089"/>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12A3B-833B-4B21-A430-CDF5807DFFB7}"/>
                </a:ext>
              </a:extLst>
            </p:cNvPr>
            <p:cNvCxnSpPr>
              <a:cxnSpLocks/>
            </p:cNvCxnSpPr>
            <p:nvPr userDrawn="1"/>
          </p:nvCxnSpPr>
          <p:spPr>
            <a:xfrm flipH="1">
              <a:off x="4948501" y="2552752"/>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C3398B-5E00-462E-9BFD-06F612651F38}"/>
                </a:ext>
              </a:extLst>
            </p:cNvPr>
            <p:cNvCxnSpPr>
              <a:cxnSpLocks/>
            </p:cNvCxnSpPr>
            <p:nvPr userDrawn="1"/>
          </p:nvCxnSpPr>
          <p:spPr>
            <a:xfrm flipH="1">
              <a:off x="4084238" y="545477"/>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5E0B6D-6F96-4C3E-B5FF-A05DB75613C8}"/>
                </a:ext>
              </a:extLst>
            </p:cNvPr>
            <p:cNvCxnSpPr>
              <a:cxnSpLocks/>
            </p:cNvCxnSpPr>
            <p:nvPr userDrawn="1"/>
          </p:nvCxnSpPr>
          <p:spPr>
            <a:xfrm flipH="1">
              <a:off x="7636888" y="3576206"/>
              <a:ext cx="866250" cy="527337"/>
            </a:xfrm>
            <a:prstGeom prst="line">
              <a:avLst/>
            </a:prstGeom>
            <a:ln w="25400" cap="rnd">
              <a:gradFill flip="none" rotWithShape="1">
                <a:gsLst>
                  <a:gs pos="29000">
                    <a:schemeClr val="accent4">
                      <a:lumMod val="20000"/>
                      <a:lumOff val="80000"/>
                      <a:alpha val="59000"/>
                    </a:schemeClr>
                  </a:gs>
                  <a:gs pos="92000">
                    <a:schemeClr val="accent4">
                      <a:lumMod val="20000"/>
                      <a:lumOff val="80000"/>
                      <a:alpha val="0"/>
                    </a:schemeClr>
                  </a:gs>
                </a:gsLst>
                <a:lin ang="10800000" scaled="1"/>
                <a:tileRect/>
              </a:gradFill>
              <a:round/>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extLst>
              <p:ext uri="{D42A27DB-BD31-4B8C-83A1-F6EECF244321}">
                <p14:modId xmlns:p14="http://schemas.microsoft.com/office/powerpoint/2010/main" val="1283817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
        <p:nvSpPr>
          <p:cNvPr id="2" name="Title 1">
            <a:extLst>
              <a:ext uri="{FF2B5EF4-FFF2-40B4-BE49-F238E27FC236}">
                <a16:creationId xmlns:a16="http://schemas.microsoft.com/office/drawing/2014/main" id="{B0C1BCEC-6E30-4E69-A145-698C7AB02762}"/>
              </a:ext>
            </a:extLst>
          </p:cNvPr>
          <p:cNvSpPr>
            <a:spLocks noGrp="1"/>
          </p:cNvSpPr>
          <p:nvPr>
            <p:ph type="title"/>
          </p:nvPr>
        </p:nvSpPr>
        <p:spPr>
          <a:xfrm>
            <a:off x="550863" y="365125"/>
            <a:ext cx="11090275" cy="480131"/>
          </a:xfrm>
          <a:prstGeom prst="rect">
            <a:avLst/>
          </a:prstGeom>
        </p:spPr>
        <p:txBody>
          <a:bodyPr wrap="square">
            <a:spAutoFit/>
          </a:bodyPr>
          <a:lstStyle>
            <a:lvl1pPr>
              <a:defRPr sz="2800" b="1"/>
            </a:lvl1pPr>
          </a:lstStyle>
          <a:p>
            <a:r>
              <a:rPr lang="en-US"/>
              <a:t>Click to edit Master title style</a:t>
            </a:r>
          </a:p>
        </p:txBody>
      </p:sp>
      <p:sp>
        <p:nvSpPr>
          <p:cNvPr id="3" name="Content Placeholder 2">
            <a:extLst>
              <a:ext uri="{FF2B5EF4-FFF2-40B4-BE49-F238E27FC236}">
                <a16:creationId xmlns:a16="http://schemas.microsoft.com/office/drawing/2014/main" id="{530E6C4E-2721-4C13-9345-4490F9BE9EDA}"/>
              </a:ext>
            </a:extLst>
          </p:cNvPr>
          <p:cNvSpPr>
            <a:spLocks noGrp="1"/>
          </p:cNvSpPr>
          <p:nvPr>
            <p:ph idx="1"/>
          </p:nvPr>
        </p:nvSpPr>
        <p:spPr>
          <a:xfrm>
            <a:off x="550863" y="1022351"/>
            <a:ext cx="11090275" cy="510771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C63B458-5CCC-4610-96E2-DA506F5D7EE3}"/>
              </a:ext>
            </a:extLst>
          </p:cNvPr>
          <p:cNvCxnSpPr>
            <a:cxnSpLocks/>
          </p:cNvCxnSpPr>
          <p:nvPr userDrawn="1"/>
        </p:nvCxnSpPr>
        <p:spPr>
          <a:xfrm>
            <a:off x="1846484" y="6492904"/>
            <a:ext cx="0" cy="1954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7EE8B0BE-B173-4971-A888-217EDD0CF454}"/>
              </a:ext>
            </a:extLst>
          </p:cNvPr>
          <p:cNvSpPr txBox="1">
            <a:spLocks/>
          </p:cNvSpPr>
          <p:nvPr userDrawn="1"/>
        </p:nvSpPr>
        <p:spPr>
          <a:xfrm>
            <a:off x="550863" y="6513681"/>
            <a:ext cx="1360251" cy="153888"/>
          </a:xfrm>
          <a:prstGeom prst="rect">
            <a:avLst/>
          </a:prstGeom>
        </p:spPr>
        <p:txBody>
          <a:bodyPr wrap="square" lIns="0" tIns="0" rIns="0" bIns="0">
            <a:spAutoFit/>
          </a:bodyPr>
          <a:lstStyle>
            <a:lvl1pPr marL="0" indent="0" algn="l" defTabSz="914400" rtl="0" eaLnBrk="1" latinLnBrk="0" hangingPunct="1">
              <a:lnSpc>
                <a:spcPct val="100000"/>
              </a:lnSpc>
              <a:spcBef>
                <a:spcPts val="1000"/>
              </a:spcBef>
              <a:buFont typeface="Arial"/>
              <a:buNone/>
              <a:defRPr sz="2400" b="0" i="0" kern="1200">
                <a:solidFill>
                  <a:srgbClr val="323232"/>
                </a:solidFill>
                <a:latin typeface="Helvetica" charset="0"/>
                <a:ea typeface="Helvetica" charset="0"/>
                <a:cs typeface="Helvetica" charset="0"/>
              </a:defRPr>
            </a:lvl1pPr>
            <a:lvl2pPr marL="457200" indent="0" algn="l" defTabSz="914400" rtl="0" eaLnBrk="1" latinLnBrk="0" hangingPunct="1">
              <a:lnSpc>
                <a:spcPct val="100000"/>
              </a:lnSpc>
              <a:spcBef>
                <a:spcPts val="500"/>
              </a:spcBef>
              <a:buFont typeface="Arial"/>
              <a:buNone/>
              <a:defRPr sz="2000" b="0" i="0" kern="1200">
                <a:solidFill>
                  <a:srgbClr val="323232"/>
                </a:solidFill>
                <a:latin typeface="Helvetica" charset="0"/>
                <a:ea typeface="Helvetica" charset="0"/>
                <a:cs typeface="Helvetica" charset="0"/>
              </a:defRPr>
            </a:lvl2pPr>
            <a:lvl3pPr marL="1143000" indent="-228600" algn="l" defTabSz="914400" rtl="0" eaLnBrk="1" latinLnBrk="0" hangingPunct="1">
              <a:lnSpc>
                <a:spcPct val="100000"/>
              </a:lnSpc>
              <a:spcBef>
                <a:spcPts val="500"/>
              </a:spcBef>
              <a:buFont typeface="Arial"/>
              <a:buChar char="•"/>
              <a:defRPr sz="1800" b="0" i="0" kern="1200">
                <a:solidFill>
                  <a:srgbClr val="323232"/>
                </a:solidFill>
                <a:latin typeface="Helvetica" charset="0"/>
                <a:ea typeface="Helvetica" charset="0"/>
                <a:cs typeface="Helvetica" charset="0"/>
              </a:defRPr>
            </a:lvl3pPr>
            <a:lvl4pPr marL="1600200" indent="-228600" algn="l" defTabSz="914400" rtl="0" eaLnBrk="1" latinLnBrk="0" hangingPunct="1">
              <a:lnSpc>
                <a:spcPct val="100000"/>
              </a:lnSpc>
              <a:spcBef>
                <a:spcPts val="500"/>
              </a:spcBef>
              <a:buFont typeface="Arial"/>
              <a:buChar char="•"/>
              <a:defRPr sz="1600" b="0" i="0" kern="1200">
                <a:solidFill>
                  <a:srgbClr val="323232"/>
                </a:solidFill>
                <a:latin typeface="Helvetica" charset="0"/>
                <a:ea typeface="Helvetica" charset="0"/>
                <a:cs typeface="Helvetica" charset="0"/>
              </a:defRPr>
            </a:lvl4pPr>
            <a:lvl5pPr marL="2057400" indent="-228600" algn="l" defTabSz="914400" rtl="0" eaLnBrk="1" latinLnBrk="0" hangingPunct="1">
              <a:lnSpc>
                <a:spcPct val="100000"/>
              </a:lnSpc>
              <a:spcBef>
                <a:spcPts val="500"/>
              </a:spcBef>
              <a:buFont typeface="Arial"/>
              <a:buChar char="•"/>
              <a:defRPr sz="1400" b="0" i="0" kern="1200">
                <a:solidFill>
                  <a:srgbClr val="323232"/>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en-US" sz="1000" spc="100" baseline="0">
                <a:solidFill>
                  <a:schemeClr val="bg1">
                    <a:lumMod val="50000"/>
                  </a:schemeClr>
                </a:solidFill>
              </a:rPr>
              <a:t>www.cloudknox.io</a:t>
            </a:r>
          </a:p>
        </p:txBody>
      </p:sp>
      <p:cxnSp>
        <p:nvCxnSpPr>
          <p:cNvPr id="16" name="Straight Connector 15">
            <a:extLst>
              <a:ext uri="{FF2B5EF4-FFF2-40B4-BE49-F238E27FC236}">
                <a16:creationId xmlns:a16="http://schemas.microsoft.com/office/drawing/2014/main" id="{E7DAF666-6F23-403C-96D6-71C2BABF760F}"/>
              </a:ext>
            </a:extLst>
          </p:cNvPr>
          <p:cNvCxnSpPr>
            <a:cxnSpLocks/>
          </p:cNvCxnSpPr>
          <p:nvPr userDrawn="1"/>
        </p:nvCxnSpPr>
        <p:spPr>
          <a:xfrm>
            <a:off x="0" y="6357619"/>
            <a:ext cx="12192000" cy="0"/>
          </a:xfrm>
          <a:prstGeom prst="line">
            <a:avLst/>
          </a:prstGeom>
          <a:ln w="19050">
            <a:gradFill flip="none" rotWithShape="1">
              <a:gsLst>
                <a:gs pos="0">
                  <a:schemeClr val="accent4"/>
                </a:gs>
                <a:gs pos="100000">
                  <a:schemeClr val="accent2"/>
                </a:gs>
              </a:gsLst>
              <a:lin ang="0" scaled="1"/>
              <a:tileRect/>
            </a:gra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694A97DA-9999-4B27-ADDD-514B89991F6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7890" t="28099" r="9609" b="30831"/>
          <a:stretch/>
        </p:blipFill>
        <p:spPr>
          <a:xfrm>
            <a:off x="1957374" y="6490838"/>
            <a:ext cx="1145389" cy="199575"/>
          </a:xfrm>
          <a:prstGeom prst="rect">
            <a:avLst/>
          </a:prstGeom>
        </p:spPr>
      </p:pic>
    </p:spTree>
    <p:extLst>
      <p:ext uri="{BB962C8B-B14F-4D97-AF65-F5344CB8AC3E}">
        <p14:creationId xmlns:p14="http://schemas.microsoft.com/office/powerpoint/2010/main" val="22844492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Tree>
    <p:extLst>
      <p:ext uri="{BB962C8B-B14F-4D97-AF65-F5344CB8AC3E}">
        <p14:creationId xmlns:p14="http://schemas.microsoft.com/office/powerpoint/2010/main" val="39158924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4633573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
        <p:nvSpPr>
          <p:cNvPr id="3" name="Rectangle 2">
            <a:extLst>
              <a:ext uri="{FF2B5EF4-FFF2-40B4-BE49-F238E27FC236}">
                <a16:creationId xmlns:a16="http://schemas.microsoft.com/office/drawing/2014/main" id="{06A538FA-0CCB-BBDB-30E4-ABB1A2C63EDB}"/>
              </a:ext>
            </a:extLst>
          </p:cNvPr>
          <p:cNvSpPr/>
          <p:nvPr userDrawn="1"/>
        </p:nvSpPr>
        <p:spPr bwMode="auto">
          <a:xfrm>
            <a:off x="833377" y="2384385"/>
            <a:ext cx="10556112" cy="236123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2496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52"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145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52"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a:ext>
              </a:extLst>
            </a:blip>
            <a:srcRect/>
            <a:stretch>
              <a:fillRect l="-9524" r="-2494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88334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52"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a:ext>
              </a:extLst>
            </a:blip>
            <a:srcRect/>
            <a:stretch>
              <a:fillRect l="-81356" t="-33940" r="-31774"/>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925316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52"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rcRect/>
            <a:stretch>
              <a:fillRect l="-813" r="-54153"/>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603966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52"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192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64"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11202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603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64"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9757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64"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7849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userDrawn="1">
          <p15:clr>
            <a:srgbClr val="5ACBF0"/>
          </p15:clr>
        </p15:guide>
        <p15:guide id="3" pos="7964" userDrawn="1">
          <p15:clr>
            <a:srgbClr val="5ACBF0"/>
          </p15:clr>
        </p15:guide>
        <p15:guide id="5" orient="horz" pos="5120" userDrawn="1">
          <p15:clr>
            <a:srgbClr val="FBAE40"/>
          </p15:clr>
        </p15:guide>
        <p15:guide id="6" orient="horz" pos="5284" userDrawn="1">
          <p15:clr>
            <a:srgbClr val="5ACBF0"/>
          </p15:clr>
        </p15:guide>
        <p15:guide id="7" pos="7103"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84317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userDrawn="1">
          <p15:clr>
            <a:srgbClr val="5ACBF0"/>
          </p15:clr>
        </p15:guide>
        <p15:guide id="2" orient="horz" pos="5916" userDrawn="1">
          <p15:clr>
            <a:srgbClr val="5ACBF0"/>
          </p15:clr>
        </p15:guide>
        <p15:guide id="3" pos="14535" userDrawn="1">
          <p15:clr>
            <a:srgbClr val="5ACBF0"/>
          </p15:clr>
        </p15:guide>
        <p15:guide id="4" orient="horz" pos="512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76521478"/>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3015" userDrawn="1">
          <p15:clr>
            <a:srgbClr val="5ACBF0"/>
          </p15:clr>
        </p15:guide>
        <p15:guide id="3" orient="horz" pos="2143" userDrawn="1">
          <p15:clr>
            <a:srgbClr val="5ACBF0"/>
          </p15:clr>
        </p15:guide>
        <p15:guide id="4" pos="8667" userDrawn="1">
          <p15:clr>
            <a:srgbClr val="5ACBF0"/>
          </p15:clr>
        </p15:guide>
        <p15:guide id="5" pos="9537"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63392289"/>
      </p:ext>
    </p:extLst>
  </p:cSld>
  <p:clrMapOvr>
    <a:masterClrMapping/>
  </p:clrMapOvr>
  <p:transition>
    <p:fade/>
  </p:transition>
  <p:extLst>
    <p:ext uri="{DCECCB84-F9BA-43D5-87BE-67443E8EF086}">
      <p15:sldGuideLst xmlns:p15="http://schemas.microsoft.com/office/powerpoint/2012/main">
        <p15:guide id="4" orient="horz" pos="2148" userDrawn="1">
          <p15:clr>
            <a:srgbClr val="5ACBF0"/>
          </p15:clr>
        </p15:guide>
        <p15:guide id="5" orient="horz" pos="683" userDrawn="1">
          <p15:clr>
            <a:srgbClr val="5ACBF0"/>
          </p15:clr>
        </p15:guide>
        <p15:guide id="6" pos="4652" userDrawn="1">
          <p15:clr>
            <a:srgbClr val="5ACBF0"/>
          </p15:clr>
        </p15:guide>
        <p15:guide id="7" pos="5097" userDrawn="1">
          <p15:clr>
            <a:srgbClr val="5ACBF0"/>
          </p15:clr>
        </p15:guide>
        <p15:guide id="8" pos="8880" userDrawn="1">
          <p15:clr>
            <a:srgbClr val="5ACBF0"/>
          </p15:clr>
        </p15:guide>
        <p15:guide id="9" pos="9324" userDrawn="1">
          <p15:clr>
            <a:srgbClr val="5ACBF0"/>
          </p15:clr>
        </p15:guide>
        <p15:guide id="10" pos="13108" userDrawn="1">
          <p15:clr>
            <a:srgbClr val="5ACBF0"/>
          </p15:clr>
        </p15:guide>
        <p15:guide id="11" pos="13548" userDrawn="1">
          <p15:clr>
            <a:srgbClr val="5ACBF0"/>
          </p15:clr>
        </p15:guide>
        <p15:guide id="12" orient="horz" pos="3404"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24602110"/>
      </p:ext>
    </p:extLst>
  </p:cSld>
  <p:clrMapOvr>
    <a:masterClrMapping/>
  </p:clrMapOvr>
  <p:transition>
    <p:fade/>
  </p:transition>
  <p:extLst>
    <p:ext uri="{DCECCB84-F9BA-43D5-87BE-67443E8EF086}">
      <p15:sldGuideLst xmlns:p15="http://schemas.microsoft.com/office/powerpoint/2012/main">
        <p15:guide id="2" orient="horz" pos="3015" userDrawn="1">
          <p15:clr>
            <a:srgbClr val="5ACBF0"/>
          </p15:clr>
        </p15:guide>
        <p15:guide id="3" orient="horz" pos="683" userDrawn="1">
          <p15:clr>
            <a:srgbClr val="5ACBF0"/>
          </p15:clr>
        </p15:guide>
        <p15:guide id="5" orient="horz" pos="2143"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070253"/>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2145" userDrawn="1">
          <p15:clr>
            <a:srgbClr val="5ACBF0"/>
          </p15:clr>
        </p15:guide>
        <p15:guide id="4" orient="horz" pos="301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9111222"/>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3024" userDrawn="1">
          <p15:clr>
            <a:srgbClr val="5ACBF0"/>
          </p15:clr>
        </p15:guide>
        <p15:guide id="3" orient="horz" pos="2143" userDrawn="1">
          <p15:clr>
            <a:srgbClr val="5ACBF0"/>
          </p15:clr>
        </p15:guide>
        <p15:guide id="4" pos="8676" userDrawn="1">
          <p15:clr>
            <a:srgbClr val="5ACBF0"/>
          </p15:clr>
        </p15:guide>
        <p15:guide id="5" pos="9537"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656946"/>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3015" userDrawn="1">
          <p15:clr>
            <a:srgbClr val="5ACBF0"/>
          </p15:clr>
        </p15:guide>
        <p15:guide id="3" orient="horz" pos="2143" userDrawn="1">
          <p15:clr>
            <a:srgbClr val="5ACBF0"/>
          </p15:clr>
        </p15:guide>
        <p15:guide id="4" pos="8667" userDrawn="1">
          <p15:clr>
            <a:srgbClr val="5ACBF0"/>
          </p15:clr>
        </p15:guide>
        <p15:guide id="5" pos="953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084772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616967"/>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3108" userDrawn="1">
          <p15:clr>
            <a:srgbClr val="5ACBF0"/>
          </p15:clr>
        </p15:guide>
        <p15:guide id="4" pos="8667" userDrawn="1">
          <p15:clr>
            <a:srgbClr val="5ACBF0"/>
          </p15:clr>
        </p15:guide>
        <p15:guide id="5" pos="9537" userDrawn="1">
          <p15:clr>
            <a:srgbClr val="5ACBF0"/>
          </p15:clr>
        </p15:guide>
        <p15:guide id="7" orient="horz" pos="2145"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017685"/>
      </p:ext>
    </p:extLst>
  </p:cSld>
  <p:clrMapOvr>
    <a:masterClrMapping/>
  </p:clrMapOvr>
  <p:transition>
    <p:fade/>
  </p:transition>
  <p:extLst>
    <p:ext uri="{DCECCB84-F9BA-43D5-87BE-67443E8EF086}">
      <p15:sldGuideLst xmlns:p15="http://schemas.microsoft.com/office/powerpoint/2012/main">
        <p15:guide id="1" orient="horz" pos="683" userDrawn="1">
          <p15:clr>
            <a:srgbClr val="5ACBF0"/>
          </p15:clr>
        </p15:guide>
        <p15:guide id="2" orient="horz" pos="3108" userDrawn="1">
          <p15:clr>
            <a:srgbClr val="5ACBF0"/>
          </p15:clr>
        </p15:guide>
        <p15:guide id="4" pos="8667" userDrawn="1">
          <p15:clr>
            <a:srgbClr val="5ACBF0"/>
          </p15:clr>
        </p15:guide>
        <p15:guide id="5" pos="9537" userDrawn="1">
          <p15:clr>
            <a:srgbClr val="5ACBF0"/>
          </p15:clr>
        </p15:guide>
        <p15:guide id="7" orient="horz" pos="2145"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810473"/>
      </p:ext>
    </p:extLst>
  </p:cSld>
  <p:clrMapOvr>
    <a:masterClrMapping/>
  </p:clrMapOvr>
  <p:transition>
    <p:fade/>
  </p:transition>
  <p:extLst>
    <p:ext uri="{DCECCB84-F9BA-43D5-87BE-67443E8EF086}">
      <p15:sldGuideLst xmlns:p15="http://schemas.microsoft.com/office/powerpoint/2012/main">
        <p15:guide id="3" orient="horz" pos="3569" userDrawn="1">
          <p15:clr>
            <a:srgbClr val="5ACBF0"/>
          </p15:clr>
        </p15:guide>
        <p15:guide id="4" orient="horz" pos="2148" userDrawn="1">
          <p15:clr>
            <a:srgbClr val="5ACBF0"/>
          </p15:clr>
        </p15:guide>
        <p15:guide id="5" orient="horz" pos="683" userDrawn="1">
          <p15:clr>
            <a:srgbClr val="5ACBF0"/>
          </p15:clr>
        </p15:guide>
        <p15:guide id="6" pos="5760" userDrawn="1">
          <p15:clr>
            <a:srgbClr val="5ACBF0"/>
          </p15:clr>
        </p15:guide>
        <p15:guide id="7" pos="6663" userDrawn="1">
          <p15:clr>
            <a:srgbClr val="5ACBF0"/>
          </p15:clr>
        </p15:guide>
        <p15:guide id="8" pos="11547" userDrawn="1">
          <p15:clr>
            <a:srgbClr val="5ACBF0"/>
          </p15:clr>
        </p15:guide>
        <p15:guide id="9" pos="12447"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499936"/>
      </p:ext>
    </p:extLst>
  </p:cSld>
  <p:clrMapOvr>
    <a:masterClrMapping/>
  </p:clrMapOvr>
  <p:transition>
    <p:fade/>
  </p:transition>
  <p:extLst>
    <p:ext uri="{DCECCB84-F9BA-43D5-87BE-67443E8EF086}">
      <p15:sldGuideLst xmlns:p15="http://schemas.microsoft.com/office/powerpoint/2012/main">
        <p15:guide id="4" orient="horz" pos="2148" userDrawn="1">
          <p15:clr>
            <a:srgbClr val="5ACBF0"/>
          </p15:clr>
        </p15:guide>
        <p15:guide id="5" orient="horz" pos="683" userDrawn="1">
          <p15:clr>
            <a:srgbClr val="5ACBF0"/>
          </p15:clr>
        </p15:guide>
        <p15:guide id="6" pos="4652" userDrawn="1">
          <p15:clr>
            <a:srgbClr val="5ACBF0"/>
          </p15:clr>
        </p15:guide>
        <p15:guide id="7" pos="5097" userDrawn="1">
          <p15:clr>
            <a:srgbClr val="5ACBF0"/>
          </p15:clr>
        </p15:guide>
        <p15:guide id="8" pos="8880" userDrawn="1">
          <p15:clr>
            <a:srgbClr val="5ACBF0"/>
          </p15:clr>
        </p15:guide>
        <p15:guide id="9" pos="9324" userDrawn="1">
          <p15:clr>
            <a:srgbClr val="5ACBF0"/>
          </p15:clr>
        </p15:guide>
        <p15:guide id="10" pos="13108" userDrawn="1">
          <p15:clr>
            <a:srgbClr val="5ACBF0"/>
          </p15:clr>
        </p15:guide>
        <p15:guide id="11" pos="13548" userDrawn="1">
          <p15:clr>
            <a:srgbClr val="5ACBF0"/>
          </p15:clr>
        </p15:guide>
        <p15:guide id="12" orient="horz" pos="340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238285"/>
      </p:ext>
    </p:extLst>
  </p:cSld>
  <p:clrMapOvr>
    <a:masterClrMapping/>
  </p:clrMapOvr>
  <p:transition>
    <p:fade/>
  </p:transition>
  <p:extLst>
    <p:ext uri="{DCECCB84-F9BA-43D5-87BE-67443E8EF086}">
      <p15:sldGuideLst xmlns:p15="http://schemas.microsoft.com/office/powerpoint/2012/main">
        <p15:guide id="4" orient="horz" pos="2148" userDrawn="1">
          <p15:clr>
            <a:srgbClr val="5ACBF0"/>
          </p15:clr>
        </p15:guide>
        <p15:guide id="5" orient="horz" pos="683" userDrawn="1">
          <p15:clr>
            <a:srgbClr val="5ACBF0"/>
          </p15:clr>
        </p15:guide>
        <p15:guide id="6" pos="3817" userDrawn="1">
          <p15:clr>
            <a:srgbClr val="5ACBF0"/>
          </p15:clr>
        </p15:guide>
        <p15:guide id="7" pos="4255" userDrawn="1">
          <p15:clr>
            <a:srgbClr val="5ACBF0"/>
          </p15:clr>
        </p15:guide>
        <p15:guide id="8" pos="7195" userDrawn="1">
          <p15:clr>
            <a:srgbClr val="5ACBF0"/>
          </p15:clr>
        </p15:guide>
        <p15:guide id="9" pos="7636" userDrawn="1">
          <p15:clr>
            <a:srgbClr val="5ACBF0"/>
          </p15:clr>
        </p15:guide>
        <p15:guide id="10" pos="10575" userDrawn="1">
          <p15:clr>
            <a:srgbClr val="5ACBF0"/>
          </p15:clr>
        </p15:guide>
        <p15:guide id="11" pos="13961" userDrawn="1">
          <p15:clr>
            <a:srgbClr val="5ACBF0"/>
          </p15:clr>
        </p15:guide>
        <p15:guide id="12" orient="horz" pos="3404" userDrawn="1">
          <p15:clr>
            <a:srgbClr val="5ACBF0"/>
          </p15:clr>
        </p15:guide>
        <p15:guide id="13" pos="11013" userDrawn="1">
          <p15:clr>
            <a:srgbClr val="5ACBF0"/>
          </p15:clr>
        </p15:guide>
        <p15:guide id="14" pos="14393"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48769454"/>
      </p:ext>
    </p:extLst>
  </p:cSld>
  <p:clrMapOvr>
    <a:masterClrMapping/>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79" userDrawn="1">
          <p15:clr>
            <a:srgbClr val="A4A3A4"/>
          </p15:clr>
        </p15:guide>
        <p15:guide id="15" pos="7913" userDrawn="1">
          <p15:clr>
            <a:srgbClr val="A4A3A4"/>
          </p15:clr>
        </p15:guide>
        <p15:guide id="16" pos="8887" userDrawn="1">
          <p15:clr>
            <a:srgbClr val="A4A3A4"/>
          </p15:clr>
        </p15:guide>
        <p15:guide id="17" pos="9321" userDrawn="1">
          <p15:clr>
            <a:srgbClr val="A4A3A4"/>
          </p15:clr>
        </p15:guide>
        <p15:guide id="18" pos="10295" userDrawn="1">
          <p15:clr>
            <a:srgbClr val="A4A3A4"/>
          </p15:clr>
        </p15:guide>
        <p15:guide id="19" pos="10729"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28" orient="horz" pos="2145" userDrawn="1">
          <p15:clr>
            <a:srgbClr val="5ACBF0"/>
          </p15:clr>
        </p15:guide>
        <p15:guide id="29" orient="horz" pos="3013" userDrawn="1">
          <p15:clr>
            <a:srgbClr val="5ACBF0"/>
          </p15:clr>
        </p15:guide>
        <p15:guide id="30" orient="horz" pos="68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482471"/>
      </p:ext>
    </p:extLst>
  </p:cSld>
  <p:clrMapOvr>
    <a:masterClrMapping/>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79" userDrawn="1">
          <p15:clr>
            <a:srgbClr val="A4A3A4"/>
          </p15:clr>
        </p15:guide>
        <p15:guide id="15" pos="7913" userDrawn="1">
          <p15:clr>
            <a:srgbClr val="A4A3A4"/>
          </p15:clr>
        </p15:guide>
        <p15:guide id="16" pos="8887" userDrawn="1">
          <p15:clr>
            <a:srgbClr val="A4A3A4"/>
          </p15:clr>
        </p15:guide>
        <p15:guide id="17" pos="9321" userDrawn="1">
          <p15:clr>
            <a:srgbClr val="A4A3A4"/>
          </p15:clr>
        </p15:guide>
        <p15:guide id="18" pos="10295" userDrawn="1">
          <p15:clr>
            <a:srgbClr val="A4A3A4"/>
          </p15:clr>
        </p15:guide>
        <p15:guide id="19" pos="10729"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28" orient="horz" pos="2145" userDrawn="1">
          <p15:clr>
            <a:srgbClr val="5ACBF0"/>
          </p15:clr>
        </p15:guide>
        <p15:guide id="29" orient="horz" pos="3013" userDrawn="1">
          <p15:clr>
            <a:srgbClr val="5ACBF0"/>
          </p15:clr>
        </p15:guide>
        <p15:guide id="30" orient="horz" pos="683"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42842842"/>
      </p:ext>
    </p:extLst>
  </p:cSld>
  <p:clrMapOvr>
    <a:masterClrMapping/>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79" userDrawn="1">
          <p15:clr>
            <a:srgbClr val="A4A3A4"/>
          </p15:clr>
        </p15:guide>
        <p15:guide id="16" pos="8887" userDrawn="1">
          <p15:clr>
            <a:srgbClr val="A4A3A4"/>
          </p15:clr>
        </p15:guide>
        <p15:guide id="17" pos="9321" userDrawn="1">
          <p15:clr>
            <a:srgbClr val="A4A3A4"/>
          </p15:clr>
        </p15:guide>
        <p15:guide id="18" pos="10295" userDrawn="1">
          <p15:clr>
            <a:srgbClr val="A4A3A4"/>
          </p15:clr>
        </p15:guide>
        <p15:guide id="19" pos="10729"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30" orient="horz" pos="683" userDrawn="1">
          <p15:clr>
            <a:srgbClr val="5ACBF0"/>
          </p15:clr>
        </p15:guide>
        <p15:guide id="32" orient="horz" pos="5120" userDrawn="1">
          <p15:clr>
            <a:srgbClr val="5ACBF0"/>
          </p15:clr>
        </p15:guide>
        <p15:guide id="33" pos="7055" userDrawn="1">
          <p15:clr>
            <a:srgbClr val="5ACBF0"/>
          </p15:clr>
        </p15:guide>
        <p15:guide id="34" pos="7908"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048914"/>
      </p:ext>
    </p:extLst>
  </p:cSld>
  <p:clrMapOvr>
    <a:masterClrMapping/>
  </p:clrMapOvr>
  <p:transition>
    <p:fade/>
  </p:transition>
  <p:extLst>
    <p:ext uri="{DCECCB84-F9BA-43D5-87BE-67443E8EF086}">
      <p15:sldGuideLst xmlns:p15="http://schemas.microsoft.com/office/powerpoint/2012/main">
        <p15:guide id="6" pos="1847" userDrawn="1">
          <p15:clr>
            <a:srgbClr val="A4A3A4"/>
          </p15:clr>
        </p15:guide>
        <p15:guide id="7" pos="2281" userDrawn="1">
          <p15:clr>
            <a:srgbClr val="A4A3A4"/>
          </p15:clr>
        </p15:guide>
        <p15:guide id="8" pos="3255" userDrawn="1">
          <p15:clr>
            <a:srgbClr val="A4A3A4"/>
          </p15:clr>
        </p15:guide>
        <p15:guide id="9" pos="3689" userDrawn="1">
          <p15:clr>
            <a:srgbClr val="A4A3A4"/>
          </p15:clr>
        </p15:guide>
        <p15:guide id="10" pos="4663" userDrawn="1">
          <p15:clr>
            <a:srgbClr val="A4A3A4"/>
          </p15:clr>
        </p15:guide>
        <p15:guide id="11" pos="5097" userDrawn="1">
          <p15:clr>
            <a:srgbClr val="A4A3A4"/>
          </p15:clr>
        </p15:guide>
        <p15:guide id="12" pos="6071" userDrawn="1">
          <p15:clr>
            <a:srgbClr val="A4A3A4"/>
          </p15:clr>
        </p15:guide>
        <p15:guide id="13" pos="6505" userDrawn="1">
          <p15:clr>
            <a:srgbClr val="A4A3A4"/>
          </p15:clr>
        </p15:guide>
        <p15:guide id="14" pos="7479" userDrawn="1">
          <p15:clr>
            <a:srgbClr val="A4A3A4"/>
          </p15:clr>
        </p15:guide>
        <p15:guide id="15" pos="7945" userDrawn="1">
          <p15:clr>
            <a:srgbClr val="A4A3A4"/>
          </p15:clr>
        </p15:guide>
        <p15:guide id="16" pos="8887" userDrawn="1">
          <p15:clr>
            <a:srgbClr val="A4A3A4"/>
          </p15:clr>
        </p15:guide>
        <p15:guide id="17" pos="9321" userDrawn="1">
          <p15:clr>
            <a:srgbClr val="A4A3A4"/>
          </p15:clr>
        </p15:guide>
        <p15:guide id="18" pos="10295" userDrawn="1">
          <p15:clr>
            <a:srgbClr val="A4A3A4"/>
          </p15:clr>
        </p15:guide>
        <p15:guide id="19" pos="10729" userDrawn="1">
          <p15:clr>
            <a:srgbClr val="A4A3A4"/>
          </p15:clr>
        </p15:guide>
        <p15:guide id="20" pos="11703" userDrawn="1">
          <p15:clr>
            <a:srgbClr val="A4A3A4"/>
          </p15:clr>
        </p15:guide>
        <p15:guide id="21" pos="12137" userDrawn="1">
          <p15:clr>
            <a:srgbClr val="A4A3A4"/>
          </p15:clr>
        </p15:guide>
        <p15:guide id="22" pos="13105" userDrawn="1">
          <p15:clr>
            <a:srgbClr val="A4A3A4"/>
          </p15:clr>
        </p15:guide>
        <p15:guide id="23" pos="13545" userDrawn="1">
          <p15:clr>
            <a:srgbClr val="A4A3A4"/>
          </p15:clr>
        </p15:guide>
        <p15:guide id="24" pos="14513" userDrawn="1">
          <p15:clr>
            <a:srgbClr val="A4A3A4"/>
          </p15:clr>
        </p15:guide>
        <p15:guide id="25" pos="14953" userDrawn="1">
          <p15:clr>
            <a:srgbClr val="A4A3A4"/>
          </p15:clr>
        </p15:guide>
        <p15:guide id="26" pos="15921" userDrawn="1">
          <p15:clr>
            <a:srgbClr val="A4A3A4"/>
          </p15:clr>
        </p15:guide>
        <p15:guide id="27" pos="16356" userDrawn="1">
          <p15:clr>
            <a:srgbClr val="A4A3A4"/>
          </p15:clr>
        </p15:guide>
        <p15:guide id="28" orient="horz" pos="2145" userDrawn="1">
          <p15:clr>
            <a:srgbClr val="5ACBF0"/>
          </p15:clr>
        </p15:guide>
        <p15:guide id="29" orient="horz" pos="3013" userDrawn="1">
          <p15:clr>
            <a:srgbClr val="5ACBF0"/>
          </p15:clr>
        </p15:guide>
        <p15:guide id="30" orient="horz" pos="683" userDrawn="1">
          <p15:clr>
            <a:srgbClr val="5ACBF0"/>
          </p15:clr>
        </p15:guide>
        <p15:guide id="31" pos="9103"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7841824"/>
      </p:ext>
    </p:extLst>
  </p:cSld>
  <p:clrMapOvr>
    <a:masterClrMapping/>
  </p:clrMapOvr>
  <p:transition>
    <p:fade/>
  </p:transition>
  <p:extLst>
    <p:ext uri="{DCECCB84-F9BA-43D5-87BE-67443E8EF086}">
      <p15:sldGuideLst xmlns:p15="http://schemas.microsoft.com/office/powerpoint/2012/main">
        <p15:guide id="2" pos="7964" userDrawn="1">
          <p15:clr>
            <a:srgbClr val="5ACBF0"/>
          </p15:clr>
        </p15:guide>
        <p15:guide id="7" orient="horz" pos="4665" userDrawn="1">
          <p15:clr>
            <a:srgbClr val="5ACBF0"/>
          </p15:clr>
        </p15:guide>
        <p15:guide id="8" orient="horz" pos="5276" userDrawn="1">
          <p15:clr>
            <a:srgbClr val="5ACBF0"/>
          </p15:clr>
        </p15:guide>
        <p15:guide id="10" pos="8839" userDrawn="1">
          <p15:clr>
            <a:srgbClr val="C35EA4"/>
          </p15:clr>
        </p15:guide>
        <p15:guide id="11" pos="7095" userDrawn="1">
          <p15:clr>
            <a:srgbClr val="5ACBF0"/>
          </p15:clr>
        </p15:guide>
        <p15:guide id="12" pos="8399" userDrawn="1">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theme" Target="../theme/theme2.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image" Target="../media/image1.emf"/><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 Type="http://schemas.openxmlformats.org/officeDocument/2006/relationships/slideLayout" Target="../slideLayouts/slideLayout80.xml"/><Relationship Id="rId71" Type="http://schemas.openxmlformats.org/officeDocument/2006/relationships/slideLayout" Target="../slideLayouts/slideLayout14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63" Type="http://schemas.openxmlformats.org/officeDocument/2006/relationships/slideLayout" Target="../slideLayouts/slideLayout209.xml"/><Relationship Id="rId68" Type="http://schemas.openxmlformats.org/officeDocument/2006/relationships/slideLayout" Target="../slideLayouts/slideLayout214.xml"/><Relationship Id="rId84" Type="http://schemas.openxmlformats.org/officeDocument/2006/relationships/slideLayout" Target="../slideLayouts/slideLayout230.xml"/><Relationship Id="rId16" Type="http://schemas.openxmlformats.org/officeDocument/2006/relationships/slideLayout" Target="../slideLayouts/slideLayout162.xml"/><Relationship Id="rId11" Type="http://schemas.openxmlformats.org/officeDocument/2006/relationships/slideLayout" Target="../slideLayouts/slideLayout157.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53" Type="http://schemas.openxmlformats.org/officeDocument/2006/relationships/slideLayout" Target="../slideLayouts/slideLayout199.xml"/><Relationship Id="rId58" Type="http://schemas.openxmlformats.org/officeDocument/2006/relationships/slideLayout" Target="../slideLayouts/slideLayout204.xml"/><Relationship Id="rId74" Type="http://schemas.openxmlformats.org/officeDocument/2006/relationships/slideLayout" Target="../slideLayouts/slideLayout220.xml"/><Relationship Id="rId79" Type="http://schemas.openxmlformats.org/officeDocument/2006/relationships/slideLayout" Target="../slideLayouts/slideLayout225.xml"/><Relationship Id="rId5" Type="http://schemas.openxmlformats.org/officeDocument/2006/relationships/slideLayout" Target="../slideLayouts/slideLayout151.xml"/><Relationship Id="rId19" Type="http://schemas.openxmlformats.org/officeDocument/2006/relationships/slideLayout" Target="../slideLayouts/slideLayout16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56" Type="http://schemas.openxmlformats.org/officeDocument/2006/relationships/slideLayout" Target="../slideLayouts/slideLayout202.xml"/><Relationship Id="rId64" Type="http://schemas.openxmlformats.org/officeDocument/2006/relationships/slideLayout" Target="../slideLayouts/slideLayout210.xml"/><Relationship Id="rId69" Type="http://schemas.openxmlformats.org/officeDocument/2006/relationships/slideLayout" Target="../slideLayouts/slideLayout215.xml"/><Relationship Id="rId77" Type="http://schemas.openxmlformats.org/officeDocument/2006/relationships/slideLayout" Target="../slideLayouts/slideLayout223.xml"/><Relationship Id="rId8" Type="http://schemas.openxmlformats.org/officeDocument/2006/relationships/slideLayout" Target="../slideLayouts/slideLayout154.xml"/><Relationship Id="rId51" Type="http://schemas.openxmlformats.org/officeDocument/2006/relationships/slideLayout" Target="../slideLayouts/slideLayout197.xml"/><Relationship Id="rId72" Type="http://schemas.openxmlformats.org/officeDocument/2006/relationships/slideLayout" Target="../slideLayouts/slideLayout218.xml"/><Relationship Id="rId80" Type="http://schemas.openxmlformats.org/officeDocument/2006/relationships/slideLayout" Target="../slideLayouts/slideLayout226.xml"/><Relationship Id="rId85" Type="http://schemas.openxmlformats.org/officeDocument/2006/relationships/slideLayout" Target="../slideLayouts/slideLayout231.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59" Type="http://schemas.openxmlformats.org/officeDocument/2006/relationships/slideLayout" Target="../slideLayouts/slideLayout205.xml"/><Relationship Id="rId67" Type="http://schemas.openxmlformats.org/officeDocument/2006/relationships/slideLayout" Target="../slideLayouts/slideLayout213.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54" Type="http://schemas.openxmlformats.org/officeDocument/2006/relationships/slideLayout" Target="../slideLayouts/slideLayout200.xml"/><Relationship Id="rId62" Type="http://schemas.openxmlformats.org/officeDocument/2006/relationships/slideLayout" Target="../slideLayouts/slideLayout208.xml"/><Relationship Id="rId70" Type="http://schemas.openxmlformats.org/officeDocument/2006/relationships/slideLayout" Target="../slideLayouts/slideLayout216.xml"/><Relationship Id="rId75" Type="http://schemas.openxmlformats.org/officeDocument/2006/relationships/slideLayout" Target="../slideLayouts/slideLayout221.xml"/><Relationship Id="rId83" Type="http://schemas.openxmlformats.org/officeDocument/2006/relationships/slideLayout" Target="../slideLayouts/slideLayout229.xml"/><Relationship Id="rId88" Type="http://schemas.openxmlformats.org/officeDocument/2006/relationships/image" Target="../media/image1.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57" Type="http://schemas.openxmlformats.org/officeDocument/2006/relationships/slideLayout" Target="../slideLayouts/slideLayout203.xml"/><Relationship Id="rId10" Type="http://schemas.openxmlformats.org/officeDocument/2006/relationships/slideLayout" Target="../slideLayouts/slideLayout156.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slideLayout" Target="../slideLayouts/slideLayout198.xml"/><Relationship Id="rId60" Type="http://schemas.openxmlformats.org/officeDocument/2006/relationships/slideLayout" Target="../slideLayouts/slideLayout206.xml"/><Relationship Id="rId65" Type="http://schemas.openxmlformats.org/officeDocument/2006/relationships/slideLayout" Target="../slideLayouts/slideLayout211.xml"/><Relationship Id="rId73" Type="http://schemas.openxmlformats.org/officeDocument/2006/relationships/slideLayout" Target="../slideLayouts/slideLayout219.xml"/><Relationship Id="rId78" Type="http://schemas.openxmlformats.org/officeDocument/2006/relationships/slideLayout" Target="../slideLayouts/slideLayout224.xml"/><Relationship Id="rId81" Type="http://schemas.openxmlformats.org/officeDocument/2006/relationships/slideLayout" Target="../slideLayouts/slideLayout227.xml"/><Relationship Id="rId86" Type="http://schemas.openxmlformats.org/officeDocument/2006/relationships/slideLayout" Target="../slideLayouts/slideLayout232.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9" Type="http://schemas.openxmlformats.org/officeDocument/2006/relationships/slideLayout" Target="../slideLayouts/slideLayout185.xml"/><Relationship Id="rId34" Type="http://schemas.openxmlformats.org/officeDocument/2006/relationships/slideLayout" Target="../slideLayouts/slideLayout180.xml"/><Relationship Id="rId50" Type="http://schemas.openxmlformats.org/officeDocument/2006/relationships/slideLayout" Target="../slideLayouts/slideLayout196.xml"/><Relationship Id="rId55" Type="http://schemas.openxmlformats.org/officeDocument/2006/relationships/slideLayout" Target="../slideLayouts/slideLayout201.xml"/><Relationship Id="rId76" Type="http://schemas.openxmlformats.org/officeDocument/2006/relationships/slideLayout" Target="../slideLayouts/slideLayout222.xml"/><Relationship Id="rId7" Type="http://schemas.openxmlformats.org/officeDocument/2006/relationships/slideLayout" Target="../slideLayouts/slideLayout153.xml"/><Relationship Id="rId71" Type="http://schemas.openxmlformats.org/officeDocument/2006/relationships/slideLayout" Target="../slideLayouts/slideLayout217.xml"/><Relationship Id="rId2" Type="http://schemas.openxmlformats.org/officeDocument/2006/relationships/slideLayout" Target="../slideLayouts/slideLayout148.xml"/><Relationship Id="rId29" Type="http://schemas.openxmlformats.org/officeDocument/2006/relationships/slideLayout" Target="../slideLayouts/slideLayout175.xml"/><Relationship Id="rId24" Type="http://schemas.openxmlformats.org/officeDocument/2006/relationships/slideLayout" Target="../slideLayouts/slideLayout170.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66" Type="http://schemas.openxmlformats.org/officeDocument/2006/relationships/slideLayout" Target="../slideLayouts/slideLayout212.xml"/><Relationship Id="rId87" Type="http://schemas.openxmlformats.org/officeDocument/2006/relationships/theme" Target="../theme/theme3.xml"/><Relationship Id="rId61" Type="http://schemas.openxmlformats.org/officeDocument/2006/relationships/slideLayout" Target="../slideLayouts/slideLayout207.xml"/><Relationship Id="rId82" Type="http://schemas.openxmlformats.org/officeDocument/2006/relationships/slideLayout" Target="../slideLayouts/slideLayout228.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58.xml"/><Relationship Id="rId21" Type="http://schemas.openxmlformats.org/officeDocument/2006/relationships/slideLayout" Target="../slideLayouts/slideLayout253.xml"/><Relationship Id="rId42" Type="http://schemas.openxmlformats.org/officeDocument/2006/relationships/slideLayout" Target="../slideLayouts/slideLayout274.xml"/><Relationship Id="rId47" Type="http://schemas.openxmlformats.org/officeDocument/2006/relationships/slideLayout" Target="../slideLayouts/slideLayout279.xml"/><Relationship Id="rId63" Type="http://schemas.openxmlformats.org/officeDocument/2006/relationships/slideLayout" Target="../slideLayouts/slideLayout295.xml"/><Relationship Id="rId68" Type="http://schemas.openxmlformats.org/officeDocument/2006/relationships/slideLayout" Target="../slideLayouts/slideLayout300.xml"/><Relationship Id="rId84" Type="http://schemas.openxmlformats.org/officeDocument/2006/relationships/slideLayout" Target="../slideLayouts/slideLayout316.xml"/><Relationship Id="rId16" Type="http://schemas.openxmlformats.org/officeDocument/2006/relationships/slideLayout" Target="../slideLayouts/slideLayout248.xml"/><Relationship Id="rId11" Type="http://schemas.openxmlformats.org/officeDocument/2006/relationships/slideLayout" Target="../slideLayouts/slideLayout243.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53" Type="http://schemas.openxmlformats.org/officeDocument/2006/relationships/slideLayout" Target="../slideLayouts/slideLayout285.xml"/><Relationship Id="rId58" Type="http://schemas.openxmlformats.org/officeDocument/2006/relationships/slideLayout" Target="../slideLayouts/slideLayout290.xml"/><Relationship Id="rId74" Type="http://schemas.openxmlformats.org/officeDocument/2006/relationships/slideLayout" Target="../slideLayouts/slideLayout306.xml"/><Relationship Id="rId79" Type="http://schemas.openxmlformats.org/officeDocument/2006/relationships/slideLayout" Target="../slideLayouts/slideLayout311.xml"/><Relationship Id="rId5" Type="http://schemas.openxmlformats.org/officeDocument/2006/relationships/slideLayout" Target="../slideLayouts/slideLayout237.xml"/><Relationship Id="rId19" Type="http://schemas.openxmlformats.org/officeDocument/2006/relationships/slideLayout" Target="../slideLayouts/slideLayout25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slideLayout" Target="../slideLayouts/slideLayout280.xml"/><Relationship Id="rId56" Type="http://schemas.openxmlformats.org/officeDocument/2006/relationships/slideLayout" Target="../slideLayouts/slideLayout288.xml"/><Relationship Id="rId64" Type="http://schemas.openxmlformats.org/officeDocument/2006/relationships/slideLayout" Target="../slideLayouts/slideLayout296.xml"/><Relationship Id="rId69" Type="http://schemas.openxmlformats.org/officeDocument/2006/relationships/slideLayout" Target="../slideLayouts/slideLayout301.xml"/><Relationship Id="rId77" Type="http://schemas.openxmlformats.org/officeDocument/2006/relationships/slideLayout" Target="../slideLayouts/slideLayout309.xml"/><Relationship Id="rId8" Type="http://schemas.openxmlformats.org/officeDocument/2006/relationships/slideLayout" Target="../slideLayouts/slideLayout240.xml"/><Relationship Id="rId51" Type="http://schemas.openxmlformats.org/officeDocument/2006/relationships/slideLayout" Target="../slideLayouts/slideLayout283.xml"/><Relationship Id="rId72" Type="http://schemas.openxmlformats.org/officeDocument/2006/relationships/slideLayout" Target="../slideLayouts/slideLayout304.xml"/><Relationship Id="rId80" Type="http://schemas.openxmlformats.org/officeDocument/2006/relationships/slideLayout" Target="../slideLayouts/slideLayout312.xml"/><Relationship Id="rId85" Type="http://schemas.openxmlformats.org/officeDocument/2006/relationships/slideLayout" Target="../slideLayouts/slideLayout317.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59" Type="http://schemas.openxmlformats.org/officeDocument/2006/relationships/slideLayout" Target="../slideLayouts/slideLayout291.xml"/><Relationship Id="rId67" Type="http://schemas.openxmlformats.org/officeDocument/2006/relationships/slideLayout" Target="../slideLayouts/slideLayout299.xml"/><Relationship Id="rId20" Type="http://schemas.openxmlformats.org/officeDocument/2006/relationships/slideLayout" Target="../slideLayouts/slideLayout252.xml"/><Relationship Id="rId41" Type="http://schemas.openxmlformats.org/officeDocument/2006/relationships/slideLayout" Target="../slideLayouts/slideLayout273.xml"/><Relationship Id="rId54" Type="http://schemas.openxmlformats.org/officeDocument/2006/relationships/slideLayout" Target="../slideLayouts/slideLayout286.xml"/><Relationship Id="rId62" Type="http://schemas.openxmlformats.org/officeDocument/2006/relationships/slideLayout" Target="../slideLayouts/slideLayout294.xml"/><Relationship Id="rId70" Type="http://schemas.openxmlformats.org/officeDocument/2006/relationships/slideLayout" Target="../slideLayouts/slideLayout302.xml"/><Relationship Id="rId75" Type="http://schemas.openxmlformats.org/officeDocument/2006/relationships/slideLayout" Target="../slideLayouts/slideLayout307.xml"/><Relationship Id="rId83" Type="http://schemas.openxmlformats.org/officeDocument/2006/relationships/slideLayout" Target="../slideLayouts/slideLayout315.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49" Type="http://schemas.openxmlformats.org/officeDocument/2006/relationships/slideLayout" Target="../slideLayouts/slideLayout281.xml"/><Relationship Id="rId57" Type="http://schemas.openxmlformats.org/officeDocument/2006/relationships/slideLayout" Target="../slideLayouts/slideLayout289.xml"/><Relationship Id="rId10" Type="http://schemas.openxmlformats.org/officeDocument/2006/relationships/slideLayout" Target="../slideLayouts/slideLayout242.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52" Type="http://schemas.openxmlformats.org/officeDocument/2006/relationships/slideLayout" Target="../slideLayouts/slideLayout284.xml"/><Relationship Id="rId60" Type="http://schemas.openxmlformats.org/officeDocument/2006/relationships/slideLayout" Target="../slideLayouts/slideLayout292.xml"/><Relationship Id="rId65" Type="http://schemas.openxmlformats.org/officeDocument/2006/relationships/slideLayout" Target="../slideLayouts/slideLayout297.xml"/><Relationship Id="rId73" Type="http://schemas.openxmlformats.org/officeDocument/2006/relationships/slideLayout" Target="../slideLayouts/slideLayout305.xml"/><Relationship Id="rId78" Type="http://schemas.openxmlformats.org/officeDocument/2006/relationships/slideLayout" Target="../slideLayouts/slideLayout310.xml"/><Relationship Id="rId81" Type="http://schemas.openxmlformats.org/officeDocument/2006/relationships/slideLayout" Target="../slideLayouts/slideLayout313.xml"/><Relationship Id="rId86" Type="http://schemas.openxmlformats.org/officeDocument/2006/relationships/theme" Target="../theme/theme4.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9" Type="http://schemas.openxmlformats.org/officeDocument/2006/relationships/slideLayout" Target="../slideLayouts/slideLayout271.xml"/><Relationship Id="rId34" Type="http://schemas.openxmlformats.org/officeDocument/2006/relationships/slideLayout" Target="../slideLayouts/slideLayout266.xml"/><Relationship Id="rId50" Type="http://schemas.openxmlformats.org/officeDocument/2006/relationships/slideLayout" Target="../slideLayouts/slideLayout282.xml"/><Relationship Id="rId55" Type="http://schemas.openxmlformats.org/officeDocument/2006/relationships/slideLayout" Target="../slideLayouts/slideLayout287.xml"/><Relationship Id="rId76" Type="http://schemas.openxmlformats.org/officeDocument/2006/relationships/slideLayout" Target="../slideLayouts/slideLayout308.xml"/><Relationship Id="rId7" Type="http://schemas.openxmlformats.org/officeDocument/2006/relationships/slideLayout" Target="../slideLayouts/slideLayout239.xml"/><Relationship Id="rId71" Type="http://schemas.openxmlformats.org/officeDocument/2006/relationships/slideLayout" Target="../slideLayouts/slideLayout303.xml"/><Relationship Id="rId2" Type="http://schemas.openxmlformats.org/officeDocument/2006/relationships/slideLayout" Target="../slideLayouts/slideLayout234.xml"/><Relationship Id="rId29" Type="http://schemas.openxmlformats.org/officeDocument/2006/relationships/slideLayout" Target="../slideLayouts/slideLayout261.xml"/><Relationship Id="rId24" Type="http://schemas.openxmlformats.org/officeDocument/2006/relationships/slideLayout" Target="../slideLayouts/slideLayout256.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66" Type="http://schemas.openxmlformats.org/officeDocument/2006/relationships/slideLayout" Target="../slideLayouts/slideLayout298.xml"/><Relationship Id="rId87" Type="http://schemas.openxmlformats.org/officeDocument/2006/relationships/image" Target="../media/image1.emf"/><Relationship Id="rId61" Type="http://schemas.openxmlformats.org/officeDocument/2006/relationships/slideLayout" Target="../slideLayouts/slideLayout293.xml"/><Relationship Id="rId82" Type="http://schemas.openxmlformats.org/officeDocument/2006/relationships/slideLayout" Target="../slideLayouts/slideLayout31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43.xml"/><Relationship Id="rId21" Type="http://schemas.openxmlformats.org/officeDocument/2006/relationships/slideLayout" Target="../slideLayouts/slideLayout338.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63" Type="http://schemas.openxmlformats.org/officeDocument/2006/relationships/slideLayout" Target="../slideLayouts/slideLayout380.xml"/><Relationship Id="rId68" Type="http://schemas.openxmlformats.org/officeDocument/2006/relationships/slideLayout" Target="../slideLayouts/slideLayout385.xml"/><Relationship Id="rId84" Type="http://schemas.openxmlformats.org/officeDocument/2006/relationships/slideLayout" Target="../slideLayouts/slideLayout401.xml"/><Relationship Id="rId89" Type="http://schemas.openxmlformats.org/officeDocument/2006/relationships/slideLayout" Target="../slideLayouts/slideLayout406.xml"/><Relationship Id="rId16" Type="http://schemas.openxmlformats.org/officeDocument/2006/relationships/slideLayout" Target="../slideLayouts/slideLayout333.xml"/><Relationship Id="rId11" Type="http://schemas.openxmlformats.org/officeDocument/2006/relationships/slideLayout" Target="../slideLayouts/slideLayout328.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53" Type="http://schemas.openxmlformats.org/officeDocument/2006/relationships/slideLayout" Target="../slideLayouts/slideLayout370.xml"/><Relationship Id="rId58" Type="http://schemas.openxmlformats.org/officeDocument/2006/relationships/slideLayout" Target="../slideLayouts/slideLayout375.xml"/><Relationship Id="rId74" Type="http://schemas.openxmlformats.org/officeDocument/2006/relationships/slideLayout" Target="../slideLayouts/slideLayout391.xml"/><Relationship Id="rId79" Type="http://schemas.openxmlformats.org/officeDocument/2006/relationships/slideLayout" Target="../slideLayouts/slideLayout396.xml"/><Relationship Id="rId5" Type="http://schemas.openxmlformats.org/officeDocument/2006/relationships/slideLayout" Target="../slideLayouts/slideLayout322.xml"/><Relationship Id="rId90" Type="http://schemas.openxmlformats.org/officeDocument/2006/relationships/slideLayout" Target="../slideLayouts/slideLayout407.xml"/><Relationship Id="rId95" Type="http://schemas.openxmlformats.org/officeDocument/2006/relationships/theme" Target="../theme/theme5.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64" Type="http://schemas.openxmlformats.org/officeDocument/2006/relationships/slideLayout" Target="../slideLayouts/slideLayout381.xml"/><Relationship Id="rId69" Type="http://schemas.openxmlformats.org/officeDocument/2006/relationships/slideLayout" Target="../slideLayouts/slideLayout386.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72" Type="http://schemas.openxmlformats.org/officeDocument/2006/relationships/slideLayout" Target="../slideLayouts/slideLayout389.xml"/><Relationship Id="rId80" Type="http://schemas.openxmlformats.org/officeDocument/2006/relationships/slideLayout" Target="../slideLayouts/slideLayout397.xml"/><Relationship Id="rId85" Type="http://schemas.openxmlformats.org/officeDocument/2006/relationships/slideLayout" Target="../slideLayouts/slideLayout402.xml"/><Relationship Id="rId93" Type="http://schemas.openxmlformats.org/officeDocument/2006/relationships/slideLayout" Target="../slideLayouts/slideLayout410.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59" Type="http://schemas.openxmlformats.org/officeDocument/2006/relationships/slideLayout" Target="../slideLayouts/slideLayout376.xml"/><Relationship Id="rId67" Type="http://schemas.openxmlformats.org/officeDocument/2006/relationships/slideLayout" Target="../slideLayouts/slideLayout384.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slideLayout" Target="../slideLayouts/slideLayout371.xml"/><Relationship Id="rId62" Type="http://schemas.openxmlformats.org/officeDocument/2006/relationships/slideLayout" Target="../slideLayouts/slideLayout379.xml"/><Relationship Id="rId70" Type="http://schemas.openxmlformats.org/officeDocument/2006/relationships/slideLayout" Target="../slideLayouts/slideLayout387.xml"/><Relationship Id="rId75" Type="http://schemas.openxmlformats.org/officeDocument/2006/relationships/slideLayout" Target="../slideLayouts/slideLayout392.xml"/><Relationship Id="rId83" Type="http://schemas.openxmlformats.org/officeDocument/2006/relationships/slideLayout" Target="../slideLayouts/slideLayout400.xml"/><Relationship Id="rId88" Type="http://schemas.openxmlformats.org/officeDocument/2006/relationships/slideLayout" Target="../slideLayouts/slideLayout405.xml"/><Relationship Id="rId91" Type="http://schemas.openxmlformats.org/officeDocument/2006/relationships/slideLayout" Target="../slideLayouts/slideLayout408.xml"/><Relationship Id="rId96" Type="http://schemas.openxmlformats.org/officeDocument/2006/relationships/image" Target="../media/image1.emf"/><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 Id="rId57" Type="http://schemas.openxmlformats.org/officeDocument/2006/relationships/slideLayout" Target="../slideLayouts/slideLayout374.xml"/><Relationship Id="rId10" Type="http://schemas.openxmlformats.org/officeDocument/2006/relationships/slideLayout" Target="../slideLayouts/slideLayout327.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slideLayout" Target="../slideLayouts/slideLayout369.xml"/><Relationship Id="rId60" Type="http://schemas.openxmlformats.org/officeDocument/2006/relationships/slideLayout" Target="../slideLayouts/slideLayout377.xml"/><Relationship Id="rId65" Type="http://schemas.openxmlformats.org/officeDocument/2006/relationships/slideLayout" Target="../slideLayouts/slideLayout382.xml"/><Relationship Id="rId73" Type="http://schemas.openxmlformats.org/officeDocument/2006/relationships/slideLayout" Target="../slideLayouts/slideLayout390.xml"/><Relationship Id="rId78" Type="http://schemas.openxmlformats.org/officeDocument/2006/relationships/slideLayout" Target="../slideLayouts/slideLayout395.xml"/><Relationship Id="rId81" Type="http://schemas.openxmlformats.org/officeDocument/2006/relationships/slideLayout" Target="../slideLayouts/slideLayout398.xml"/><Relationship Id="rId86" Type="http://schemas.openxmlformats.org/officeDocument/2006/relationships/slideLayout" Target="../slideLayouts/slideLayout403.xml"/><Relationship Id="rId94" Type="http://schemas.openxmlformats.org/officeDocument/2006/relationships/slideLayout" Target="../slideLayouts/slideLayout411.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9" Type="http://schemas.openxmlformats.org/officeDocument/2006/relationships/slideLayout" Target="../slideLayouts/slideLayout356.xml"/><Relationship Id="rId34" Type="http://schemas.openxmlformats.org/officeDocument/2006/relationships/slideLayout" Target="../slideLayouts/slideLayout351.xml"/><Relationship Id="rId50" Type="http://schemas.openxmlformats.org/officeDocument/2006/relationships/slideLayout" Target="../slideLayouts/slideLayout367.xml"/><Relationship Id="rId55" Type="http://schemas.openxmlformats.org/officeDocument/2006/relationships/slideLayout" Target="../slideLayouts/slideLayout372.xml"/><Relationship Id="rId76" Type="http://schemas.openxmlformats.org/officeDocument/2006/relationships/slideLayout" Target="../slideLayouts/slideLayout393.xml"/><Relationship Id="rId7" Type="http://schemas.openxmlformats.org/officeDocument/2006/relationships/slideLayout" Target="../slideLayouts/slideLayout324.xml"/><Relationship Id="rId71" Type="http://schemas.openxmlformats.org/officeDocument/2006/relationships/slideLayout" Target="../slideLayouts/slideLayout388.xml"/><Relationship Id="rId92" Type="http://schemas.openxmlformats.org/officeDocument/2006/relationships/slideLayout" Target="../slideLayouts/slideLayout409.xml"/><Relationship Id="rId2" Type="http://schemas.openxmlformats.org/officeDocument/2006/relationships/slideLayout" Target="../slideLayouts/slideLayout319.xml"/><Relationship Id="rId29" Type="http://schemas.openxmlformats.org/officeDocument/2006/relationships/slideLayout" Target="../slideLayouts/slideLayout346.xml"/><Relationship Id="rId24" Type="http://schemas.openxmlformats.org/officeDocument/2006/relationships/slideLayout" Target="../slideLayouts/slideLayout341.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66" Type="http://schemas.openxmlformats.org/officeDocument/2006/relationships/slideLayout" Target="../slideLayouts/slideLayout383.xml"/><Relationship Id="rId87" Type="http://schemas.openxmlformats.org/officeDocument/2006/relationships/slideLayout" Target="../slideLayouts/slideLayout404.xml"/><Relationship Id="rId61" Type="http://schemas.openxmlformats.org/officeDocument/2006/relationships/slideLayout" Target="../slideLayouts/slideLayout378.xml"/><Relationship Id="rId82" Type="http://schemas.openxmlformats.org/officeDocument/2006/relationships/slideLayout" Target="../slideLayouts/slideLayout399.xml"/><Relationship Id="rId19" Type="http://schemas.openxmlformats.org/officeDocument/2006/relationships/slideLayout" Target="../slideLayouts/slideLayout336.xml"/><Relationship Id="rId14" Type="http://schemas.openxmlformats.org/officeDocument/2006/relationships/slideLayout" Target="../slideLayouts/slideLayout331.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56" Type="http://schemas.openxmlformats.org/officeDocument/2006/relationships/slideLayout" Target="../slideLayouts/slideLayout373.xml"/><Relationship Id="rId77" Type="http://schemas.openxmlformats.org/officeDocument/2006/relationships/slideLayout" Target="../slideLayouts/slideLayout39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39" Type="http://schemas.openxmlformats.org/officeDocument/2006/relationships/theme" Target="../theme/theme6.xml"/><Relationship Id="rId21" Type="http://schemas.openxmlformats.org/officeDocument/2006/relationships/slideLayout" Target="../slideLayouts/slideLayout432.xml"/><Relationship Id="rId34" Type="http://schemas.openxmlformats.org/officeDocument/2006/relationships/slideLayout" Target="../slideLayouts/slideLayout445.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33" Type="http://schemas.openxmlformats.org/officeDocument/2006/relationships/slideLayout" Target="../slideLayouts/slideLayout444.xml"/><Relationship Id="rId38" Type="http://schemas.openxmlformats.org/officeDocument/2006/relationships/slideLayout" Target="../slideLayouts/slideLayout449.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29" Type="http://schemas.openxmlformats.org/officeDocument/2006/relationships/slideLayout" Target="../slideLayouts/slideLayout440.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32" Type="http://schemas.openxmlformats.org/officeDocument/2006/relationships/slideLayout" Target="../slideLayouts/slideLayout443.xml"/><Relationship Id="rId37" Type="http://schemas.openxmlformats.org/officeDocument/2006/relationships/slideLayout" Target="../slideLayouts/slideLayout448.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slideLayout" Target="../slideLayouts/slideLayout439.xml"/><Relationship Id="rId36" Type="http://schemas.openxmlformats.org/officeDocument/2006/relationships/slideLayout" Target="../slideLayouts/slideLayout447.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31" Type="http://schemas.openxmlformats.org/officeDocument/2006/relationships/slideLayout" Target="../slideLayouts/slideLayout442.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slideLayout" Target="../slideLayouts/slideLayout438.xml"/><Relationship Id="rId30" Type="http://schemas.openxmlformats.org/officeDocument/2006/relationships/slideLayout" Target="../slideLayouts/slideLayout441.xml"/><Relationship Id="rId35" Type="http://schemas.openxmlformats.org/officeDocument/2006/relationships/slideLayout" Target="../slideLayouts/slideLayout446.xml"/><Relationship Id="rId8" Type="http://schemas.openxmlformats.org/officeDocument/2006/relationships/slideLayout" Target="../slideLayouts/slideLayout419.xml"/><Relationship Id="rId3" Type="http://schemas.openxmlformats.org/officeDocument/2006/relationships/slideLayout" Target="../slideLayouts/slideLayout4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99326269"/>
      </p:ext>
    </p:extLst>
  </p:cSld>
  <p:clrMap bg1="lt1" tx1="dk1" bg2="lt2" tx2="dk2" accent1="accent1" accent2="accent2" accent3="accent3" accent4="accent4" accent5="accent5" accent6="accent6" hlink="hlink" folHlink="folHlink"/>
  <p:sldLayoutIdLst>
    <p:sldLayoutId id="2147483768" r:id="rId1"/>
    <p:sldLayoutId id="2147483737" r:id="rId2"/>
    <p:sldLayoutId id="2147483770" r:id="rId3"/>
    <p:sldLayoutId id="2147483771" r:id="rId4"/>
    <p:sldLayoutId id="2147483772" r:id="rId5"/>
    <p:sldLayoutId id="2147483773" r:id="rId6"/>
    <p:sldLayoutId id="2147483774" r:id="rId7"/>
    <p:sldLayoutId id="2147483775" r:id="rId8"/>
    <p:sldLayoutId id="2147483744"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6028" r:id="rId20"/>
    <p:sldLayoutId id="2147486029" r:id="rId21"/>
    <p:sldLayoutId id="2147486030" r:id="rId22"/>
    <p:sldLayoutId id="2147486031" r:id="rId23"/>
    <p:sldLayoutId id="2147486032" r:id="rId24"/>
    <p:sldLayoutId id="2147486033" r:id="rId25"/>
    <p:sldLayoutId id="2147486034" r:id="rId26"/>
    <p:sldLayoutId id="2147486035" r:id="rId27"/>
    <p:sldLayoutId id="2147486036" r:id="rId28"/>
    <p:sldLayoutId id="2147486037" r:id="rId29"/>
    <p:sldLayoutId id="2147486038" r:id="rId30"/>
    <p:sldLayoutId id="2147486039" r:id="rId31"/>
    <p:sldLayoutId id="2147486040" r:id="rId32"/>
    <p:sldLayoutId id="2147486041" r:id="rId33"/>
    <p:sldLayoutId id="2147483800" r:id="rId34"/>
    <p:sldLayoutId id="2147483801" r:id="rId35"/>
    <p:sldLayoutId id="214748604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02" r:id="rId68"/>
    <p:sldLayoutId id="2147483834" r:id="rId69"/>
    <p:sldLayoutId id="2147483835" r:id="rId70"/>
    <p:sldLayoutId id="2147483934" r:id="rId71"/>
    <p:sldLayoutId id="2147483836" r:id="rId72"/>
    <p:sldLayoutId id="2147483837"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775695741"/>
      </p:ext>
    </p:extLst>
  </p:cSld>
  <p:clrMap bg1="lt1" tx1="dk1" bg2="lt2" tx2="dk2" accent1="accent1" accent2="accent2" accent3="accent3" accent4="accent4" accent5="accent5" accent6="accent6" hlink="hlink" folHlink="folHlink"/>
  <p:sldLayoutIdLst>
    <p:sldLayoutId id="2147485347" r:id="rId1"/>
    <p:sldLayoutId id="2147485348" r:id="rId2"/>
    <p:sldLayoutId id="2147485750" r:id="rId3"/>
    <p:sldLayoutId id="2147485748" r:id="rId4"/>
    <p:sldLayoutId id="2147485749" r:id="rId5"/>
    <p:sldLayoutId id="2147485349" r:id="rId6"/>
    <p:sldLayoutId id="2147485350" r:id="rId7"/>
    <p:sldLayoutId id="2147485351" r:id="rId8"/>
    <p:sldLayoutId id="2147485352" r:id="rId9"/>
    <p:sldLayoutId id="2147485353" r:id="rId10"/>
    <p:sldLayoutId id="2147485354" r:id="rId11"/>
    <p:sldLayoutId id="2147485355" r:id="rId12"/>
    <p:sldLayoutId id="2147485356" r:id="rId13"/>
    <p:sldLayoutId id="2147485357" r:id="rId14"/>
    <p:sldLayoutId id="2147485358" r:id="rId15"/>
    <p:sldLayoutId id="2147485359" r:id="rId16"/>
    <p:sldLayoutId id="2147485360" r:id="rId17"/>
    <p:sldLayoutId id="2147485361" r:id="rId18"/>
    <p:sldLayoutId id="2147485362" r:id="rId19"/>
    <p:sldLayoutId id="2147485363" r:id="rId20"/>
    <p:sldLayoutId id="2147485364" r:id="rId21"/>
    <p:sldLayoutId id="2147485591" r:id="rId22"/>
    <p:sldLayoutId id="2147485365" r:id="rId23"/>
    <p:sldLayoutId id="2147485366" r:id="rId24"/>
    <p:sldLayoutId id="2147485367" r:id="rId25"/>
    <p:sldLayoutId id="2147485368" r:id="rId26"/>
    <p:sldLayoutId id="2147485369" r:id="rId27"/>
    <p:sldLayoutId id="2147485370" r:id="rId28"/>
    <p:sldLayoutId id="2147485371" r:id="rId29"/>
    <p:sldLayoutId id="2147485372" r:id="rId30"/>
    <p:sldLayoutId id="2147485373" r:id="rId31"/>
    <p:sldLayoutId id="2147485374" r:id="rId32"/>
    <p:sldLayoutId id="2147485375" r:id="rId33"/>
    <p:sldLayoutId id="2147485376" r:id="rId34"/>
    <p:sldLayoutId id="2147485377" r:id="rId35"/>
    <p:sldLayoutId id="2147485378" r:id="rId36"/>
    <p:sldLayoutId id="2147485379" r:id="rId37"/>
    <p:sldLayoutId id="2147485993" r:id="rId38"/>
    <p:sldLayoutId id="2147485994" r:id="rId39"/>
    <p:sldLayoutId id="2147485995" r:id="rId40"/>
    <p:sldLayoutId id="2147485996" r:id="rId41"/>
    <p:sldLayoutId id="2147485997" r:id="rId42"/>
    <p:sldLayoutId id="2147485998" r:id="rId43"/>
    <p:sldLayoutId id="2147485999" r:id="rId44"/>
    <p:sldLayoutId id="2147486000" r:id="rId45"/>
    <p:sldLayoutId id="2147486001" r:id="rId46"/>
    <p:sldLayoutId id="2147486002" r:id="rId47"/>
    <p:sldLayoutId id="2147486003" r:id="rId48"/>
    <p:sldLayoutId id="2147486004" r:id="rId49"/>
    <p:sldLayoutId id="2147486005" r:id="rId50"/>
    <p:sldLayoutId id="2147486006" r:id="rId51"/>
    <p:sldLayoutId id="2147486007" r:id="rId52"/>
    <p:sldLayoutId id="2147486008" r:id="rId53"/>
    <p:sldLayoutId id="2147486009" r:id="rId54"/>
    <p:sldLayoutId id="2147486010" r:id="rId55"/>
    <p:sldLayoutId id="2147486011" r:id="rId56"/>
    <p:sldLayoutId id="2147486012" r:id="rId57"/>
    <p:sldLayoutId id="2147486013" r:id="rId58"/>
    <p:sldLayoutId id="2147486014" r:id="rId59"/>
    <p:sldLayoutId id="2147486015" r:id="rId60"/>
    <p:sldLayoutId id="2147486016" r:id="rId61"/>
    <p:sldLayoutId id="2147486017" r:id="rId62"/>
    <p:sldLayoutId id="2147486018" r:id="rId63"/>
    <p:sldLayoutId id="2147486019" r:id="rId64"/>
    <p:sldLayoutId id="2147486020" r:id="rId65"/>
    <p:sldLayoutId id="2147486021" r:id="rId66"/>
    <p:sldLayoutId id="2147486022" r:id="rId67"/>
    <p:sldLayoutId id="2147486023" r:id="rId68"/>
    <p:sldLayoutId id="2147486024" r:id="rId69"/>
    <p:sldLayoutId id="2147486025" r:id="rId70"/>
    <p:sldLayoutId id="2147486026" r:id="rId71"/>
    <p:sldLayoutId id="2147486027" r:id="rId72"/>
    <p:sldLayoutId id="2147485905" r:id="rId73"/>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userDrawn="1">
          <p15:clr>
            <a:srgbClr val="C35EA4"/>
          </p15:clr>
        </p15:guide>
        <p15:guide id="17" pos="17335" userDrawn="1">
          <p15:clr>
            <a:srgbClr val="C35EA4"/>
          </p15:clr>
        </p15:guide>
        <p15:guide id="25" orient="horz" pos="875" userDrawn="1">
          <p15:clr>
            <a:srgbClr val="C35EA4"/>
          </p15:clr>
        </p15:guide>
        <p15:guide id="26" orient="horz" pos="9360" userDrawn="1">
          <p15:clr>
            <a:srgbClr val="C35EA4"/>
          </p15:clr>
        </p15:guide>
        <p15:guide id="27" orient="horz" pos="436" userDrawn="1">
          <p15:clr>
            <a:srgbClr val="A4A3A4"/>
          </p15:clr>
        </p15:guide>
        <p15:guide id="28" pos="439" userDrawn="1">
          <p15:clr>
            <a:srgbClr val="A4A3A4"/>
          </p15:clr>
        </p15:guide>
        <p15:guide id="29" orient="horz" pos="9801" userDrawn="1">
          <p15:clr>
            <a:srgbClr val="A4A3A4"/>
          </p15:clr>
        </p15:guide>
        <p15:guide id="30" pos="1776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97456730"/>
      </p:ext>
    </p:extLst>
  </p:cSld>
  <p:clrMap bg1="lt1" tx1="dk1" bg2="lt2" tx2="dk2" accent1="accent1" accent2="accent2" accent3="accent3" accent4="accent4" accent5="accent5" accent6="accent6" hlink="hlink" folHlink="folHlink"/>
  <p:sldLayoutIdLst>
    <p:sldLayoutId id="2147485907" r:id="rId1"/>
    <p:sldLayoutId id="2147485908" r:id="rId2"/>
    <p:sldLayoutId id="2147485909" r:id="rId3"/>
    <p:sldLayoutId id="2147485910" r:id="rId4"/>
    <p:sldLayoutId id="2147485911" r:id="rId5"/>
    <p:sldLayoutId id="2147485912" r:id="rId6"/>
    <p:sldLayoutId id="2147485913" r:id="rId7"/>
    <p:sldLayoutId id="2147485914" r:id="rId8"/>
    <p:sldLayoutId id="2147485915" r:id="rId9"/>
    <p:sldLayoutId id="2147485916" r:id="rId10"/>
    <p:sldLayoutId id="2147485917" r:id="rId11"/>
    <p:sldLayoutId id="2147485918" r:id="rId12"/>
    <p:sldLayoutId id="2147485919" r:id="rId13"/>
    <p:sldLayoutId id="2147485920" r:id="rId14"/>
    <p:sldLayoutId id="2147485921" r:id="rId15"/>
    <p:sldLayoutId id="2147485922" r:id="rId16"/>
    <p:sldLayoutId id="2147485923" r:id="rId17"/>
    <p:sldLayoutId id="2147485924" r:id="rId18"/>
    <p:sldLayoutId id="2147485925" r:id="rId19"/>
    <p:sldLayoutId id="2147485926" r:id="rId20"/>
    <p:sldLayoutId id="2147485927" r:id="rId21"/>
    <p:sldLayoutId id="2147485928" r:id="rId22"/>
    <p:sldLayoutId id="2147485929" r:id="rId23"/>
    <p:sldLayoutId id="2147485930" r:id="rId24"/>
    <p:sldLayoutId id="2147485931" r:id="rId25"/>
    <p:sldLayoutId id="2147485932" r:id="rId26"/>
    <p:sldLayoutId id="2147485933" r:id="rId27"/>
    <p:sldLayoutId id="2147485934" r:id="rId28"/>
    <p:sldLayoutId id="2147485935" r:id="rId29"/>
    <p:sldLayoutId id="2147485936" r:id="rId30"/>
    <p:sldLayoutId id="2147485937" r:id="rId31"/>
    <p:sldLayoutId id="2147485938" r:id="rId32"/>
    <p:sldLayoutId id="2147485939" r:id="rId33"/>
    <p:sldLayoutId id="2147485940" r:id="rId34"/>
    <p:sldLayoutId id="2147485941" r:id="rId35"/>
    <p:sldLayoutId id="2147485942" r:id="rId36"/>
    <p:sldLayoutId id="2147485943" r:id="rId37"/>
    <p:sldLayoutId id="2147485944" r:id="rId38"/>
    <p:sldLayoutId id="2147485945" r:id="rId39"/>
    <p:sldLayoutId id="2147485946" r:id="rId40"/>
    <p:sldLayoutId id="2147485947" r:id="rId41"/>
    <p:sldLayoutId id="2147485948" r:id="rId42"/>
    <p:sldLayoutId id="2147485949" r:id="rId43"/>
    <p:sldLayoutId id="2147485950" r:id="rId44"/>
    <p:sldLayoutId id="2147485951" r:id="rId45"/>
    <p:sldLayoutId id="2147485952" r:id="rId46"/>
    <p:sldLayoutId id="2147485953" r:id="rId47"/>
    <p:sldLayoutId id="2147485954" r:id="rId48"/>
    <p:sldLayoutId id="2147485955" r:id="rId49"/>
    <p:sldLayoutId id="2147485956" r:id="rId50"/>
    <p:sldLayoutId id="2147485957" r:id="rId51"/>
    <p:sldLayoutId id="2147485958" r:id="rId52"/>
    <p:sldLayoutId id="2147485959" r:id="rId53"/>
    <p:sldLayoutId id="2147485960" r:id="rId54"/>
    <p:sldLayoutId id="2147485961" r:id="rId55"/>
    <p:sldLayoutId id="2147485962" r:id="rId56"/>
    <p:sldLayoutId id="2147485963" r:id="rId57"/>
    <p:sldLayoutId id="2147485964" r:id="rId58"/>
    <p:sldLayoutId id="2147485965" r:id="rId59"/>
    <p:sldLayoutId id="2147485966" r:id="rId60"/>
    <p:sldLayoutId id="2147485967" r:id="rId61"/>
    <p:sldLayoutId id="2147485968" r:id="rId62"/>
    <p:sldLayoutId id="2147485969" r:id="rId63"/>
    <p:sldLayoutId id="2147485970" r:id="rId64"/>
    <p:sldLayoutId id="2147485971" r:id="rId65"/>
    <p:sldLayoutId id="2147485972" r:id="rId66"/>
    <p:sldLayoutId id="2147485973" r:id="rId67"/>
    <p:sldLayoutId id="2147485974" r:id="rId68"/>
    <p:sldLayoutId id="2147485975" r:id="rId69"/>
    <p:sldLayoutId id="2147485976" r:id="rId70"/>
    <p:sldLayoutId id="2147485977" r:id="rId71"/>
    <p:sldLayoutId id="2147485978" r:id="rId72"/>
    <p:sldLayoutId id="2147485979" r:id="rId73"/>
    <p:sldLayoutId id="2147485980" r:id="rId74"/>
    <p:sldLayoutId id="2147485991" r:id="rId75"/>
    <p:sldLayoutId id="2147485981" r:id="rId76"/>
    <p:sldLayoutId id="2147485982" r:id="rId77"/>
    <p:sldLayoutId id="2147485983" r:id="rId78"/>
    <p:sldLayoutId id="2147485984" r:id="rId79"/>
    <p:sldLayoutId id="2147485985" r:id="rId80"/>
    <p:sldLayoutId id="2147485986" r:id="rId81"/>
    <p:sldLayoutId id="2147485987" r:id="rId82"/>
    <p:sldLayoutId id="2147485988" r:id="rId83"/>
    <p:sldLayoutId id="2147485989" r:id="rId84"/>
    <p:sldLayoutId id="2147485990" r:id="rId85"/>
    <p:sldLayoutId id="2147485992"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7"/>
          <a:srcRect l="762"/>
          <a:stretch/>
        </p:blipFill>
        <p:spPr>
          <a:xfrm rot="5400000">
            <a:off x="9509761" y="2843774"/>
            <a:ext cx="6858000" cy="1170455"/>
          </a:xfrm>
          <a:prstGeom prst="rect">
            <a:avLst/>
          </a:prstGeom>
        </p:spPr>
      </p:pic>
      <p:sp>
        <p:nvSpPr>
          <p:cNvPr id="49" name="TextBox 48">
            <a:extLst>
              <a:ext uri="{FF2B5EF4-FFF2-40B4-BE49-F238E27FC236}">
                <a16:creationId xmlns:a16="http://schemas.microsoft.com/office/drawing/2014/main" id="{542A7756-6519-4838-A79D-0F07BA14A19C}"/>
              </a:ext>
            </a:extLst>
          </p:cNvPr>
          <p:cNvSpPr txBox="1"/>
          <p:nvPr userDrawn="1"/>
        </p:nvSpPr>
        <p:spPr>
          <a:xfrm>
            <a:off x="584200" y="6354354"/>
            <a:ext cx="6761746" cy="153888"/>
          </a:xfrm>
          <a:prstGeom prst="rect">
            <a:avLst/>
          </a:prstGeom>
          <a:noFill/>
        </p:spPr>
        <p:txBody>
          <a:bodyPr wrap="square" lIns="0" tIns="0" rIns="0" bIns="0">
            <a:spAutoFit/>
          </a:bodyPr>
          <a:lstStyle/>
          <a:p>
            <a:r>
              <a:rPr lang="en-US" sz="1000">
                <a:gradFill>
                  <a:gsLst>
                    <a:gs pos="0">
                      <a:schemeClr val="accent4"/>
                    </a:gs>
                    <a:gs pos="100000">
                      <a:schemeClr val="accent4"/>
                    </a:gs>
                  </a:gsLst>
                  <a:lin ang="5400000" scaled="0"/>
                </a:gradFill>
                <a:effectLst/>
                <a:latin typeface="Segoe UI" panose="020B0502040204020203" pitchFamily="34" charset="0"/>
              </a:rPr>
              <a:t>Microsoft Confidential. Shared under NDA.</a:t>
            </a:r>
            <a:endParaRPr lang="en-US" sz="1050">
              <a:gradFill>
                <a:gsLst>
                  <a:gs pos="0">
                    <a:schemeClr val="accent4"/>
                  </a:gs>
                  <a:gs pos="100000">
                    <a:schemeClr val="accent4"/>
                  </a:gs>
                </a:gsLst>
                <a:lin ang="5400000" scaled="0"/>
              </a:gradFill>
              <a:effectLst/>
              <a:latin typeface="Arial" panose="020B0604020202020204" pitchFamily="34" charset="0"/>
            </a:endParaRPr>
          </a:p>
        </p:txBody>
      </p:sp>
    </p:spTree>
    <p:extLst>
      <p:ext uri="{BB962C8B-B14F-4D97-AF65-F5344CB8AC3E}">
        <p14:creationId xmlns:p14="http://schemas.microsoft.com/office/powerpoint/2010/main" val="201839608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 id="2147483889" r:id="rId36"/>
    <p:sldLayoutId id="2147483890" r:id="rId37"/>
    <p:sldLayoutId id="2147483891" r:id="rId38"/>
    <p:sldLayoutId id="2147483892" r:id="rId39"/>
    <p:sldLayoutId id="2147483893" r:id="rId40"/>
    <p:sldLayoutId id="2147483894" r:id="rId41"/>
    <p:sldLayoutId id="2147483895" r:id="rId42"/>
    <p:sldLayoutId id="2147483896" r:id="rId43"/>
    <p:sldLayoutId id="2147483897" r:id="rId44"/>
    <p:sldLayoutId id="2147483898" r:id="rId45"/>
    <p:sldLayoutId id="2147483899" r:id="rId46"/>
    <p:sldLayoutId id="2147483900" r:id="rId47"/>
    <p:sldLayoutId id="2147483901" r:id="rId48"/>
    <p:sldLayoutId id="2147483902" r:id="rId49"/>
    <p:sldLayoutId id="2147483903" r:id="rId50"/>
    <p:sldLayoutId id="2147483904" r:id="rId51"/>
    <p:sldLayoutId id="2147483905" r:id="rId52"/>
    <p:sldLayoutId id="2147483906" r:id="rId53"/>
    <p:sldLayoutId id="2147483907" r:id="rId54"/>
    <p:sldLayoutId id="2147483908" r:id="rId55"/>
    <p:sldLayoutId id="2147483909" r:id="rId56"/>
    <p:sldLayoutId id="2147483910" r:id="rId57"/>
    <p:sldLayoutId id="2147483911" r:id="rId58"/>
    <p:sldLayoutId id="2147483912" r:id="rId59"/>
    <p:sldLayoutId id="2147483913" r:id="rId60"/>
    <p:sldLayoutId id="2147483914" r:id="rId61"/>
    <p:sldLayoutId id="2147483915" r:id="rId62"/>
    <p:sldLayoutId id="2147483916" r:id="rId63"/>
    <p:sldLayoutId id="2147483917" r:id="rId64"/>
    <p:sldLayoutId id="2147483918" r:id="rId65"/>
    <p:sldLayoutId id="2147483919" r:id="rId66"/>
    <p:sldLayoutId id="2147483920" r:id="rId67"/>
    <p:sldLayoutId id="2147483921" r:id="rId68"/>
    <p:sldLayoutId id="2147483922" r:id="rId69"/>
    <p:sldLayoutId id="2147483923" r:id="rId70"/>
    <p:sldLayoutId id="2147483924" r:id="rId71"/>
    <p:sldLayoutId id="2147483925" r:id="rId72"/>
    <p:sldLayoutId id="2147483926" r:id="rId73"/>
    <p:sldLayoutId id="2147483927" r:id="rId74"/>
    <p:sldLayoutId id="2147483928" r:id="rId75"/>
    <p:sldLayoutId id="2147483929" r:id="rId76"/>
    <p:sldLayoutId id="2147483930" r:id="rId77"/>
    <p:sldLayoutId id="2147483931" r:id="rId78"/>
    <p:sldLayoutId id="2147483932" r:id="rId79"/>
    <p:sldLayoutId id="2147483933" r:id="rId80"/>
    <p:sldLayoutId id="2147486043" r:id="rId81"/>
    <p:sldLayoutId id="2147483935" r:id="rId82"/>
    <p:sldLayoutId id="2147483936" r:id="rId83"/>
    <p:sldLayoutId id="2147483937" r:id="rId84"/>
    <p:sldLayoutId id="2147483938" r:id="rId8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6"/>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545981816"/>
      </p:ext>
    </p:extLst>
  </p:cSld>
  <p:clrMap bg1="lt1" tx1="dk1" bg2="lt2" tx2="dk2" accent1="accent1" accent2="accent2" accent3="accent3" accent4="accent4" accent5="accent5" accent6="accent6" hlink="hlink" folHlink="folHlink"/>
  <p:sldLayoutIdLst>
    <p:sldLayoutId id="2147485381" r:id="rId1"/>
    <p:sldLayoutId id="2147485382" r:id="rId2"/>
    <p:sldLayoutId id="2147485383" r:id="rId3"/>
    <p:sldLayoutId id="2147485384" r:id="rId4"/>
    <p:sldLayoutId id="2147485385" r:id="rId5"/>
    <p:sldLayoutId id="2147485386" r:id="rId6"/>
    <p:sldLayoutId id="2147485387" r:id="rId7"/>
    <p:sldLayoutId id="2147485388" r:id="rId8"/>
    <p:sldLayoutId id="2147485389" r:id="rId9"/>
    <p:sldLayoutId id="2147485390" r:id="rId10"/>
    <p:sldLayoutId id="2147485391" r:id="rId11"/>
    <p:sldLayoutId id="2147485392" r:id="rId12"/>
    <p:sldLayoutId id="2147485393" r:id="rId13"/>
    <p:sldLayoutId id="2147485394" r:id="rId14"/>
    <p:sldLayoutId id="2147485395" r:id="rId15"/>
    <p:sldLayoutId id="2147485396" r:id="rId16"/>
    <p:sldLayoutId id="2147485397" r:id="rId17"/>
    <p:sldLayoutId id="2147485398" r:id="rId18"/>
    <p:sldLayoutId id="2147485399" r:id="rId19"/>
    <p:sldLayoutId id="2147485400" r:id="rId20"/>
    <p:sldLayoutId id="2147485401" r:id="rId21"/>
    <p:sldLayoutId id="2147485402" r:id="rId22"/>
    <p:sldLayoutId id="2147485403" r:id="rId23"/>
    <p:sldLayoutId id="2147485404" r:id="rId24"/>
    <p:sldLayoutId id="2147485405" r:id="rId25"/>
    <p:sldLayoutId id="2147485406" r:id="rId26"/>
    <p:sldLayoutId id="2147485407" r:id="rId27"/>
    <p:sldLayoutId id="2147485408" r:id="rId28"/>
    <p:sldLayoutId id="2147485409" r:id="rId29"/>
    <p:sldLayoutId id="2147485410" r:id="rId30"/>
    <p:sldLayoutId id="2147485411" r:id="rId31"/>
    <p:sldLayoutId id="2147485412" r:id="rId32"/>
    <p:sldLayoutId id="2147485413" r:id="rId33"/>
    <p:sldLayoutId id="2147485414" r:id="rId34"/>
    <p:sldLayoutId id="2147485415" r:id="rId35"/>
    <p:sldLayoutId id="2147485416" r:id="rId36"/>
    <p:sldLayoutId id="2147485417" r:id="rId37"/>
    <p:sldLayoutId id="2147485418" r:id="rId38"/>
    <p:sldLayoutId id="2147485419" r:id="rId39"/>
    <p:sldLayoutId id="2147485420" r:id="rId40"/>
    <p:sldLayoutId id="2147485421" r:id="rId41"/>
    <p:sldLayoutId id="2147485422" r:id="rId42"/>
    <p:sldLayoutId id="2147485423" r:id="rId43"/>
    <p:sldLayoutId id="2147485424" r:id="rId44"/>
    <p:sldLayoutId id="2147485425" r:id="rId45"/>
    <p:sldLayoutId id="2147485426" r:id="rId46"/>
    <p:sldLayoutId id="2147485427" r:id="rId47"/>
    <p:sldLayoutId id="2147485428" r:id="rId48"/>
    <p:sldLayoutId id="2147485429" r:id="rId49"/>
    <p:sldLayoutId id="2147485430" r:id="rId50"/>
    <p:sldLayoutId id="2147485431" r:id="rId51"/>
    <p:sldLayoutId id="2147485432" r:id="rId52"/>
    <p:sldLayoutId id="2147485433" r:id="rId53"/>
    <p:sldLayoutId id="2147485434" r:id="rId54"/>
    <p:sldLayoutId id="2147485435" r:id="rId55"/>
    <p:sldLayoutId id="2147485436" r:id="rId56"/>
    <p:sldLayoutId id="2147485437" r:id="rId57"/>
    <p:sldLayoutId id="2147485438" r:id="rId58"/>
    <p:sldLayoutId id="2147485439" r:id="rId59"/>
    <p:sldLayoutId id="2147485440" r:id="rId60"/>
    <p:sldLayoutId id="2147485441" r:id="rId61"/>
    <p:sldLayoutId id="2147485442" r:id="rId62"/>
    <p:sldLayoutId id="2147485443" r:id="rId63"/>
    <p:sldLayoutId id="2147485444" r:id="rId64"/>
    <p:sldLayoutId id="2147485445" r:id="rId65"/>
    <p:sldLayoutId id="2147485446" r:id="rId66"/>
    <p:sldLayoutId id="2147485447" r:id="rId67"/>
    <p:sldLayoutId id="2147485448" r:id="rId68"/>
    <p:sldLayoutId id="2147485449" r:id="rId69"/>
    <p:sldLayoutId id="2147485450" r:id="rId70"/>
    <p:sldLayoutId id="2147485451" r:id="rId71"/>
    <p:sldLayoutId id="2147485452" r:id="rId72"/>
    <p:sldLayoutId id="2147485453" r:id="rId73"/>
    <p:sldLayoutId id="2147485454" r:id="rId74"/>
    <p:sldLayoutId id="2147485455" r:id="rId75"/>
    <p:sldLayoutId id="2147485456" r:id="rId76"/>
    <p:sldLayoutId id="2147485457" r:id="rId77"/>
    <p:sldLayoutId id="2147485458" r:id="rId78"/>
    <p:sldLayoutId id="2147485459" r:id="rId79"/>
    <p:sldLayoutId id="2147485460" r:id="rId80"/>
    <p:sldLayoutId id="2147485461" r:id="rId81"/>
    <p:sldLayoutId id="2147485462" r:id="rId82"/>
    <p:sldLayoutId id="2147485463" r:id="rId83"/>
    <p:sldLayoutId id="2147485464" r:id="rId84"/>
    <p:sldLayoutId id="2147485465" r:id="rId85"/>
    <p:sldLayoutId id="2147485466" r:id="rId86"/>
    <p:sldLayoutId id="2147485467" r:id="rId87"/>
    <p:sldLayoutId id="2147485468" r:id="rId88"/>
    <p:sldLayoutId id="2147485469" r:id="rId89"/>
    <p:sldLayoutId id="2147485470" r:id="rId90"/>
    <p:sldLayoutId id="2147485471" r:id="rId91"/>
    <p:sldLayoutId id="2147485472" r:id="rId92"/>
    <p:sldLayoutId id="2147485473" r:id="rId93"/>
    <p:sldLayoutId id="2147485474" r:id="rId9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133721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1" r:id="rId36"/>
    <p:sldLayoutId id="2147484002" r:id="rId37"/>
    <p:sldLayoutId id="2147484003"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29.xml"/></Relationships>
</file>

<file path=ppt/slides/_rels/slide1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svg"/><Relationship Id="rId2" Type="http://schemas.openxmlformats.org/officeDocument/2006/relationships/notesSlide" Target="../notesSlides/notesSlide5.xml"/><Relationship Id="rId1" Type="http://schemas.openxmlformats.org/officeDocument/2006/relationships/slideLayout" Target="../slideLayouts/slideLayout231.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8.xml"/><Relationship Id="rId1" Type="http://schemas.openxmlformats.org/officeDocument/2006/relationships/themeOverride" Target="../theme/themeOverride1.xml"/><Relationship Id="rId5" Type="http://schemas.openxmlformats.org/officeDocument/2006/relationships/image" Target="../media/image128.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svg"/></Relationships>
</file>

<file path=ppt/slides/_rels/slide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3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xml"/><Relationship Id="rId1" Type="http://schemas.openxmlformats.org/officeDocument/2006/relationships/slideLayout" Target="../slideLayouts/slideLayout428.xml"/><Relationship Id="rId5" Type="http://schemas.openxmlformats.org/officeDocument/2006/relationships/image" Target="../media/image138.svg"/><Relationship Id="rId4" Type="http://schemas.openxmlformats.org/officeDocument/2006/relationships/image" Target="../media/image137.png"/></Relationships>
</file>

<file path=ppt/slides/_rels/slide1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2.xml"/><Relationship Id="rId1" Type="http://schemas.openxmlformats.org/officeDocument/2006/relationships/slideLayout" Target="../slideLayouts/slideLayout428.xml"/><Relationship Id="rId5" Type="http://schemas.openxmlformats.org/officeDocument/2006/relationships/image" Target="../media/image138.svg"/><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3.xml"/><Relationship Id="rId1" Type="http://schemas.openxmlformats.org/officeDocument/2006/relationships/slideLayout" Target="../slideLayouts/slideLayout428.xml"/><Relationship Id="rId5" Type="http://schemas.openxmlformats.org/officeDocument/2006/relationships/image" Target="../media/image138.svg"/><Relationship Id="rId4" Type="http://schemas.openxmlformats.org/officeDocument/2006/relationships/image" Target="../media/image1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2" Type="http://schemas.openxmlformats.org/officeDocument/2006/relationships/hyperlink" Target="https://nvlpubs.nist.gov/nistpubs/SpecialPublications/NIST.SP.800-207.pdf" TargetMode="External"/><Relationship Id="rId1" Type="http://schemas.openxmlformats.org/officeDocument/2006/relationships/slideLayout" Target="../slideLayouts/slideLayout232.xml"/></Relationships>
</file>

<file path=ppt/slides/_rels/slide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2.xml"/></Relationships>
</file>

<file path=ppt/slides/_rels/slide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en/view-image.php?image=163729&amp;picture=jogging-at-sunset" TargetMode="External"/><Relationship Id="rId2" Type="http://schemas.openxmlformats.org/officeDocument/2006/relationships/image" Target="../media/image144.jpeg"/><Relationship Id="rId1" Type="http://schemas.openxmlformats.org/officeDocument/2006/relationships/slideLayout" Target="../slideLayouts/slideLayout17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svg"/><Relationship Id="rId3" Type="http://schemas.openxmlformats.org/officeDocument/2006/relationships/image" Target="../media/image86.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xml"/><Relationship Id="rId16" Type="http://schemas.openxmlformats.org/officeDocument/2006/relationships/image" Target="../media/image98.svg"/><Relationship Id="rId1" Type="http://schemas.openxmlformats.org/officeDocument/2006/relationships/slideLayout" Target="../slideLayouts/slideLayout231.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microsoft.com/office/2007/relationships/hdphoto" Target="../media/hdphoto1.wdp"/><Relationship Id="rId9" Type="http://schemas.openxmlformats.org/officeDocument/2006/relationships/image" Target="../media/image91.svg"/><Relationship Id="rId14" Type="http://schemas.openxmlformats.org/officeDocument/2006/relationships/image" Target="../media/image96.png"/></Relationships>
</file>

<file path=ppt/slides/_rels/slide3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7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xml"/><Relationship Id="rId16" Type="http://schemas.openxmlformats.org/officeDocument/2006/relationships/image" Target="../media/image115.svg"/><Relationship Id="rId1" Type="http://schemas.openxmlformats.org/officeDocument/2006/relationships/slideLayout" Target="../slideLayouts/slideLayout230.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s>
</file>

<file path=ppt/slides/_rels/slide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xml"/><Relationship Id="rId1" Type="http://schemas.openxmlformats.org/officeDocument/2006/relationships/slideLayout" Target="../slideLayouts/slideLayout165.xml"/><Relationship Id="rId4" Type="http://schemas.openxmlformats.org/officeDocument/2006/relationships/image" Target="../media/image1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vert="horz" wrap="square" lIns="0" tIns="0" rIns="0" bIns="0" rtlCol="0" anchor="t">
            <a:noAutofit/>
          </a:bodyPr>
          <a:lstStyle/>
          <a:p>
            <a:pPr algn="r">
              <a:lnSpc>
                <a:spcPct val="110000"/>
              </a:lnSpc>
            </a:pPr>
            <a:r>
              <a:rPr lang="en-US" b="1">
                <a:cs typeface="Segoe UI"/>
              </a:rPr>
              <a:t>Introduction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6">
            <a:extLst>
              <a:ext uri="{FF2B5EF4-FFF2-40B4-BE49-F238E27FC236}">
                <a16:creationId xmlns:a16="http://schemas.microsoft.com/office/drawing/2014/main" id="{5D9F50BA-70FE-80B8-C47C-9A944D19EBF3}"/>
              </a:ext>
              <a:ext uri="{C183D7F6-B498-43B3-948B-1728B52AA6E4}">
                <adec:decorative xmlns:adec="http://schemas.microsoft.com/office/drawing/2017/decorative" val="1"/>
              </a:ext>
            </a:extLst>
          </p:cNvPr>
          <p:cNvSpPr>
            <a:spLocks/>
          </p:cNvSpPr>
          <p:nvPr/>
        </p:nvSpPr>
        <p:spPr bwMode="auto">
          <a:xfrm>
            <a:off x="7162506" y="4855628"/>
            <a:ext cx="36488" cy="933611"/>
          </a:xfrm>
          <a:custGeom>
            <a:avLst/>
            <a:gdLst>
              <a:gd name="T0" fmla="*/ 25 w 25"/>
              <a:gd name="T1" fmla="*/ 446 h 446"/>
              <a:gd name="T2" fmla="*/ 25 w 25"/>
              <a:gd name="T3" fmla="*/ 0 h 446"/>
              <a:gd name="T4" fmla="*/ 0 w 25"/>
              <a:gd name="T5" fmla="*/ 0 h 446"/>
              <a:gd name="T6" fmla="*/ 0 w 25"/>
              <a:gd name="T7" fmla="*/ 446 h 446"/>
            </a:gdLst>
            <a:ahLst/>
            <a:cxnLst>
              <a:cxn ang="0">
                <a:pos x="T0" y="T1"/>
              </a:cxn>
              <a:cxn ang="0">
                <a:pos x="T2" y="T3"/>
              </a:cxn>
              <a:cxn ang="0">
                <a:pos x="T4" y="T5"/>
              </a:cxn>
              <a:cxn ang="0">
                <a:pos x="T6" y="T7"/>
              </a:cxn>
            </a:cxnLst>
            <a:rect l="0" t="0" r="r" b="b"/>
            <a:pathLst>
              <a:path w="25" h="446">
                <a:moveTo>
                  <a:pt x="25" y="446"/>
                </a:moveTo>
                <a:lnTo>
                  <a:pt x="25" y="0"/>
                </a:lnTo>
                <a:lnTo>
                  <a:pt x="0" y="0"/>
                </a:lnTo>
                <a:lnTo>
                  <a:pt x="0" y="4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0" name="Freeform 68">
            <a:extLst>
              <a:ext uri="{FF2B5EF4-FFF2-40B4-BE49-F238E27FC236}">
                <a16:creationId xmlns:a16="http://schemas.microsoft.com/office/drawing/2014/main" id="{EA22C2F6-3BD4-6FB6-AF7D-D9079DABEB27}"/>
              </a:ext>
              <a:ext uri="{C183D7F6-B498-43B3-948B-1728B52AA6E4}">
                <adec:decorative xmlns:adec="http://schemas.microsoft.com/office/drawing/2017/decorative" val="1"/>
              </a:ext>
            </a:extLst>
          </p:cNvPr>
          <p:cNvSpPr>
            <a:spLocks/>
          </p:cNvSpPr>
          <p:nvPr/>
        </p:nvSpPr>
        <p:spPr bwMode="auto">
          <a:xfrm>
            <a:off x="7864855" y="4321624"/>
            <a:ext cx="1571838"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 name="Freeform 68">
            <a:extLst>
              <a:ext uri="{FF2B5EF4-FFF2-40B4-BE49-F238E27FC236}">
                <a16:creationId xmlns:a16="http://schemas.microsoft.com/office/drawing/2014/main" id="{A8391BB4-6933-77EA-6B7F-4D5889F49377}"/>
              </a:ext>
              <a:ext uri="{C183D7F6-B498-43B3-948B-1728B52AA6E4}">
                <adec:decorative xmlns:adec="http://schemas.microsoft.com/office/drawing/2017/decorative" val="1"/>
              </a:ext>
            </a:extLst>
          </p:cNvPr>
          <p:cNvSpPr>
            <a:spLocks/>
          </p:cNvSpPr>
          <p:nvPr/>
        </p:nvSpPr>
        <p:spPr bwMode="auto">
          <a:xfrm>
            <a:off x="8240483" y="4728161"/>
            <a:ext cx="1954842"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 name="Freeform 68">
            <a:extLst>
              <a:ext uri="{FF2B5EF4-FFF2-40B4-BE49-F238E27FC236}">
                <a16:creationId xmlns:a16="http://schemas.microsoft.com/office/drawing/2014/main" id="{405B29FE-5EB3-1C9B-8E02-85BE6ADB2D26}"/>
              </a:ext>
              <a:ext uri="{C183D7F6-B498-43B3-948B-1728B52AA6E4}">
                <adec:decorative xmlns:adec="http://schemas.microsoft.com/office/drawing/2017/decorative" val="1"/>
              </a:ext>
            </a:extLst>
          </p:cNvPr>
          <p:cNvSpPr>
            <a:spLocks/>
          </p:cNvSpPr>
          <p:nvPr/>
        </p:nvSpPr>
        <p:spPr bwMode="auto">
          <a:xfrm flipH="1">
            <a:off x="4330448" y="4728161"/>
            <a:ext cx="1954842"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 name="Freeform 68">
            <a:extLst>
              <a:ext uri="{FF2B5EF4-FFF2-40B4-BE49-F238E27FC236}">
                <a16:creationId xmlns:a16="http://schemas.microsoft.com/office/drawing/2014/main" id="{7243D62E-026F-41B2-4FAD-B0B0F2A078C4}"/>
              </a:ext>
              <a:ext uri="{C183D7F6-B498-43B3-948B-1728B52AA6E4}">
                <adec:decorative xmlns:adec="http://schemas.microsoft.com/office/drawing/2017/decorative" val="1"/>
              </a:ext>
            </a:extLst>
          </p:cNvPr>
          <p:cNvSpPr>
            <a:spLocks/>
          </p:cNvSpPr>
          <p:nvPr/>
        </p:nvSpPr>
        <p:spPr bwMode="auto">
          <a:xfrm flipH="1">
            <a:off x="5090088" y="4321624"/>
            <a:ext cx="1571838"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 name="Freeform 68">
            <a:extLst>
              <a:ext uri="{FF2B5EF4-FFF2-40B4-BE49-F238E27FC236}">
                <a16:creationId xmlns:a16="http://schemas.microsoft.com/office/drawing/2014/main" id="{B97B13BD-8819-79DC-3FEA-E1DBA1D2A925}"/>
              </a:ext>
              <a:ext uri="{C183D7F6-B498-43B3-948B-1728B52AA6E4}">
                <adec:decorative xmlns:adec="http://schemas.microsoft.com/office/drawing/2017/decorative" val="1"/>
              </a:ext>
            </a:extLst>
          </p:cNvPr>
          <p:cNvSpPr>
            <a:spLocks/>
          </p:cNvSpPr>
          <p:nvPr/>
        </p:nvSpPr>
        <p:spPr bwMode="auto">
          <a:xfrm rot="5400000">
            <a:off x="5908129" y="4193822"/>
            <a:ext cx="1571839"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25" name="Group 24">
            <a:extLst>
              <a:ext uri="{FF2B5EF4-FFF2-40B4-BE49-F238E27FC236}">
                <a16:creationId xmlns:a16="http://schemas.microsoft.com/office/drawing/2014/main" id="{24F15563-7F33-7666-280A-ED59DC2DAA87}"/>
              </a:ext>
              <a:ext uri="{C183D7F6-B498-43B3-948B-1728B52AA6E4}">
                <adec:decorative xmlns:adec="http://schemas.microsoft.com/office/drawing/2017/decorative" val="1"/>
              </a:ext>
            </a:extLst>
          </p:cNvPr>
          <p:cNvGrpSpPr/>
          <p:nvPr/>
        </p:nvGrpSpPr>
        <p:grpSpPr>
          <a:xfrm>
            <a:off x="6975789" y="4042956"/>
            <a:ext cx="201318" cy="125824"/>
            <a:chOff x="5282740" y="2759354"/>
            <a:chExt cx="254000" cy="158750"/>
          </a:xfrm>
        </p:grpSpPr>
        <p:sp>
          <p:nvSpPr>
            <p:cNvPr id="26" name="Freeform 134">
              <a:extLst>
                <a:ext uri="{FF2B5EF4-FFF2-40B4-BE49-F238E27FC236}">
                  <a16:creationId xmlns:a16="http://schemas.microsoft.com/office/drawing/2014/main" id="{418F3BBC-5096-3069-E311-82D06EA16E2C}"/>
                </a:ext>
              </a:extLst>
            </p:cNvPr>
            <p:cNvSpPr>
              <a:spLocks/>
            </p:cNvSpPr>
            <p:nvPr/>
          </p:nvSpPr>
          <p:spPr bwMode="auto">
            <a:xfrm>
              <a:off x="5287988" y="2762296"/>
              <a:ext cx="247650" cy="149225"/>
            </a:xfrm>
            <a:custGeom>
              <a:avLst/>
              <a:gdLst>
                <a:gd name="T0" fmla="*/ 38 w 75"/>
                <a:gd name="T1" fmla="*/ 45 h 45"/>
                <a:gd name="T2" fmla="*/ 43 w 75"/>
                <a:gd name="T3" fmla="*/ 43 h 45"/>
                <a:gd name="T4" fmla="*/ 72 w 75"/>
                <a:gd name="T5" fmla="*/ 14 h 45"/>
                <a:gd name="T6" fmla="*/ 72 w 75"/>
                <a:gd name="T7" fmla="*/ 3 h 45"/>
                <a:gd name="T8" fmla="*/ 61 w 75"/>
                <a:gd name="T9" fmla="*/ 3 h 45"/>
                <a:gd name="T10" fmla="*/ 38 w 75"/>
                <a:gd name="T11" fmla="*/ 27 h 45"/>
                <a:gd name="T12" fmla="*/ 14 w 75"/>
                <a:gd name="T13" fmla="*/ 3 h 45"/>
                <a:gd name="T14" fmla="*/ 3 w 75"/>
                <a:gd name="T15" fmla="*/ 3 h 45"/>
                <a:gd name="T16" fmla="*/ 3 w 75"/>
                <a:gd name="T17" fmla="*/ 14 h 45"/>
                <a:gd name="T18" fmla="*/ 32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40" y="45"/>
                    <a:pt x="42" y="45"/>
                    <a:pt x="43" y="43"/>
                  </a:cubicBezTo>
                  <a:cubicBezTo>
                    <a:pt x="72" y="14"/>
                    <a:pt x="72" y="14"/>
                    <a:pt x="72" y="14"/>
                  </a:cubicBezTo>
                  <a:cubicBezTo>
                    <a:pt x="75" y="11"/>
                    <a:pt x="75" y="6"/>
                    <a:pt x="72" y="3"/>
                  </a:cubicBezTo>
                  <a:cubicBezTo>
                    <a:pt x="69" y="0"/>
                    <a:pt x="64" y="0"/>
                    <a:pt x="61" y="3"/>
                  </a:cubicBezTo>
                  <a:cubicBezTo>
                    <a:pt x="38" y="27"/>
                    <a:pt x="38" y="27"/>
                    <a:pt x="38" y="27"/>
                  </a:cubicBezTo>
                  <a:cubicBezTo>
                    <a:pt x="14" y="3"/>
                    <a:pt x="14" y="3"/>
                    <a:pt x="14" y="3"/>
                  </a:cubicBezTo>
                  <a:cubicBezTo>
                    <a:pt x="11" y="0"/>
                    <a:pt x="6" y="0"/>
                    <a:pt x="3" y="3"/>
                  </a:cubicBezTo>
                  <a:cubicBezTo>
                    <a:pt x="0" y="6"/>
                    <a:pt x="0" y="11"/>
                    <a:pt x="3" y="14"/>
                  </a:cubicBezTo>
                  <a:cubicBezTo>
                    <a:pt x="32" y="43"/>
                    <a:pt x="32" y="43"/>
                    <a:pt x="32" y="43"/>
                  </a:cubicBezTo>
                  <a:cubicBezTo>
                    <a:pt x="34" y="45"/>
                    <a:pt x="36"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 name="Freeform 129">
              <a:extLst>
                <a:ext uri="{FF2B5EF4-FFF2-40B4-BE49-F238E27FC236}">
                  <a16:creationId xmlns:a16="http://schemas.microsoft.com/office/drawing/2014/main" id="{868582F9-1B04-F323-5BA7-4F38A690CF21}"/>
                </a:ext>
              </a:extLst>
            </p:cNvPr>
            <p:cNvSpPr>
              <a:spLocks/>
            </p:cNvSpPr>
            <p:nvPr/>
          </p:nvSpPr>
          <p:spPr bwMode="auto">
            <a:xfrm>
              <a:off x="5282740" y="2759354"/>
              <a:ext cx="254000" cy="158750"/>
            </a:xfrm>
            <a:custGeom>
              <a:avLst/>
              <a:gdLst>
                <a:gd name="T0" fmla="*/ 39 w 77"/>
                <a:gd name="T1" fmla="*/ 44 h 48"/>
                <a:gd name="T2" fmla="*/ 34 w 77"/>
                <a:gd name="T3" fmla="*/ 43 h 48"/>
                <a:gd name="T4" fmla="*/ 6 w 77"/>
                <a:gd name="T5" fmla="*/ 14 h 48"/>
                <a:gd name="T6" fmla="*/ 4 w 77"/>
                <a:gd name="T7" fmla="*/ 10 h 48"/>
                <a:gd name="T8" fmla="*/ 6 w 77"/>
                <a:gd name="T9" fmla="*/ 6 h 48"/>
                <a:gd name="T10" fmla="*/ 10 w 77"/>
                <a:gd name="T11" fmla="*/ 4 h 48"/>
                <a:gd name="T12" fmla="*/ 14 w 77"/>
                <a:gd name="T13" fmla="*/ 6 h 48"/>
                <a:gd name="T14" fmla="*/ 39 w 77"/>
                <a:gd name="T15" fmla="*/ 31 h 48"/>
                <a:gd name="T16" fmla="*/ 63 w 77"/>
                <a:gd name="T17" fmla="*/ 6 h 48"/>
                <a:gd name="T18" fmla="*/ 67 w 77"/>
                <a:gd name="T19" fmla="*/ 4 h 48"/>
                <a:gd name="T20" fmla="*/ 71 w 77"/>
                <a:gd name="T21" fmla="*/ 6 h 48"/>
                <a:gd name="T22" fmla="*/ 73 w 77"/>
                <a:gd name="T23" fmla="*/ 10 h 48"/>
                <a:gd name="T24" fmla="*/ 71 w 77"/>
                <a:gd name="T25" fmla="*/ 14 h 48"/>
                <a:gd name="T26" fmla="*/ 43 w 77"/>
                <a:gd name="T27" fmla="*/ 43 h 48"/>
                <a:gd name="T28" fmla="*/ 39 w 77"/>
                <a:gd name="T29" fmla="*/ 44 h 48"/>
                <a:gd name="T30" fmla="*/ 39 w 77"/>
                <a:gd name="T31" fmla="*/ 48 h 48"/>
                <a:gd name="T32" fmla="*/ 45 w 77"/>
                <a:gd name="T33" fmla="*/ 46 h 48"/>
                <a:gd name="T34" fmla="*/ 74 w 77"/>
                <a:gd name="T35" fmla="*/ 17 h 48"/>
                <a:gd name="T36" fmla="*/ 77 w 77"/>
                <a:gd name="T37" fmla="*/ 10 h 48"/>
                <a:gd name="T38" fmla="*/ 74 w 77"/>
                <a:gd name="T39" fmla="*/ 3 h 48"/>
                <a:gd name="T40" fmla="*/ 67 w 77"/>
                <a:gd name="T41" fmla="*/ 0 h 48"/>
                <a:gd name="T42" fmla="*/ 61 w 77"/>
                <a:gd name="T43" fmla="*/ 3 h 48"/>
                <a:gd name="T44" fmla="*/ 39 w 77"/>
                <a:gd name="T45" fmla="*/ 25 h 48"/>
                <a:gd name="T46" fmla="*/ 16 w 77"/>
                <a:gd name="T47" fmla="*/ 3 h 48"/>
                <a:gd name="T48" fmla="*/ 10 w 77"/>
                <a:gd name="T49" fmla="*/ 0 h 48"/>
                <a:gd name="T50" fmla="*/ 3 w 77"/>
                <a:gd name="T51" fmla="*/ 3 h 48"/>
                <a:gd name="T52" fmla="*/ 0 w 77"/>
                <a:gd name="T53" fmla="*/ 10 h 48"/>
                <a:gd name="T54" fmla="*/ 3 w 77"/>
                <a:gd name="T55" fmla="*/ 17 h 48"/>
                <a:gd name="T56" fmla="*/ 32 w 77"/>
                <a:gd name="T57" fmla="*/ 46 h 48"/>
                <a:gd name="T58" fmla="*/ 39 w 77"/>
                <a:gd name="T59" fmla="*/ 48 h 48"/>
                <a:gd name="T60" fmla="*/ 39 w 77"/>
                <a:gd name="T61"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4"/>
                  </a:moveTo>
                  <a:cubicBezTo>
                    <a:pt x="37" y="44"/>
                    <a:pt x="36" y="44"/>
                    <a:pt x="34" y="43"/>
                  </a:cubicBezTo>
                  <a:cubicBezTo>
                    <a:pt x="6" y="14"/>
                    <a:pt x="6" y="14"/>
                    <a:pt x="6" y="14"/>
                  </a:cubicBezTo>
                  <a:cubicBezTo>
                    <a:pt x="4" y="13"/>
                    <a:pt x="4" y="11"/>
                    <a:pt x="4" y="10"/>
                  </a:cubicBezTo>
                  <a:cubicBezTo>
                    <a:pt x="4" y="8"/>
                    <a:pt x="4" y="7"/>
                    <a:pt x="6" y="6"/>
                  </a:cubicBezTo>
                  <a:cubicBezTo>
                    <a:pt x="7" y="5"/>
                    <a:pt x="8" y="4"/>
                    <a:pt x="10" y="4"/>
                  </a:cubicBezTo>
                  <a:cubicBezTo>
                    <a:pt x="11" y="4"/>
                    <a:pt x="12" y="5"/>
                    <a:pt x="14" y="6"/>
                  </a:cubicBezTo>
                  <a:cubicBezTo>
                    <a:pt x="39" y="31"/>
                    <a:pt x="39" y="31"/>
                    <a:pt x="39" y="31"/>
                  </a:cubicBezTo>
                  <a:cubicBezTo>
                    <a:pt x="63" y="6"/>
                    <a:pt x="63" y="6"/>
                    <a:pt x="63" y="6"/>
                  </a:cubicBezTo>
                  <a:cubicBezTo>
                    <a:pt x="65" y="5"/>
                    <a:pt x="66" y="4"/>
                    <a:pt x="67" y="4"/>
                  </a:cubicBezTo>
                  <a:cubicBezTo>
                    <a:pt x="69" y="4"/>
                    <a:pt x="70" y="5"/>
                    <a:pt x="71" y="6"/>
                  </a:cubicBezTo>
                  <a:cubicBezTo>
                    <a:pt x="73" y="7"/>
                    <a:pt x="73" y="8"/>
                    <a:pt x="73" y="10"/>
                  </a:cubicBezTo>
                  <a:cubicBezTo>
                    <a:pt x="73" y="11"/>
                    <a:pt x="73" y="13"/>
                    <a:pt x="71" y="14"/>
                  </a:cubicBezTo>
                  <a:cubicBezTo>
                    <a:pt x="43" y="43"/>
                    <a:pt x="43" y="43"/>
                    <a:pt x="43" y="43"/>
                  </a:cubicBezTo>
                  <a:cubicBezTo>
                    <a:pt x="41" y="44"/>
                    <a:pt x="40" y="44"/>
                    <a:pt x="39" y="44"/>
                  </a:cubicBezTo>
                  <a:cubicBezTo>
                    <a:pt x="39" y="48"/>
                    <a:pt x="39" y="48"/>
                    <a:pt x="39" y="48"/>
                  </a:cubicBezTo>
                  <a:cubicBezTo>
                    <a:pt x="41" y="48"/>
                    <a:pt x="43" y="48"/>
                    <a:pt x="45" y="46"/>
                  </a:cubicBezTo>
                  <a:cubicBezTo>
                    <a:pt x="74" y="17"/>
                    <a:pt x="74" y="17"/>
                    <a:pt x="74" y="17"/>
                  </a:cubicBezTo>
                  <a:cubicBezTo>
                    <a:pt x="76" y="15"/>
                    <a:pt x="77" y="12"/>
                    <a:pt x="77" y="10"/>
                  </a:cubicBezTo>
                  <a:cubicBezTo>
                    <a:pt x="77" y="7"/>
                    <a:pt x="76" y="5"/>
                    <a:pt x="74" y="3"/>
                  </a:cubicBezTo>
                  <a:cubicBezTo>
                    <a:pt x="72" y="1"/>
                    <a:pt x="70" y="0"/>
                    <a:pt x="67" y="0"/>
                  </a:cubicBezTo>
                  <a:cubicBezTo>
                    <a:pt x="65" y="0"/>
                    <a:pt x="62" y="1"/>
                    <a:pt x="61" y="3"/>
                  </a:cubicBezTo>
                  <a:cubicBezTo>
                    <a:pt x="39" y="25"/>
                    <a:pt x="39" y="25"/>
                    <a:pt x="39" y="25"/>
                  </a:cubicBezTo>
                  <a:cubicBezTo>
                    <a:pt x="16" y="3"/>
                    <a:pt x="16" y="3"/>
                    <a:pt x="16"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28" name="Group 27">
            <a:extLst>
              <a:ext uri="{FF2B5EF4-FFF2-40B4-BE49-F238E27FC236}">
                <a16:creationId xmlns:a16="http://schemas.microsoft.com/office/drawing/2014/main" id="{C8B8AD01-DD60-1F59-CD5A-BA10A6EABC2E}"/>
              </a:ext>
              <a:ext uri="{C183D7F6-B498-43B3-948B-1728B52AA6E4}">
                <adec:decorative xmlns:adec="http://schemas.microsoft.com/office/drawing/2017/decorative" val="1"/>
              </a:ext>
            </a:extLst>
          </p:cNvPr>
          <p:cNvGrpSpPr/>
          <p:nvPr/>
        </p:nvGrpSpPr>
        <p:grpSpPr>
          <a:xfrm>
            <a:off x="6538749" y="4520519"/>
            <a:ext cx="201318" cy="125824"/>
            <a:chOff x="8967588" y="3781891"/>
            <a:chExt cx="254000" cy="158750"/>
          </a:xfrm>
        </p:grpSpPr>
        <p:sp>
          <p:nvSpPr>
            <p:cNvPr id="29" name="Freeform 128">
              <a:extLst>
                <a:ext uri="{FF2B5EF4-FFF2-40B4-BE49-F238E27FC236}">
                  <a16:creationId xmlns:a16="http://schemas.microsoft.com/office/drawing/2014/main" id="{DDBE43C5-0676-E0BD-BC2C-7655173E30E1}"/>
                </a:ext>
              </a:extLst>
            </p:cNvPr>
            <p:cNvSpPr>
              <a:spLocks/>
            </p:cNvSpPr>
            <p:nvPr/>
          </p:nvSpPr>
          <p:spPr bwMode="auto">
            <a:xfrm>
              <a:off x="8968249" y="3786284"/>
              <a:ext cx="247650" cy="149225"/>
            </a:xfrm>
            <a:custGeom>
              <a:avLst/>
              <a:gdLst>
                <a:gd name="T0" fmla="*/ 38 w 75"/>
                <a:gd name="T1" fmla="*/ 45 h 45"/>
                <a:gd name="T2" fmla="*/ 32 w 75"/>
                <a:gd name="T3" fmla="*/ 43 h 45"/>
                <a:gd name="T4" fmla="*/ 3 w 75"/>
                <a:gd name="T5" fmla="*/ 14 h 45"/>
                <a:gd name="T6" fmla="*/ 3 w 75"/>
                <a:gd name="T7" fmla="*/ 3 h 45"/>
                <a:gd name="T8" fmla="*/ 14 w 75"/>
                <a:gd name="T9" fmla="*/ 3 h 45"/>
                <a:gd name="T10" fmla="*/ 38 w 75"/>
                <a:gd name="T11" fmla="*/ 27 h 45"/>
                <a:gd name="T12" fmla="*/ 61 w 75"/>
                <a:gd name="T13" fmla="*/ 3 h 45"/>
                <a:gd name="T14" fmla="*/ 72 w 75"/>
                <a:gd name="T15" fmla="*/ 3 h 45"/>
                <a:gd name="T16" fmla="*/ 72 w 75"/>
                <a:gd name="T17" fmla="*/ 14 h 45"/>
                <a:gd name="T18" fmla="*/ 43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36" y="45"/>
                    <a:pt x="34" y="45"/>
                    <a:pt x="32" y="43"/>
                  </a:cubicBezTo>
                  <a:cubicBezTo>
                    <a:pt x="3" y="14"/>
                    <a:pt x="3" y="14"/>
                    <a:pt x="3" y="14"/>
                  </a:cubicBezTo>
                  <a:cubicBezTo>
                    <a:pt x="0" y="11"/>
                    <a:pt x="0" y="6"/>
                    <a:pt x="3" y="3"/>
                  </a:cubicBezTo>
                  <a:cubicBezTo>
                    <a:pt x="6" y="0"/>
                    <a:pt x="11" y="0"/>
                    <a:pt x="14" y="3"/>
                  </a:cubicBezTo>
                  <a:cubicBezTo>
                    <a:pt x="38" y="27"/>
                    <a:pt x="38" y="27"/>
                    <a:pt x="38" y="27"/>
                  </a:cubicBezTo>
                  <a:cubicBezTo>
                    <a:pt x="61" y="3"/>
                    <a:pt x="61" y="3"/>
                    <a:pt x="61" y="3"/>
                  </a:cubicBezTo>
                  <a:cubicBezTo>
                    <a:pt x="64" y="0"/>
                    <a:pt x="69" y="0"/>
                    <a:pt x="72" y="3"/>
                  </a:cubicBezTo>
                  <a:cubicBezTo>
                    <a:pt x="75" y="6"/>
                    <a:pt x="75" y="11"/>
                    <a:pt x="72" y="14"/>
                  </a:cubicBezTo>
                  <a:cubicBezTo>
                    <a:pt x="43" y="43"/>
                    <a:pt x="43" y="43"/>
                    <a:pt x="43" y="43"/>
                  </a:cubicBezTo>
                  <a:cubicBezTo>
                    <a:pt x="41" y="45"/>
                    <a:pt x="39"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30" name="Freeform 135">
              <a:extLst>
                <a:ext uri="{FF2B5EF4-FFF2-40B4-BE49-F238E27FC236}">
                  <a16:creationId xmlns:a16="http://schemas.microsoft.com/office/drawing/2014/main" id="{EE665791-A36F-0C9C-9159-EE8A504B86C1}"/>
                </a:ext>
              </a:extLst>
            </p:cNvPr>
            <p:cNvSpPr>
              <a:spLocks/>
            </p:cNvSpPr>
            <p:nvPr/>
          </p:nvSpPr>
          <p:spPr bwMode="auto">
            <a:xfrm>
              <a:off x="8967588" y="3781891"/>
              <a:ext cx="254000" cy="158750"/>
            </a:xfrm>
            <a:custGeom>
              <a:avLst/>
              <a:gdLst>
                <a:gd name="T0" fmla="*/ 39 w 77"/>
                <a:gd name="T1" fmla="*/ 48 h 48"/>
                <a:gd name="T2" fmla="*/ 46 w 77"/>
                <a:gd name="T3" fmla="*/ 46 h 48"/>
                <a:gd name="T4" fmla="*/ 75 w 77"/>
                <a:gd name="T5" fmla="*/ 17 h 48"/>
                <a:gd name="T6" fmla="*/ 77 w 77"/>
                <a:gd name="T7" fmla="*/ 10 h 48"/>
                <a:gd name="T8" fmla="*/ 75 w 77"/>
                <a:gd name="T9" fmla="*/ 3 h 48"/>
                <a:gd name="T10" fmla="*/ 68 w 77"/>
                <a:gd name="T11" fmla="*/ 0 h 48"/>
                <a:gd name="T12" fmla="*/ 61 w 77"/>
                <a:gd name="T13" fmla="*/ 3 h 48"/>
                <a:gd name="T14" fmla="*/ 39 w 77"/>
                <a:gd name="T15" fmla="*/ 25 h 48"/>
                <a:gd name="T16" fmla="*/ 17 w 77"/>
                <a:gd name="T17" fmla="*/ 3 h 48"/>
                <a:gd name="T18" fmla="*/ 10 w 77"/>
                <a:gd name="T19" fmla="*/ 0 h 48"/>
                <a:gd name="T20" fmla="*/ 3 w 77"/>
                <a:gd name="T21" fmla="*/ 3 h 48"/>
                <a:gd name="T22" fmla="*/ 0 w 77"/>
                <a:gd name="T23" fmla="*/ 10 h 48"/>
                <a:gd name="T24" fmla="*/ 3 w 77"/>
                <a:gd name="T25" fmla="*/ 17 h 48"/>
                <a:gd name="T26" fmla="*/ 32 w 77"/>
                <a:gd name="T27" fmla="*/ 46 h 48"/>
                <a:gd name="T28" fmla="*/ 39 w 77"/>
                <a:gd name="T29" fmla="*/ 48 h 48"/>
                <a:gd name="T30" fmla="*/ 39 w 77"/>
                <a:gd name="T31" fmla="*/ 44 h 48"/>
                <a:gd name="T32" fmla="*/ 35 w 77"/>
                <a:gd name="T33" fmla="*/ 43 h 48"/>
                <a:gd name="T34" fmla="*/ 6 w 77"/>
                <a:gd name="T35" fmla="*/ 14 h 48"/>
                <a:gd name="T36" fmla="*/ 4 w 77"/>
                <a:gd name="T37" fmla="*/ 10 h 48"/>
                <a:gd name="T38" fmla="*/ 6 w 77"/>
                <a:gd name="T39" fmla="*/ 6 h 48"/>
                <a:gd name="T40" fmla="*/ 10 w 77"/>
                <a:gd name="T41" fmla="*/ 4 h 48"/>
                <a:gd name="T42" fmla="*/ 14 w 77"/>
                <a:gd name="T43" fmla="*/ 6 h 48"/>
                <a:gd name="T44" fmla="*/ 39 w 77"/>
                <a:gd name="T45" fmla="*/ 31 h 48"/>
                <a:gd name="T46" fmla="*/ 64 w 77"/>
                <a:gd name="T47" fmla="*/ 6 h 48"/>
                <a:gd name="T48" fmla="*/ 68 w 77"/>
                <a:gd name="T49" fmla="*/ 4 h 48"/>
                <a:gd name="T50" fmla="*/ 72 w 77"/>
                <a:gd name="T51" fmla="*/ 6 h 48"/>
                <a:gd name="T52" fmla="*/ 73 w 77"/>
                <a:gd name="T53" fmla="*/ 10 h 48"/>
                <a:gd name="T54" fmla="*/ 72 w 77"/>
                <a:gd name="T55" fmla="*/ 14 h 48"/>
                <a:gd name="T56" fmla="*/ 43 w 77"/>
                <a:gd name="T57" fmla="*/ 43 h 48"/>
                <a:gd name="T58" fmla="*/ 39 w 77"/>
                <a:gd name="T59" fmla="*/ 44 h 48"/>
                <a:gd name="T60" fmla="*/ 39 w 77"/>
                <a:gd name="T6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8"/>
                  </a:moveTo>
                  <a:cubicBezTo>
                    <a:pt x="41" y="48"/>
                    <a:pt x="44" y="48"/>
                    <a:pt x="46" y="46"/>
                  </a:cubicBezTo>
                  <a:cubicBezTo>
                    <a:pt x="75" y="17"/>
                    <a:pt x="75" y="17"/>
                    <a:pt x="75" y="17"/>
                  </a:cubicBezTo>
                  <a:cubicBezTo>
                    <a:pt x="76" y="15"/>
                    <a:pt x="77" y="12"/>
                    <a:pt x="77" y="10"/>
                  </a:cubicBezTo>
                  <a:cubicBezTo>
                    <a:pt x="77" y="7"/>
                    <a:pt x="76" y="5"/>
                    <a:pt x="75" y="3"/>
                  </a:cubicBezTo>
                  <a:cubicBezTo>
                    <a:pt x="73" y="1"/>
                    <a:pt x="70" y="0"/>
                    <a:pt x="68" y="0"/>
                  </a:cubicBezTo>
                  <a:cubicBezTo>
                    <a:pt x="65" y="0"/>
                    <a:pt x="63" y="1"/>
                    <a:pt x="61" y="3"/>
                  </a:cubicBezTo>
                  <a:cubicBezTo>
                    <a:pt x="39" y="25"/>
                    <a:pt x="39" y="25"/>
                    <a:pt x="39" y="25"/>
                  </a:cubicBezTo>
                  <a:cubicBezTo>
                    <a:pt x="17" y="3"/>
                    <a:pt x="17" y="3"/>
                    <a:pt x="17"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ubicBezTo>
                    <a:pt x="37" y="44"/>
                    <a:pt x="36" y="44"/>
                    <a:pt x="35" y="43"/>
                  </a:cubicBezTo>
                  <a:cubicBezTo>
                    <a:pt x="6" y="14"/>
                    <a:pt x="6" y="14"/>
                    <a:pt x="6" y="14"/>
                  </a:cubicBezTo>
                  <a:cubicBezTo>
                    <a:pt x="5" y="13"/>
                    <a:pt x="4" y="11"/>
                    <a:pt x="4" y="10"/>
                  </a:cubicBezTo>
                  <a:cubicBezTo>
                    <a:pt x="4" y="8"/>
                    <a:pt x="5" y="7"/>
                    <a:pt x="6" y="6"/>
                  </a:cubicBezTo>
                  <a:cubicBezTo>
                    <a:pt x="7" y="5"/>
                    <a:pt x="8" y="4"/>
                    <a:pt x="10" y="4"/>
                  </a:cubicBezTo>
                  <a:cubicBezTo>
                    <a:pt x="11" y="4"/>
                    <a:pt x="13" y="5"/>
                    <a:pt x="14" y="6"/>
                  </a:cubicBezTo>
                  <a:cubicBezTo>
                    <a:pt x="39" y="31"/>
                    <a:pt x="39" y="31"/>
                    <a:pt x="39" y="31"/>
                  </a:cubicBezTo>
                  <a:cubicBezTo>
                    <a:pt x="64" y="6"/>
                    <a:pt x="64" y="6"/>
                    <a:pt x="64" y="6"/>
                  </a:cubicBezTo>
                  <a:cubicBezTo>
                    <a:pt x="65" y="5"/>
                    <a:pt x="66" y="4"/>
                    <a:pt x="68" y="4"/>
                  </a:cubicBezTo>
                  <a:cubicBezTo>
                    <a:pt x="69" y="4"/>
                    <a:pt x="71" y="5"/>
                    <a:pt x="72" y="6"/>
                  </a:cubicBezTo>
                  <a:cubicBezTo>
                    <a:pt x="73" y="7"/>
                    <a:pt x="73" y="8"/>
                    <a:pt x="73" y="10"/>
                  </a:cubicBezTo>
                  <a:cubicBezTo>
                    <a:pt x="73" y="11"/>
                    <a:pt x="73" y="13"/>
                    <a:pt x="72" y="14"/>
                  </a:cubicBezTo>
                  <a:cubicBezTo>
                    <a:pt x="43" y="43"/>
                    <a:pt x="43" y="43"/>
                    <a:pt x="43" y="43"/>
                  </a:cubicBezTo>
                  <a:cubicBezTo>
                    <a:pt x="42" y="44"/>
                    <a:pt x="40" y="44"/>
                    <a:pt x="39" y="44"/>
                  </a:cubicBezTo>
                  <a:cubicBezTo>
                    <a:pt x="39" y="48"/>
                    <a:pt x="39" y="48"/>
                    <a:pt x="3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sp>
        <p:nvSpPr>
          <p:cNvPr id="34" name="Freeform 68">
            <a:extLst>
              <a:ext uri="{FF2B5EF4-FFF2-40B4-BE49-F238E27FC236}">
                <a16:creationId xmlns:a16="http://schemas.microsoft.com/office/drawing/2014/main" id="{F0CE2445-13EC-2FC2-09A4-9A04FC793770}"/>
              </a:ext>
              <a:ext uri="{C183D7F6-B498-43B3-948B-1728B52AA6E4}">
                <adec:decorative xmlns:adec="http://schemas.microsoft.com/office/drawing/2017/decorative" val="1"/>
              </a:ext>
            </a:extLst>
          </p:cNvPr>
          <p:cNvSpPr>
            <a:spLocks/>
          </p:cNvSpPr>
          <p:nvPr/>
        </p:nvSpPr>
        <p:spPr bwMode="auto">
          <a:xfrm rot="16200000" flipH="1">
            <a:off x="7046813" y="4193822"/>
            <a:ext cx="1571839"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35" name="Group 34">
            <a:extLst>
              <a:ext uri="{FF2B5EF4-FFF2-40B4-BE49-F238E27FC236}">
                <a16:creationId xmlns:a16="http://schemas.microsoft.com/office/drawing/2014/main" id="{113B1376-3E2A-63CC-7B2F-28EE75F6089E}"/>
              </a:ext>
              <a:ext uri="{C183D7F6-B498-43B3-948B-1728B52AA6E4}">
                <adec:decorative xmlns:adec="http://schemas.microsoft.com/office/drawing/2017/decorative" val="1"/>
              </a:ext>
            </a:extLst>
          </p:cNvPr>
          <p:cNvGrpSpPr/>
          <p:nvPr/>
        </p:nvGrpSpPr>
        <p:grpSpPr>
          <a:xfrm flipH="1">
            <a:off x="7349674" y="4035739"/>
            <a:ext cx="201318" cy="125824"/>
            <a:chOff x="5282740" y="2759354"/>
            <a:chExt cx="254000" cy="158750"/>
          </a:xfrm>
        </p:grpSpPr>
        <p:sp>
          <p:nvSpPr>
            <p:cNvPr id="36" name="Freeform 134">
              <a:extLst>
                <a:ext uri="{FF2B5EF4-FFF2-40B4-BE49-F238E27FC236}">
                  <a16:creationId xmlns:a16="http://schemas.microsoft.com/office/drawing/2014/main" id="{20A55A8C-957F-A8F2-29EB-95A6D8767750}"/>
                </a:ext>
              </a:extLst>
            </p:cNvPr>
            <p:cNvSpPr>
              <a:spLocks/>
            </p:cNvSpPr>
            <p:nvPr/>
          </p:nvSpPr>
          <p:spPr bwMode="auto">
            <a:xfrm>
              <a:off x="5287988" y="2762296"/>
              <a:ext cx="247650" cy="149225"/>
            </a:xfrm>
            <a:custGeom>
              <a:avLst/>
              <a:gdLst>
                <a:gd name="T0" fmla="*/ 38 w 75"/>
                <a:gd name="T1" fmla="*/ 45 h 45"/>
                <a:gd name="T2" fmla="*/ 43 w 75"/>
                <a:gd name="T3" fmla="*/ 43 h 45"/>
                <a:gd name="T4" fmla="*/ 72 w 75"/>
                <a:gd name="T5" fmla="*/ 14 h 45"/>
                <a:gd name="T6" fmla="*/ 72 w 75"/>
                <a:gd name="T7" fmla="*/ 3 h 45"/>
                <a:gd name="T8" fmla="*/ 61 w 75"/>
                <a:gd name="T9" fmla="*/ 3 h 45"/>
                <a:gd name="T10" fmla="*/ 38 w 75"/>
                <a:gd name="T11" fmla="*/ 27 h 45"/>
                <a:gd name="T12" fmla="*/ 14 w 75"/>
                <a:gd name="T13" fmla="*/ 3 h 45"/>
                <a:gd name="T14" fmla="*/ 3 w 75"/>
                <a:gd name="T15" fmla="*/ 3 h 45"/>
                <a:gd name="T16" fmla="*/ 3 w 75"/>
                <a:gd name="T17" fmla="*/ 14 h 45"/>
                <a:gd name="T18" fmla="*/ 32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40" y="45"/>
                    <a:pt x="42" y="45"/>
                    <a:pt x="43" y="43"/>
                  </a:cubicBezTo>
                  <a:cubicBezTo>
                    <a:pt x="72" y="14"/>
                    <a:pt x="72" y="14"/>
                    <a:pt x="72" y="14"/>
                  </a:cubicBezTo>
                  <a:cubicBezTo>
                    <a:pt x="75" y="11"/>
                    <a:pt x="75" y="6"/>
                    <a:pt x="72" y="3"/>
                  </a:cubicBezTo>
                  <a:cubicBezTo>
                    <a:pt x="69" y="0"/>
                    <a:pt x="64" y="0"/>
                    <a:pt x="61" y="3"/>
                  </a:cubicBezTo>
                  <a:cubicBezTo>
                    <a:pt x="38" y="27"/>
                    <a:pt x="38" y="27"/>
                    <a:pt x="38" y="27"/>
                  </a:cubicBezTo>
                  <a:cubicBezTo>
                    <a:pt x="14" y="3"/>
                    <a:pt x="14" y="3"/>
                    <a:pt x="14" y="3"/>
                  </a:cubicBezTo>
                  <a:cubicBezTo>
                    <a:pt x="11" y="0"/>
                    <a:pt x="6" y="0"/>
                    <a:pt x="3" y="3"/>
                  </a:cubicBezTo>
                  <a:cubicBezTo>
                    <a:pt x="0" y="6"/>
                    <a:pt x="0" y="11"/>
                    <a:pt x="3" y="14"/>
                  </a:cubicBezTo>
                  <a:cubicBezTo>
                    <a:pt x="32" y="43"/>
                    <a:pt x="32" y="43"/>
                    <a:pt x="32" y="43"/>
                  </a:cubicBezTo>
                  <a:cubicBezTo>
                    <a:pt x="34" y="45"/>
                    <a:pt x="36"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37" name="Freeform 129">
              <a:extLst>
                <a:ext uri="{FF2B5EF4-FFF2-40B4-BE49-F238E27FC236}">
                  <a16:creationId xmlns:a16="http://schemas.microsoft.com/office/drawing/2014/main" id="{136C75AE-FE13-665A-11F9-3354300BBD68}"/>
                </a:ext>
              </a:extLst>
            </p:cNvPr>
            <p:cNvSpPr>
              <a:spLocks/>
            </p:cNvSpPr>
            <p:nvPr/>
          </p:nvSpPr>
          <p:spPr bwMode="auto">
            <a:xfrm>
              <a:off x="5282740" y="2759354"/>
              <a:ext cx="254000" cy="158750"/>
            </a:xfrm>
            <a:custGeom>
              <a:avLst/>
              <a:gdLst>
                <a:gd name="T0" fmla="*/ 39 w 77"/>
                <a:gd name="T1" fmla="*/ 44 h 48"/>
                <a:gd name="T2" fmla="*/ 34 w 77"/>
                <a:gd name="T3" fmla="*/ 43 h 48"/>
                <a:gd name="T4" fmla="*/ 6 w 77"/>
                <a:gd name="T5" fmla="*/ 14 h 48"/>
                <a:gd name="T6" fmla="*/ 4 w 77"/>
                <a:gd name="T7" fmla="*/ 10 h 48"/>
                <a:gd name="T8" fmla="*/ 6 w 77"/>
                <a:gd name="T9" fmla="*/ 6 h 48"/>
                <a:gd name="T10" fmla="*/ 10 w 77"/>
                <a:gd name="T11" fmla="*/ 4 h 48"/>
                <a:gd name="T12" fmla="*/ 14 w 77"/>
                <a:gd name="T13" fmla="*/ 6 h 48"/>
                <a:gd name="T14" fmla="*/ 39 w 77"/>
                <a:gd name="T15" fmla="*/ 31 h 48"/>
                <a:gd name="T16" fmla="*/ 63 w 77"/>
                <a:gd name="T17" fmla="*/ 6 h 48"/>
                <a:gd name="T18" fmla="*/ 67 w 77"/>
                <a:gd name="T19" fmla="*/ 4 h 48"/>
                <a:gd name="T20" fmla="*/ 71 w 77"/>
                <a:gd name="T21" fmla="*/ 6 h 48"/>
                <a:gd name="T22" fmla="*/ 73 w 77"/>
                <a:gd name="T23" fmla="*/ 10 h 48"/>
                <a:gd name="T24" fmla="*/ 71 w 77"/>
                <a:gd name="T25" fmla="*/ 14 h 48"/>
                <a:gd name="T26" fmla="*/ 43 w 77"/>
                <a:gd name="T27" fmla="*/ 43 h 48"/>
                <a:gd name="T28" fmla="*/ 39 w 77"/>
                <a:gd name="T29" fmla="*/ 44 h 48"/>
                <a:gd name="T30" fmla="*/ 39 w 77"/>
                <a:gd name="T31" fmla="*/ 48 h 48"/>
                <a:gd name="T32" fmla="*/ 45 w 77"/>
                <a:gd name="T33" fmla="*/ 46 h 48"/>
                <a:gd name="T34" fmla="*/ 74 w 77"/>
                <a:gd name="T35" fmla="*/ 17 h 48"/>
                <a:gd name="T36" fmla="*/ 77 w 77"/>
                <a:gd name="T37" fmla="*/ 10 h 48"/>
                <a:gd name="T38" fmla="*/ 74 w 77"/>
                <a:gd name="T39" fmla="*/ 3 h 48"/>
                <a:gd name="T40" fmla="*/ 67 w 77"/>
                <a:gd name="T41" fmla="*/ 0 h 48"/>
                <a:gd name="T42" fmla="*/ 61 w 77"/>
                <a:gd name="T43" fmla="*/ 3 h 48"/>
                <a:gd name="T44" fmla="*/ 39 w 77"/>
                <a:gd name="T45" fmla="*/ 25 h 48"/>
                <a:gd name="T46" fmla="*/ 16 w 77"/>
                <a:gd name="T47" fmla="*/ 3 h 48"/>
                <a:gd name="T48" fmla="*/ 10 w 77"/>
                <a:gd name="T49" fmla="*/ 0 h 48"/>
                <a:gd name="T50" fmla="*/ 3 w 77"/>
                <a:gd name="T51" fmla="*/ 3 h 48"/>
                <a:gd name="T52" fmla="*/ 0 w 77"/>
                <a:gd name="T53" fmla="*/ 10 h 48"/>
                <a:gd name="T54" fmla="*/ 3 w 77"/>
                <a:gd name="T55" fmla="*/ 17 h 48"/>
                <a:gd name="T56" fmla="*/ 32 w 77"/>
                <a:gd name="T57" fmla="*/ 46 h 48"/>
                <a:gd name="T58" fmla="*/ 39 w 77"/>
                <a:gd name="T59" fmla="*/ 48 h 48"/>
                <a:gd name="T60" fmla="*/ 39 w 77"/>
                <a:gd name="T61"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4"/>
                  </a:moveTo>
                  <a:cubicBezTo>
                    <a:pt x="37" y="44"/>
                    <a:pt x="36" y="44"/>
                    <a:pt x="34" y="43"/>
                  </a:cubicBezTo>
                  <a:cubicBezTo>
                    <a:pt x="6" y="14"/>
                    <a:pt x="6" y="14"/>
                    <a:pt x="6" y="14"/>
                  </a:cubicBezTo>
                  <a:cubicBezTo>
                    <a:pt x="4" y="13"/>
                    <a:pt x="4" y="11"/>
                    <a:pt x="4" y="10"/>
                  </a:cubicBezTo>
                  <a:cubicBezTo>
                    <a:pt x="4" y="8"/>
                    <a:pt x="4" y="7"/>
                    <a:pt x="6" y="6"/>
                  </a:cubicBezTo>
                  <a:cubicBezTo>
                    <a:pt x="7" y="5"/>
                    <a:pt x="8" y="4"/>
                    <a:pt x="10" y="4"/>
                  </a:cubicBezTo>
                  <a:cubicBezTo>
                    <a:pt x="11" y="4"/>
                    <a:pt x="12" y="5"/>
                    <a:pt x="14" y="6"/>
                  </a:cubicBezTo>
                  <a:cubicBezTo>
                    <a:pt x="39" y="31"/>
                    <a:pt x="39" y="31"/>
                    <a:pt x="39" y="31"/>
                  </a:cubicBezTo>
                  <a:cubicBezTo>
                    <a:pt x="63" y="6"/>
                    <a:pt x="63" y="6"/>
                    <a:pt x="63" y="6"/>
                  </a:cubicBezTo>
                  <a:cubicBezTo>
                    <a:pt x="65" y="5"/>
                    <a:pt x="66" y="4"/>
                    <a:pt x="67" y="4"/>
                  </a:cubicBezTo>
                  <a:cubicBezTo>
                    <a:pt x="69" y="4"/>
                    <a:pt x="70" y="5"/>
                    <a:pt x="71" y="6"/>
                  </a:cubicBezTo>
                  <a:cubicBezTo>
                    <a:pt x="73" y="7"/>
                    <a:pt x="73" y="8"/>
                    <a:pt x="73" y="10"/>
                  </a:cubicBezTo>
                  <a:cubicBezTo>
                    <a:pt x="73" y="11"/>
                    <a:pt x="73" y="13"/>
                    <a:pt x="71" y="14"/>
                  </a:cubicBezTo>
                  <a:cubicBezTo>
                    <a:pt x="43" y="43"/>
                    <a:pt x="43" y="43"/>
                    <a:pt x="43" y="43"/>
                  </a:cubicBezTo>
                  <a:cubicBezTo>
                    <a:pt x="41" y="44"/>
                    <a:pt x="40" y="44"/>
                    <a:pt x="39" y="44"/>
                  </a:cubicBezTo>
                  <a:cubicBezTo>
                    <a:pt x="39" y="48"/>
                    <a:pt x="39" y="48"/>
                    <a:pt x="39" y="48"/>
                  </a:cubicBezTo>
                  <a:cubicBezTo>
                    <a:pt x="41" y="48"/>
                    <a:pt x="43" y="48"/>
                    <a:pt x="45" y="46"/>
                  </a:cubicBezTo>
                  <a:cubicBezTo>
                    <a:pt x="74" y="17"/>
                    <a:pt x="74" y="17"/>
                    <a:pt x="74" y="17"/>
                  </a:cubicBezTo>
                  <a:cubicBezTo>
                    <a:pt x="76" y="15"/>
                    <a:pt x="77" y="12"/>
                    <a:pt x="77" y="10"/>
                  </a:cubicBezTo>
                  <a:cubicBezTo>
                    <a:pt x="77" y="7"/>
                    <a:pt x="76" y="5"/>
                    <a:pt x="74" y="3"/>
                  </a:cubicBezTo>
                  <a:cubicBezTo>
                    <a:pt x="72" y="1"/>
                    <a:pt x="70" y="0"/>
                    <a:pt x="67" y="0"/>
                  </a:cubicBezTo>
                  <a:cubicBezTo>
                    <a:pt x="65" y="0"/>
                    <a:pt x="62" y="1"/>
                    <a:pt x="61" y="3"/>
                  </a:cubicBezTo>
                  <a:cubicBezTo>
                    <a:pt x="39" y="25"/>
                    <a:pt x="39" y="25"/>
                    <a:pt x="39" y="25"/>
                  </a:cubicBezTo>
                  <a:cubicBezTo>
                    <a:pt x="16" y="3"/>
                    <a:pt x="16" y="3"/>
                    <a:pt x="16"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38" name="Group 37">
            <a:extLst>
              <a:ext uri="{FF2B5EF4-FFF2-40B4-BE49-F238E27FC236}">
                <a16:creationId xmlns:a16="http://schemas.microsoft.com/office/drawing/2014/main" id="{A3FE7182-5F8A-8A78-5146-DF271B948738}"/>
              </a:ext>
              <a:ext uri="{C183D7F6-B498-43B3-948B-1728B52AA6E4}">
                <adec:decorative xmlns:adec="http://schemas.microsoft.com/office/drawing/2017/decorative" val="1"/>
              </a:ext>
            </a:extLst>
          </p:cNvPr>
          <p:cNvGrpSpPr/>
          <p:nvPr/>
        </p:nvGrpSpPr>
        <p:grpSpPr>
          <a:xfrm flipH="1">
            <a:off x="7786714" y="4520519"/>
            <a:ext cx="201318" cy="125824"/>
            <a:chOff x="8967588" y="3781891"/>
            <a:chExt cx="254000" cy="158750"/>
          </a:xfrm>
        </p:grpSpPr>
        <p:sp>
          <p:nvSpPr>
            <p:cNvPr id="39" name="Freeform 128">
              <a:extLst>
                <a:ext uri="{FF2B5EF4-FFF2-40B4-BE49-F238E27FC236}">
                  <a16:creationId xmlns:a16="http://schemas.microsoft.com/office/drawing/2014/main" id="{1D540CA6-8B7A-94D3-B722-68B92D152B32}"/>
                </a:ext>
              </a:extLst>
            </p:cNvPr>
            <p:cNvSpPr>
              <a:spLocks/>
            </p:cNvSpPr>
            <p:nvPr/>
          </p:nvSpPr>
          <p:spPr bwMode="auto">
            <a:xfrm>
              <a:off x="8968249" y="3786284"/>
              <a:ext cx="247650" cy="149225"/>
            </a:xfrm>
            <a:custGeom>
              <a:avLst/>
              <a:gdLst>
                <a:gd name="T0" fmla="*/ 38 w 75"/>
                <a:gd name="T1" fmla="*/ 45 h 45"/>
                <a:gd name="T2" fmla="*/ 32 w 75"/>
                <a:gd name="T3" fmla="*/ 43 h 45"/>
                <a:gd name="T4" fmla="*/ 3 w 75"/>
                <a:gd name="T5" fmla="*/ 14 h 45"/>
                <a:gd name="T6" fmla="*/ 3 w 75"/>
                <a:gd name="T7" fmla="*/ 3 h 45"/>
                <a:gd name="T8" fmla="*/ 14 w 75"/>
                <a:gd name="T9" fmla="*/ 3 h 45"/>
                <a:gd name="T10" fmla="*/ 38 w 75"/>
                <a:gd name="T11" fmla="*/ 27 h 45"/>
                <a:gd name="T12" fmla="*/ 61 w 75"/>
                <a:gd name="T13" fmla="*/ 3 h 45"/>
                <a:gd name="T14" fmla="*/ 72 w 75"/>
                <a:gd name="T15" fmla="*/ 3 h 45"/>
                <a:gd name="T16" fmla="*/ 72 w 75"/>
                <a:gd name="T17" fmla="*/ 14 h 45"/>
                <a:gd name="T18" fmla="*/ 43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36" y="45"/>
                    <a:pt x="34" y="45"/>
                    <a:pt x="32" y="43"/>
                  </a:cubicBezTo>
                  <a:cubicBezTo>
                    <a:pt x="3" y="14"/>
                    <a:pt x="3" y="14"/>
                    <a:pt x="3" y="14"/>
                  </a:cubicBezTo>
                  <a:cubicBezTo>
                    <a:pt x="0" y="11"/>
                    <a:pt x="0" y="6"/>
                    <a:pt x="3" y="3"/>
                  </a:cubicBezTo>
                  <a:cubicBezTo>
                    <a:pt x="6" y="0"/>
                    <a:pt x="11" y="0"/>
                    <a:pt x="14" y="3"/>
                  </a:cubicBezTo>
                  <a:cubicBezTo>
                    <a:pt x="38" y="27"/>
                    <a:pt x="38" y="27"/>
                    <a:pt x="38" y="27"/>
                  </a:cubicBezTo>
                  <a:cubicBezTo>
                    <a:pt x="61" y="3"/>
                    <a:pt x="61" y="3"/>
                    <a:pt x="61" y="3"/>
                  </a:cubicBezTo>
                  <a:cubicBezTo>
                    <a:pt x="64" y="0"/>
                    <a:pt x="69" y="0"/>
                    <a:pt x="72" y="3"/>
                  </a:cubicBezTo>
                  <a:cubicBezTo>
                    <a:pt x="75" y="6"/>
                    <a:pt x="75" y="11"/>
                    <a:pt x="72" y="14"/>
                  </a:cubicBezTo>
                  <a:cubicBezTo>
                    <a:pt x="43" y="43"/>
                    <a:pt x="43" y="43"/>
                    <a:pt x="43" y="43"/>
                  </a:cubicBezTo>
                  <a:cubicBezTo>
                    <a:pt x="41" y="45"/>
                    <a:pt x="39"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40" name="Freeform 135">
              <a:extLst>
                <a:ext uri="{FF2B5EF4-FFF2-40B4-BE49-F238E27FC236}">
                  <a16:creationId xmlns:a16="http://schemas.microsoft.com/office/drawing/2014/main" id="{A0D376F2-E3D7-3991-9BD3-3CB531BB837A}"/>
                </a:ext>
              </a:extLst>
            </p:cNvPr>
            <p:cNvSpPr>
              <a:spLocks/>
            </p:cNvSpPr>
            <p:nvPr/>
          </p:nvSpPr>
          <p:spPr bwMode="auto">
            <a:xfrm>
              <a:off x="8967588" y="3781891"/>
              <a:ext cx="254000" cy="158750"/>
            </a:xfrm>
            <a:custGeom>
              <a:avLst/>
              <a:gdLst>
                <a:gd name="T0" fmla="*/ 39 w 77"/>
                <a:gd name="T1" fmla="*/ 48 h 48"/>
                <a:gd name="T2" fmla="*/ 46 w 77"/>
                <a:gd name="T3" fmla="*/ 46 h 48"/>
                <a:gd name="T4" fmla="*/ 75 w 77"/>
                <a:gd name="T5" fmla="*/ 17 h 48"/>
                <a:gd name="T6" fmla="*/ 77 w 77"/>
                <a:gd name="T7" fmla="*/ 10 h 48"/>
                <a:gd name="T8" fmla="*/ 75 w 77"/>
                <a:gd name="T9" fmla="*/ 3 h 48"/>
                <a:gd name="T10" fmla="*/ 68 w 77"/>
                <a:gd name="T11" fmla="*/ 0 h 48"/>
                <a:gd name="T12" fmla="*/ 61 w 77"/>
                <a:gd name="T13" fmla="*/ 3 h 48"/>
                <a:gd name="T14" fmla="*/ 39 w 77"/>
                <a:gd name="T15" fmla="*/ 25 h 48"/>
                <a:gd name="T16" fmla="*/ 17 w 77"/>
                <a:gd name="T17" fmla="*/ 3 h 48"/>
                <a:gd name="T18" fmla="*/ 10 w 77"/>
                <a:gd name="T19" fmla="*/ 0 h 48"/>
                <a:gd name="T20" fmla="*/ 3 w 77"/>
                <a:gd name="T21" fmla="*/ 3 h 48"/>
                <a:gd name="T22" fmla="*/ 0 w 77"/>
                <a:gd name="T23" fmla="*/ 10 h 48"/>
                <a:gd name="T24" fmla="*/ 3 w 77"/>
                <a:gd name="T25" fmla="*/ 17 h 48"/>
                <a:gd name="T26" fmla="*/ 32 w 77"/>
                <a:gd name="T27" fmla="*/ 46 h 48"/>
                <a:gd name="T28" fmla="*/ 39 w 77"/>
                <a:gd name="T29" fmla="*/ 48 h 48"/>
                <a:gd name="T30" fmla="*/ 39 w 77"/>
                <a:gd name="T31" fmla="*/ 44 h 48"/>
                <a:gd name="T32" fmla="*/ 35 w 77"/>
                <a:gd name="T33" fmla="*/ 43 h 48"/>
                <a:gd name="T34" fmla="*/ 6 w 77"/>
                <a:gd name="T35" fmla="*/ 14 h 48"/>
                <a:gd name="T36" fmla="*/ 4 w 77"/>
                <a:gd name="T37" fmla="*/ 10 h 48"/>
                <a:gd name="T38" fmla="*/ 6 w 77"/>
                <a:gd name="T39" fmla="*/ 6 h 48"/>
                <a:gd name="T40" fmla="*/ 10 w 77"/>
                <a:gd name="T41" fmla="*/ 4 h 48"/>
                <a:gd name="T42" fmla="*/ 14 w 77"/>
                <a:gd name="T43" fmla="*/ 6 h 48"/>
                <a:gd name="T44" fmla="*/ 39 w 77"/>
                <a:gd name="T45" fmla="*/ 31 h 48"/>
                <a:gd name="T46" fmla="*/ 64 w 77"/>
                <a:gd name="T47" fmla="*/ 6 h 48"/>
                <a:gd name="T48" fmla="*/ 68 w 77"/>
                <a:gd name="T49" fmla="*/ 4 h 48"/>
                <a:gd name="T50" fmla="*/ 72 w 77"/>
                <a:gd name="T51" fmla="*/ 6 h 48"/>
                <a:gd name="T52" fmla="*/ 73 w 77"/>
                <a:gd name="T53" fmla="*/ 10 h 48"/>
                <a:gd name="T54" fmla="*/ 72 w 77"/>
                <a:gd name="T55" fmla="*/ 14 h 48"/>
                <a:gd name="T56" fmla="*/ 43 w 77"/>
                <a:gd name="T57" fmla="*/ 43 h 48"/>
                <a:gd name="T58" fmla="*/ 39 w 77"/>
                <a:gd name="T59" fmla="*/ 44 h 48"/>
                <a:gd name="T60" fmla="*/ 39 w 77"/>
                <a:gd name="T6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8"/>
                  </a:moveTo>
                  <a:cubicBezTo>
                    <a:pt x="41" y="48"/>
                    <a:pt x="44" y="48"/>
                    <a:pt x="46" y="46"/>
                  </a:cubicBezTo>
                  <a:cubicBezTo>
                    <a:pt x="75" y="17"/>
                    <a:pt x="75" y="17"/>
                    <a:pt x="75" y="17"/>
                  </a:cubicBezTo>
                  <a:cubicBezTo>
                    <a:pt x="76" y="15"/>
                    <a:pt x="77" y="12"/>
                    <a:pt x="77" y="10"/>
                  </a:cubicBezTo>
                  <a:cubicBezTo>
                    <a:pt x="77" y="7"/>
                    <a:pt x="76" y="5"/>
                    <a:pt x="75" y="3"/>
                  </a:cubicBezTo>
                  <a:cubicBezTo>
                    <a:pt x="73" y="1"/>
                    <a:pt x="70" y="0"/>
                    <a:pt x="68" y="0"/>
                  </a:cubicBezTo>
                  <a:cubicBezTo>
                    <a:pt x="65" y="0"/>
                    <a:pt x="63" y="1"/>
                    <a:pt x="61" y="3"/>
                  </a:cubicBezTo>
                  <a:cubicBezTo>
                    <a:pt x="39" y="25"/>
                    <a:pt x="39" y="25"/>
                    <a:pt x="39" y="25"/>
                  </a:cubicBezTo>
                  <a:cubicBezTo>
                    <a:pt x="17" y="3"/>
                    <a:pt x="17" y="3"/>
                    <a:pt x="17"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ubicBezTo>
                    <a:pt x="37" y="44"/>
                    <a:pt x="36" y="44"/>
                    <a:pt x="35" y="43"/>
                  </a:cubicBezTo>
                  <a:cubicBezTo>
                    <a:pt x="6" y="14"/>
                    <a:pt x="6" y="14"/>
                    <a:pt x="6" y="14"/>
                  </a:cubicBezTo>
                  <a:cubicBezTo>
                    <a:pt x="5" y="13"/>
                    <a:pt x="4" y="11"/>
                    <a:pt x="4" y="10"/>
                  </a:cubicBezTo>
                  <a:cubicBezTo>
                    <a:pt x="4" y="8"/>
                    <a:pt x="5" y="7"/>
                    <a:pt x="6" y="6"/>
                  </a:cubicBezTo>
                  <a:cubicBezTo>
                    <a:pt x="7" y="5"/>
                    <a:pt x="8" y="4"/>
                    <a:pt x="10" y="4"/>
                  </a:cubicBezTo>
                  <a:cubicBezTo>
                    <a:pt x="11" y="4"/>
                    <a:pt x="13" y="5"/>
                    <a:pt x="14" y="6"/>
                  </a:cubicBezTo>
                  <a:cubicBezTo>
                    <a:pt x="39" y="31"/>
                    <a:pt x="39" y="31"/>
                    <a:pt x="39" y="31"/>
                  </a:cubicBezTo>
                  <a:cubicBezTo>
                    <a:pt x="64" y="6"/>
                    <a:pt x="64" y="6"/>
                    <a:pt x="64" y="6"/>
                  </a:cubicBezTo>
                  <a:cubicBezTo>
                    <a:pt x="65" y="5"/>
                    <a:pt x="66" y="4"/>
                    <a:pt x="68" y="4"/>
                  </a:cubicBezTo>
                  <a:cubicBezTo>
                    <a:pt x="69" y="4"/>
                    <a:pt x="71" y="5"/>
                    <a:pt x="72" y="6"/>
                  </a:cubicBezTo>
                  <a:cubicBezTo>
                    <a:pt x="73" y="7"/>
                    <a:pt x="73" y="8"/>
                    <a:pt x="73" y="10"/>
                  </a:cubicBezTo>
                  <a:cubicBezTo>
                    <a:pt x="73" y="11"/>
                    <a:pt x="73" y="13"/>
                    <a:pt x="72" y="14"/>
                  </a:cubicBezTo>
                  <a:cubicBezTo>
                    <a:pt x="43" y="43"/>
                    <a:pt x="43" y="43"/>
                    <a:pt x="43" y="43"/>
                  </a:cubicBezTo>
                  <a:cubicBezTo>
                    <a:pt x="42" y="44"/>
                    <a:pt x="40" y="44"/>
                    <a:pt x="39" y="44"/>
                  </a:cubicBezTo>
                  <a:cubicBezTo>
                    <a:pt x="39" y="48"/>
                    <a:pt x="39" y="48"/>
                    <a:pt x="3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41" name="Group 40">
            <a:extLst>
              <a:ext uri="{FF2B5EF4-FFF2-40B4-BE49-F238E27FC236}">
                <a16:creationId xmlns:a16="http://schemas.microsoft.com/office/drawing/2014/main" id="{63A3C1C7-B038-210B-5B4F-8102E18CA8FE}"/>
              </a:ext>
              <a:ext uri="{C183D7F6-B498-43B3-948B-1728B52AA6E4}">
                <adec:decorative xmlns:adec="http://schemas.microsoft.com/office/drawing/2017/decorative" val="1"/>
              </a:ext>
            </a:extLst>
          </p:cNvPr>
          <p:cNvGrpSpPr/>
          <p:nvPr/>
        </p:nvGrpSpPr>
        <p:grpSpPr>
          <a:xfrm flipH="1">
            <a:off x="8165304" y="4877087"/>
            <a:ext cx="201318" cy="128340"/>
            <a:chOff x="9285020" y="4114594"/>
            <a:chExt cx="254000" cy="161925"/>
          </a:xfrm>
        </p:grpSpPr>
        <p:sp>
          <p:nvSpPr>
            <p:cNvPr id="42" name="Freeform 126">
              <a:extLst>
                <a:ext uri="{FF2B5EF4-FFF2-40B4-BE49-F238E27FC236}">
                  <a16:creationId xmlns:a16="http://schemas.microsoft.com/office/drawing/2014/main" id="{A8B03A25-FAAF-137B-161F-D7FA2728A157}"/>
                </a:ext>
              </a:extLst>
            </p:cNvPr>
            <p:cNvSpPr>
              <a:spLocks/>
            </p:cNvSpPr>
            <p:nvPr/>
          </p:nvSpPr>
          <p:spPr bwMode="auto">
            <a:xfrm>
              <a:off x="9289782" y="4120944"/>
              <a:ext cx="246062" cy="149225"/>
            </a:xfrm>
            <a:custGeom>
              <a:avLst/>
              <a:gdLst>
                <a:gd name="T0" fmla="*/ 37 w 75"/>
                <a:gd name="T1" fmla="*/ 45 h 45"/>
                <a:gd name="T2" fmla="*/ 32 w 75"/>
                <a:gd name="T3" fmla="*/ 43 h 45"/>
                <a:gd name="T4" fmla="*/ 3 w 75"/>
                <a:gd name="T5" fmla="*/ 14 h 45"/>
                <a:gd name="T6" fmla="*/ 3 w 75"/>
                <a:gd name="T7" fmla="*/ 3 h 45"/>
                <a:gd name="T8" fmla="*/ 14 w 75"/>
                <a:gd name="T9" fmla="*/ 3 h 45"/>
                <a:gd name="T10" fmla="*/ 37 w 75"/>
                <a:gd name="T11" fmla="*/ 26 h 45"/>
                <a:gd name="T12" fmla="*/ 61 w 75"/>
                <a:gd name="T13" fmla="*/ 3 h 45"/>
                <a:gd name="T14" fmla="*/ 72 w 75"/>
                <a:gd name="T15" fmla="*/ 3 h 45"/>
                <a:gd name="T16" fmla="*/ 72 w 75"/>
                <a:gd name="T17" fmla="*/ 14 h 45"/>
                <a:gd name="T18" fmla="*/ 43 w 75"/>
                <a:gd name="T19" fmla="*/ 43 h 45"/>
                <a:gd name="T20" fmla="*/ 37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7" y="45"/>
                  </a:moveTo>
                  <a:cubicBezTo>
                    <a:pt x="35" y="45"/>
                    <a:pt x="33" y="44"/>
                    <a:pt x="32" y="43"/>
                  </a:cubicBezTo>
                  <a:cubicBezTo>
                    <a:pt x="3" y="14"/>
                    <a:pt x="3" y="14"/>
                    <a:pt x="3" y="14"/>
                  </a:cubicBezTo>
                  <a:cubicBezTo>
                    <a:pt x="0" y="11"/>
                    <a:pt x="0" y="6"/>
                    <a:pt x="3" y="3"/>
                  </a:cubicBezTo>
                  <a:cubicBezTo>
                    <a:pt x="6" y="0"/>
                    <a:pt x="11" y="0"/>
                    <a:pt x="14" y="3"/>
                  </a:cubicBezTo>
                  <a:cubicBezTo>
                    <a:pt x="37" y="26"/>
                    <a:pt x="37" y="26"/>
                    <a:pt x="37" y="26"/>
                  </a:cubicBezTo>
                  <a:cubicBezTo>
                    <a:pt x="61" y="3"/>
                    <a:pt x="61" y="3"/>
                    <a:pt x="61" y="3"/>
                  </a:cubicBezTo>
                  <a:cubicBezTo>
                    <a:pt x="64" y="0"/>
                    <a:pt x="69" y="0"/>
                    <a:pt x="72" y="3"/>
                  </a:cubicBezTo>
                  <a:cubicBezTo>
                    <a:pt x="75" y="6"/>
                    <a:pt x="75" y="11"/>
                    <a:pt x="72" y="14"/>
                  </a:cubicBezTo>
                  <a:cubicBezTo>
                    <a:pt x="43" y="43"/>
                    <a:pt x="43" y="43"/>
                    <a:pt x="43" y="43"/>
                  </a:cubicBezTo>
                  <a:cubicBezTo>
                    <a:pt x="41" y="44"/>
                    <a:pt x="39" y="45"/>
                    <a:pt x="37"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43" name="Freeform 127">
              <a:extLst>
                <a:ext uri="{FF2B5EF4-FFF2-40B4-BE49-F238E27FC236}">
                  <a16:creationId xmlns:a16="http://schemas.microsoft.com/office/drawing/2014/main" id="{BABDF2D8-1D36-CD12-2294-E80429A9EC06}"/>
                </a:ext>
              </a:extLst>
            </p:cNvPr>
            <p:cNvSpPr>
              <a:spLocks/>
            </p:cNvSpPr>
            <p:nvPr/>
          </p:nvSpPr>
          <p:spPr bwMode="auto">
            <a:xfrm>
              <a:off x="9285020" y="4114594"/>
              <a:ext cx="254000" cy="161925"/>
            </a:xfrm>
            <a:custGeom>
              <a:avLst/>
              <a:gdLst>
                <a:gd name="T0" fmla="*/ 38 w 77"/>
                <a:gd name="T1" fmla="*/ 45 h 49"/>
                <a:gd name="T2" fmla="*/ 34 w 77"/>
                <a:gd name="T3" fmla="*/ 43 h 49"/>
                <a:gd name="T4" fmla="*/ 5 w 77"/>
                <a:gd name="T5" fmla="*/ 14 h 49"/>
                <a:gd name="T6" fmla="*/ 4 w 77"/>
                <a:gd name="T7" fmla="*/ 10 h 49"/>
                <a:gd name="T8" fmla="*/ 5 w 77"/>
                <a:gd name="T9" fmla="*/ 6 h 49"/>
                <a:gd name="T10" fmla="*/ 9 w 77"/>
                <a:gd name="T11" fmla="*/ 4 h 49"/>
                <a:gd name="T12" fmla="*/ 13 w 77"/>
                <a:gd name="T13" fmla="*/ 6 h 49"/>
                <a:gd name="T14" fmla="*/ 38 w 77"/>
                <a:gd name="T15" fmla="*/ 31 h 49"/>
                <a:gd name="T16" fmla="*/ 63 w 77"/>
                <a:gd name="T17" fmla="*/ 6 h 49"/>
                <a:gd name="T18" fmla="*/ 67 w 77"/>
                <a:gd name="T19" fmla="*/ 4 h 49"/>
                <a:gd name="T20" fmla="*/ 71 w 77"/>
                <a:gd name="T21" fmla="*/ 6 h 49"/>
                <a:gd name="T22" fmla="*/ 73 w 77"/>
                <a:gd name="T23" fmla="*/ 10 h 49"/>
                <a:gd name="T24" fmla="*/ 71 w 77"/>
                <a:gd name="T25" fmla="*/ 14 h 49"/>
                <a:gd name="T26" fmla="*/ 42 w 77"/>
                <a:gd name="T27" fmla="*/ 43 h 49"/>
                <a:gd name="T28" fmla="*/ 38 w 77"/>
                <a:gd name="T29" fmla="*/ 45 h 49"/>
                <a:gd name="T30" fmla="*/ 38 w 77"/>
                <a:gd name="T31" fmla="*/ 49 h 49"/>
                <a:gd name="T32" fmla="*/ 45 w 77"/>
                <a:gd name="T33" fmla="*/ 46 h 49"/>
                <a:gd name="T34" fmla="*/ 74 w 77"/>
                <a:gd name="T35" fmla="*/ 17 h 49"/>
                <a:gd name="T36" fmla="*/ 77 w 77"/>
                <a:gd name="T37" fmla="*/ 10 h 49"/>
                <a:gd name="T38" fmla="*/ 74 w 77"/>
                <a:gd name="T39" fmla="*/ 3 h 49"/>
                <a:gd name="T40" fmla="*/ 67 w 77"/>
                <a:gd name="T41" fmla="*/ 0 h 49"/>
                <a:gd name="T42" fmla="*/ 60 w 77"/>
                <a:gd name="T43" fmla="*/ 3 h 49"/>
                <a:gd name="T44" fmla="*/ 38 w 77"/>
                <a:gd name="T45" fmla="*/ 25 h 49"/>
                <a:gd name="T46" fmla="*/ 16 w 77"/>
                <a:gd name="T47" fmla="*/ 3 h 49"/>
                <a:gd name="T48" fmla="*/ 9 w 77"/>
                <a:gd name="T49" fmla="*/ 0 h 49"/>
                <a:gd name="T50" fmla="*/ 3 w 77"/>
                <a:gd name="T51" fmla="*/ 3 h 49"/>
                <a:gd name="T52" fmla="*/ 0 w 77"/>
                <a:gd name="T53" fmla="*/ 10 h 49"/>
                <a:gd name="T54" fmla="*/ 3 w 77"/>
                <a:gd name="T55" fmla="*/ 17 h 49"/>
                <a:gd name="T56" fmla="*/ 32 w 77"/>
                <a:gd name="T57" fmla="*/ 46 h 49"/>
                <a:gd name="T58" fmla="*/ 38 w 77"/>
                <a:gd name="T59" fmla="*/ 49 h 49"/>
                <a:gd name="T60" fmla="*/ 38 w 77"/>
                <a:gd name="T61"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9">
                  <a:moveTo>
                    <a:pt x="38" y="45"/>
                  </a:moveTo>
                  <a:cubicBezTo>
                    <a:pt x="37" y="45"/>
                    <a:pt x="35" y="44"/>
                    <a:pt x="34" y="43"/>
                  </a:cubicBezTo>
                  <a:cubicBezTo>
                    <a:pt x="5" y="14"/>
                    <a:pt x="5" y="14"/>
                    <a:pt x="5" y="14"/>
                  </a:cubicBezTo>
                  <a:cubicBezTo>
                    <a:pt x="4" y="13"/>
                    <a:pt x="4" y="12"/>
                    <a:pt x="4" y="10"/>
                  </a:cubicBezTo>
                  <a:cubicBezTo>
                    <a:pt x="4" y="9"/>
                    <a:pt x="4" y="7"/>
                    <a:pt x="5" y="6"/>
                  </a:cubicBezTo>
                  <a:cubicBezTo>
                    <a:pt x="7" y="5"/>
                    <a:pt x="8" y="4"/>
                    <a:pt x="9" y="4"/>
                  </a:cubicBezTo>
                  <a:cubicBezTo>
                    <a:pt x="11" y="4"/>
                    <a:pt x="12" y="5"/>
                    <a:pt x="13" y="6"/>
                  </a:cubicBezTo>
                  <a:cubicBezTo>
                    <a:pt x="38" y="31"/>
                    <a:pt x="38" y="31"/>
                    <a:pt x="38" y="31"/>
                  </a:cubicBezTo>
                  <a:cubicBezTo>
                    <a:pt x="63" y="6"/>
                    <a:pt x="63" y="6"/>
                    <a:pt x="63" y="6"/>
                  </a:cubicBezTo>
                  <a:cubicBezTo>
                    <a:pt x="64" y="5"/>
                    <a:pt x="66" y="4"/>
                    <a:pt x="67" y="4"/>
                  </a:cubicBezTo>
                  <a:cubicBezTo>
                    <a:pt x="69" y="4"/>
                    <a:pt x="70" y="5"/>
                    <a:pt x="71" y="6"/>
                  </a:cubicBezTo>
                  <a:cubicBezTo>
                    <a:pt x="72" y="7"/>
                    <a:pt x="73" y="9"/>
                    <a:pt x="73" y="10"/>
                  </a:cubicBezTo>
                  <a:cubicBezTo>
                    <a:pt x="73" y="12"/>
                    <a:pt x="72" y="13"/>
                    <a:pt x="71" y="14"/>
                  </a:cubicBezTo>
                  <a:cubicBezTo>
                    <a:pt x="42" y="43"/>
                    <a:pt x="42" y="43"/>
                    <a:pt x="42" y="43"/>
                  </a:cubicBezTo>
                  <a:cubicBezTo>
                    <a:pt x="41" y="44"/>
                    <a:pt x="40" y="45"/>
                    <a:pt x="38" y="45"/>
                  </a:cubicBezTo>
                  <a:cubicBezTo>
                    <a:pt x="38" y="49"/>
                    <a:pt x="38" y="49"/>
                    <a:pt x="38" y="49"/>
                  </a:cubicBezTo>
                  <a:cubicBezTo>
                    <a:pt x="41" y="49"/>
                    <a:pt x="43" y="48"/>
                    <a:pt x="45" y="46"/>
                  </a:cubicBezTo>
                  <a:cubicBezTo>
                    <a:pt x="74" y="17"/>
                    <a:pt x="74" y="17"/>
                    <a:pt x="74" y="17"/>
                  </a:cubicBezTo>
                  <a:cubicBezTo>
                    <a:pt x="76" y="15"/>
                    <a:pt x="77" y="13"/>
                    <a:pt x="77" y="10"/>
                  </a:cubicBezTo>
                  <a:cubicBezTo>
                    <a:pt x="77" y="8"/>
                    <a:pt x="76" y="5"/>
                    <a:pt x="74" y="3"/>
                  </a:cubicBezTo>
                  <a:cubicBezTo>
                    <a:pt x="72" y="1"/>
                    <a:pt x="70" y="0"/>
                    <a:pt x="67" y="0"/>
                  </a:cubicBezTo>
                  <a:cubicBezTo>
                    <a:pt x="65" y="0"/>
                    <a:pt x="62" y="1"/>
                    <a:pt x="60" y="3"/>
                  </a:cubicBezTo>
                  <a:cubicBezTo>
                    <a:pt x="38" y="25"/>
                    <a:pt x="38" y="25"/>
                    <a:pt x="38" y="25"/>
                  </a:cubicBezTo>
                  <a:cubicBezTo>
                    <a:pt x="16" y="3"/>
                    <a:pt x="16" y="3"/>
                    <a:pt x="16" y="3"/>
                  </a:cubicBezTo>
                  <a:cubicBezTo>
                    <a:pt x="14" y="1"/>
                    <a:pt x="12" y="0"/>
                    <a:pt x="9" y="0"/>
                  </a:cubicBezTo>
                  <a:cubicBezTo>
                    <a:pt x="7" y="0"/>
                    <a:pt x="4" y="1"/>
                    <a:pt x="3" y="3"/>
                  </a:cubicBezTo>
                  <a:cubicBezTo>
                    <a:pt x="1" y="5"/>
                    <a:pt x="0" y="8"/>
                    <a:pt x="0" y="10"/>
                  </a:cubicBezTo>
                  <a:cubicBezTo>
                    <a:pt x="0" y="13"/>
                    <a:pt x="1" y="15"/>
                    <a:pt x="3" y="17"/>
                  </a:cubicBezTo>
                  <a:cubicBezTo>
                    <a:pt x="32" y="46"/>
                    <a:pt x="32" y="46"/>
                    <a:pt x="32" y="46"/>
                  </a:cubicBezTo>
                  <a:cubicBezTo>
                    <a:pt x="33" y="48"/>
                    <a:pt x="36" y="49"/>
                    <a:pt x="38" y="49"/>
                  </a:cubicBezTo>
                  <a:cubicBezTo>
                    <a:pt x="38" y="45"/>
                    <a:pt x="38" y="45"/>
                    <a:pt x="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cxnSp>
        <p:nvCxnSpPr>
          <p:cNvPr id="57" name="Straight Connector 56">
            <a:extLst>
              <a:ext uri="{FF2B5EF4-FFF2-40B4-BE49-F238E27FC236}">
                <a16:creationId xmlns:a16="http://schemas.microsoft.com/office/drawing/2014/main" id="{3F956EEC-77CA-359D-56EF-0FBE76DB9E1B}"/>
              </a:ext>
              <a:ext uri="{C183D7F6-B498-43B3-948B-1728B52AA6E4}">
                <adec:decorative xmlns:adec="http://schemas.microsoft.com/office/drawing/2017/decorative" val="1"/>
              </a:ext>
            </a:extLst>
          </p:cNvPr>
          <p:cNvCxnSpPr>
            <a:cxnSpLocks/>
          </p:cNvCxnSpPr>
          <p:nvPr/>
        </p:nvCxnSpPr>
        <p:spPr>
          <a:xfrm>
            <a:off x="5262710" y="3104602"/>
            <a:ext cx="408248" cy="19898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404E01F-D150-7CD6-19F5-B75C773A6F1A}"/>
              </a:ext>
              <a:ext uri="{C183D7F6-B498-43B3-948B-1728B52AA6E4}">
                <adec:decorative xmlns:adec="http://schemas.microsoft.com/office/drawing/2017/decorative" val="1"/>
              </a:ext>
            </a:extLst>
          </p:cNvPr>
          <p:cNvCxnSpPr>
            <a:cxnSpLocks/>
          </p:cNvCxnSpPr>
          <p:nvPr/>
        </p:nvCxnSpPr>
        <p:spPr>
          <a:xfrm flipH="1">
            <a:off x="8948047" y="2556314"/>
            <a:ext cx="738018" cy="22111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23DF7-9DBB-51DA-E857-02A989FF5BC0}"/>
              </a:ext>
              <a:ext uri="{C183D7F6-B498-43B3-948B-1728B52AA6E4}">
                <adec:decorative xmlns:adec="http://schemas.microsoft.com/office/drawing/2017/decorative" val="1"/>
              </a:ext>
            </a:extLst>
          </p:cNvPr>
          <p:cNvCxnSpPr>
            <a:cxnSpLocks/>
          </p:cNvCxnSpPr>
          <p:nvPr/>
        </p:nvCxnSpPr>
        <p:spPr>
          <a:xfrm flipH="1">
            <a:off x="8590597" y="2537807"/>
            <a:ext cx="1029922" cy="64812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2B4844-A8D0-1978-89E7-B24EF999172C}"/>
              </a:ext>
              <a:ext uri="{C183D7F6-B498-43B3-948B-1728B52AA6E4}">
                <adec:decorative xmlns:adec="http://schemas.microsoft.com/office/drawing/2017/decorative" val="1"/>
              </a:ext>
            </a:extLst>
          </p:cNvPr>
          <p:cNvCxnSpPr>
            <a:cxnSpLocks/>
          </p:cNvCxnSpPr>
          <p:nvPr/>
        </p:nvCxnSpPr>
        <p:spPr>
          <a:xfrm flipV="1">
            <a:off x="6606947" y="2473949"/>
            <a:ext cx="1517041" cy="19991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C58C4A0-5547-87DD-F28A-1FE6360F76F4}"/>
              </a:ext>
              <a:ext uri="{C183D7F6-B498-43B3-948B-1728B52AA6E4}">
                <adec:decorative xmlns:adec="http://schemas.microsoft.com/office/drawing/2017/decorative" val="1"/>
              </a:ext>
            </a:extLst>
          </p:cNvPr>
          <p:cNvCxnSpPr>
            <a:cxnSpLocks/>
          </p:cNvCxnSpPr>
          <p:nvPr/>
        </p:nvCxnSpPr>
        <p:spPr>
          <a:xfrm>
            <a:off x="6943858" y="3208447"/>
            <a:ext cx="1567187" cy="7318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D98142-9F55-592A-C0A2-09A6F20920DC}"/>
              </a:ext>
              <a:ext uri="{C183D7F6-B498-43B3-948B-1728B52AA6E4}">
                <adec:decorative xmlns:adec="http://schemas.microsoft.com/office/drawing/2017/decorative" val="1"/>
              </a:ext>
            </a:extLst>
          </p:cNvPr>
          <p:cNvCxnSpPr>
            <a:cxnSpLocks/>
          </p:cNvCxnSpPr>
          <p:nvPr/>
        </p:nvCxnSpPr>
        <p:spPr>
          <a:xfrm flipH="1">
            <a:off x="6232564" y="2674325"/>
            <a:ext cx="1694472" cy="49758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317E59-9856-72EE-1ECF-223133E22B1A}"/>
              </a:ext>
              <a:ext uri="{C183D7F6-B498-43B3-948B-1728B52AA6E4}">
                <adec:decorative xmlns:adec="http://schemas.microsoft.com/office/drawing/2017/decorative" val="1"/>
              </a:ext>
            </a:extLst>
          </p:cNvPr>
          <p:cNvCxnSpPr>
            <a:cxnSpLocks/>
          </p:cNvCxnSpPr>
          <p:nvPr/>
        </p:nvCxnSpPr>
        <p:spPr>
          <a:xfrm>
            <a:off x="6649386" y="2661869"/>
            <a:ext cx="1121856" cy="41889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B8DAEB-BD9B-D8F8-B6FB-DBB592C9E15E}"/>
              </a:ext>
              <a:ext uri="{C183D7F6-B498-43B3-948B-1728B52AA6E4}">
                <adec:decorative xmlns:adec="http://schemas.microsoft.com/office/drawing/2017/decorative" val="1"/>
              </a:ext>
            </a:extLst>
          </p:cNvPr>
          <p:cNvCxnSpPr>
            <a:cxnSpLocks/>
          </p:cNvCxnSpPr>
          <p:nvPr/>
        </p:nvCxnSpPr>
        <p:spPr>
          <a:xfrm flipH="1">
            <a:off x="6783319" y="2753063"/>
            <a:ext cx="954698" cy="46684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1A17161-9091-ED26-1A30-BD6A1313546B}"/>
              </a:ext>
              <a:ext uri="{C183D7F6-B498-43B3-948B-1728B52AA6E4}">
                <adec:decorative xmlns:adec="http://schemas.microsoft.com/office/drawing/2017/decorative" val="1"/>
              </a:ext>
            </a:extLst>
          </p:cNvPr>
          <p:cNvCxnSpPr>
            <a:cxnSpLocks/>
          </p:cNvCxnSpPr>
          <p:nvPr/>
        </p:nvCxnSpPr>
        <p:spPr>
          <a:xfrm>
            <a:off x="4572751" y="3737191"/>
            <a:ext cx="544558" cy="51118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E14EC-739A-41D1-7E47-C6041E40FDC4}"/>
              </a:ext>
              <a:ext uri="{C183D7F6-B498-43B3-948B-1728B52AA6E4}">
                <adec:decorative xmlns:adec="http://schemas.microsoft.com/office/drawing/2017/decorative" val="1"/>
              </a:ext>
            </a:extLst>
          </p:cNvPr>
          <p:cNvCxnSpPr>
            <a:cxnSpLocks/>
          </p:cNvCxnSpPr>
          <p:nvPr/>
        </p:nvCxnSpPr>
        <p:spPr>
          <a:xfrm flipH="1" flipV="1">
            <a:off x="7813295" y="3122418"/>
            <a:ext cx="588283" cy="14225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BA10965-065E-9035-D6E2-62F558417C3C}"/>
              </a:ext>
              <a:ext uri="{C183D7F6-B498-43B3-948B-1728B52AA6E4}">
                <adec:decorative xmlns:adec="http://schemas.microsoft.com/office/drawing/2017/decorative" val="1"/>
              </a:ext>
            </a:extLst>
          </p:cNvPr>
          <p:cNvCxnSpPr>
            <a:cxnSpLocks/>
          </p:cNvCxnSpPr>
          <p:nvPr/>
        </p:nvCxnSpPr>
        <p:spPr>
          <a:xfrm flipH="1" flipV="1">
            <a:off x="10042479" y="3624815"/>
            <a:ext cx="785924" cy="47229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846FEC5-574B-CBD9-852A-AF999A0821EE}"/>
              </a:ext>
              <a:ext uri="{C183D7F6-B498-43B3-948B-1728B52AA6E4}">
                <adec:decorative xmlns:adec="http://schemas.microsoft.com/office/drawing/2017/decorative" val="1"/>
              </a:ext>
            </a:extLst>
          </p:cNvPr>
          <p:cNvCxnSpPr>
            <a:cxnSpLocks/>
          </p:cNvCxnSpPr>
          <p:nvPr/>
        </p:nvCxnSpPr>
        <p:spPr>
          <a:xfrm flipH="1" flipV="1">
            <a:off x="9840690" y="3868099"/>
            <a:ext cx="983728" cy="22682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CDF14E1-0AB8-6D8B-C9BA-73DB9AC1F203}"/>
              </a:ext>
              <a:ext uri="{C183D7F6-B498-43B3-948B-1728B52AA6E4}">
                <adec:decorative xmlns:adec="http://schemas.microsoft.com/office/drawing/2017/decorative" val="1"/>
              </a:ext>
            </a:extLst>
          </p:cNvPr>
          <p:cNvCxnSpPr>
            <a:cxnSpLocks/>
          </p:cNvCxnSpPr>
          <p:nvPr/>
        </p:nvCxnSpPr>
        <p:spPr>
          <a:xfrm flipH="1">
            <a:off x="10905120" y="3936916"/>
            <a:ext cx="424382" cy="48414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6FC5C2-221B-9DE9-6D8D-1CA32A89A427}"/>
              </a:ext>
              <a:ext uri="{C183D7F6-B498-43B3-948B-1728B52AA6E4}">
                <adec:decorative xmlns:adec="http://schemas.microsoft.com/office/drawing/2017/decorative" val="1"/>
              </a:ext>
            </a:extLst>
          </p:cNvPr>
          <p:cNvCxnSpPr>
            <a:cxnSpLocks/>
          </p:cNvCxnSpPr>
          <p:nvPr/>
        </p:nvCxnSpPr>
        <p:spPr>
          <a:xfrm flipH="1">
            <a:off x="10935143" y="3914168"/>
            <a:ext cx="395901" cy="162910"/>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FC74F56-6C1B-F138-7A88-C76570BA3D72}"/>
              </a:ext>
              <a:ext uri="{C183D7F6-B498-43B3-948B-1728B52AA6E4}">
                <adec:decorative xmlns:adec="http://schemas.microsoft.com/office/drawing/2017/decorative" val="1"/>
              </a:ext>
            </a:extLst>
          </p:cNvPr>
          <p:cNvCxnSpPr>
            <a:cxnSpLocks/>
          </p:cNvCxnSpPr>
          <p:nvPr/>
        </p:nvCxnSpPr>
        <p:spPr>
          <a:xfrm flipV="1">
            <a:off x="8513693" y="3458249"/>
            <a:ext cx="572052" cy="21334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F79B81F-8E7B-19EE-EE9B-72028B0455A7}"/>
              </a:ext>
              <a:ext uri="{C183D7F6-B498-43B3-948B-1728B52AA6E4}">
                <adec:decorative xmlns:adec="http://schemas.microsoft.com/office/drawing/2017/decorative" val="1"/>
              </a:ext>
            </a:extLst>
          </p:cNvPr>
          <p:cNvCxnSpPr>
            <a:cxnSpLocks/>
          </p:cNvCxnSpPr>
          <p:nvPr/>
        </p:nvCxnSpPr>
        <p:spPr>
          <a:xfrm flipH="1">
            <a:off x="6194372" y="3286741"/>
            <a:ext cx="562615" cy="42054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F233D2-4E11-72BF-DF3D-3A00CC994AF2}"/>
              </a:ext>
              <a:ext uri="{C183D7F6-B498-43B3-948B-1728B52AA6E4}">
                <adec:decorative xmlns:adec="http://schemas.microsoft.com/office/drawing/2017/decorative" val="1"/>
              </a:ext>
            </a:extLst>
          </p:cNvPr>
          <p:cNvCxnSpPr>
            <a:cxnSpLocks/>
          </p:cNvCxnSpPr>
          <p:nvPr/>
        </p:nvCxnSpPr>
        <p:spPr>
          <a:xfrm flipV="1">
            <a:off x="8479300" y="3281629"/>
            <a:ext cx="55174" cy="36705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FFF7331-CA01-C51B-3E09-C5088A89C4AF}"/>
              </a:ext>
            </a:extLst>
          </p:cNvPr>
          <p:cNvCxnSpPr>
            <a:cxnSpLocks/>
          </p:cNvCxnSpPr>
          <p:nvPr/>
        </p:nvCxnSpPr>
        <p:spPr>
          <a:xfrm flipH="1">
            <a:off x="10053686" y="4515599"/>
            <a:ext cx="744334" cy="16723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4C7AE4-3A6E-C61D-4A22-79D184934DF4}"/>
              </a:ext>
            </a:extLst>
          </p:cNvPr>
          <p:cNvCxnSpPr>
            <a:cxnSpLocks/>
          </p:cNvCxnSpPr>
          <p:nvPr/>
        </p:nvCxnSpPr>
        <p:spPr>
          <a:xfrm flipH="1">
            <a:off x="9276278" y="3589341"/>
            <a:ext cx="271228" cy="62923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FDD3E0-9CD8-6E7E-E218-0686FA1D4549}"/>
              </a:ext>
            </a:extLst>
          </p:cNvPr>
          <p:cNvCxnSpPr>
            <a:cxnSpLocks/>
          </p:cNvCxnSpPr>
          <p:nvPr/>
        </p:nvCxnSpPr>
        <p:spPr>
          <a:xfrm flipH="1">
            <a:off x="10114581" y="4210248"/>
            <a:ext cx="734810" cy="38693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373622-7123-3DF7-D488-BF18B014F6BE}"/>
              </a:ext>
            </a:extLst>
          </p:cNvPr>
          <p:cNvCxnSpPr/>
          <p:nvPr/>
        </p:nvCxnSpPr>
        <p:spPr>
          <a:xfrm flipH="1">
            <a:off x="11012220" y="4365501"/>
            <a:ext cx="226475" cy="10309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FF9C6D-7231-4FF4-04A8-52B637D7F858}"/>
              </a:ext>
              <a:ext uri="{C183D7F6-B498-43B3-948B-1728B52AA6E4}">
                <adec:decorative xmlns:adec="http://schemas.microsoft.com/office/drawing/2017/decorative" val="1"/>
              </a:ext>
            </a:extLst>
          </p:cNvPr>
          <p:cNvCxnSpPr>
            <a:cxnSpLocks/>
          </p:cNvCxnSpPr>
          <p:nvPr/>
        </p:nvCxnSpPr>
        <p:spPr>
          <a:xfrm flipH="1">
            <a:off x="9997873" y="4227667"/>
            <a:ext cx="201281" cy="42660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E99F0C-025F-E91E-7514-77C87AF12DD0}"/>
              </a:ext>
              <a:ext uri="{C183D7F6-B498-43B3-948B-1728B52AA6E4}">
                <adec:decorative xmlns:adec="http://schemas.microsoft.com/office/drawing/2017/decorative" val="1"/>
              </a:ext>
            </a:extLst>
          </p:cNvPr>
          <p:cNvCxnSpPr>
            <a:cxnSpLocks/>
          </p:cNvCxnSpPr>
          <p:nvPr/>
        </p:nvCxnSpPr>
        <p:spPr>
          <a:xfrm>
            <a:off x="10935143" y="4077079"/>
            <a:ext cx="271122" cy="21012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03594CD-DC03-1038-C05C-49126C1AF682}"/>
              </a:ext>
            </a:extLst>
          </p:cNvPr>
          <p:cNvCxnSpPr>
            <a:cxnSpLocks/>
          </p:cNvCxnSpPr>
          <p:nvPr/>
        </p:nvCxnSpPr>
        <p:spPr>
          <a:xfrm>
            <a:off x="10728715" y="3747182"/>
            <a:ext cx="73903" cy="24633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8566DC6-081E-CD37-45E5-F71A97253745}"/>
              </a:ext>
            </a:extLst>
          </p:cNvPr>
          <p:cNvCxnSpPr>
            <a:cxnSpLocks/>
          </p:cNvCxnSpPr>
          <p:nvPr/>
        </p:nvCxnSpPr>
        <p:spPr>
          <a:xfrm flipV="1">
            <a:off x="10282711" y="3714567"/>
            <a:ext cx="367709" cy="379930"/>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95B46D-A5A1-6ED6-E5B6-56CF1CAFE34D}"/>
              </a:ext>
            </a:extLst>
          </p:cNvPr>
          <p:cNvCxnSpPr>
            <a:cxnSpLocks/>
          </p:cNvCxnSpPr>
          <p:nvPr/>
        </p:nvCxnSpPr>
        <p:spPr>
          <a:xfrm flipH="1">
            <a:off x="10935143" y="3539416"/>
            <a:ext cx="258540" cy="53766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0BA1E-6D8D-0D7E-307C-73E0E3511548}"/>
              </a:ext>
            </a:extLst>
          </p:cNvPr>
          <p:cNvCxnSpPr>
            <a:cxnSpLocks/>
          </p:cNvCxnSpPr>
          <p:nvPr/>
        </p:nvCxnSpPr>
        <p:spPr>
          <a:xfrm flipH="1" flipV="1">
            <a:off x="9658231" y="3478616"/>
            <a:ext cx="253689" cy="6003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EF63E82-ECC3-F77B-CDB6-E0E2A5DAB80D}"/>
              </a:ext>
            </a:extLst>
          </p:cNvPr>
          <p:cNvCxnSpPr>
            <a:cxnSpLocks/>
          </p:cNvCxnSpPr>
          <p:nvPr/>
        </p:nvCxnSpPr>
        <p:spPr>
          <a:xfrm>
            <a:off x="9625800" y="3556910"/>
            <a:ext cx="104165" cy="20172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3723E1-7201-3EE5-A781-E0CACF31C93F}"/>
              </a:ext>
              <a:ext uri="{C183D7F6-B498-43B3-948B-1728B52AA6E4}">
                <adec:decorative xmlns:adec="http://schemas.microsoft.com/office/drawing/2017/decorative" val="1"/>
              </a:ext>
            </a:extLst>
          </p:cNvPr>
          <p:cNvCxnSpPr>
            <a:cxnSpLocks/>
          </p:cNvCxnSpPr>
          <p:nvPr/>
        </p:nvCxnSpPr>
        <p:spPr>
          <a:xfrm flipH="1">
            <a:off x="9808260" y="3538646"/>
            <a:ext cx="103660" cy="25204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436FC50-DEB2-1A10-BD1E-C2C76C29865B}"/>
              </a:ext>
              <a:ext uri="{C183D7F6-B498-43B3-948B-1728B52AA6E4}">
                <adec:decorative xmlns:adec="http://schemas.microsoft.com/office/drawing/2017/decorative" val="1"/>
              </a:ext>
            </a:extLst>
          </p:cNvPr>
          <p:cNvCxnSpPr>
            <a:cxnSpLocks/>
          </p:cNvCxnSpPr>
          <p:nvPr/>
        </p:nvCxnSpPr>
        <p:spPr>
          <a:xfrm flipH="1">
            <a:off x="9401063" y="4141498"/>
            <a:ext cx="664921" cy="12653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BB27AB-C6F8-3423-F83C-25A48C020646}"/>
              </a:ext>
              <a:ext uri="{C183D7F6-B498-43B3-948B-1728B52AA6E4}">
                <adec:decorative xmlns:adec="http://schemas.microsoft.com/office/drawing/2017/decorative" val="1"/>
              </a:ext>
            </a:extLst>
          </p:cNvPr>
          <p:cNvCxnSpPr>
            <a:cxnSpLocks/>
          </p:cNvCxnSpPr>
          <p:nvPr/>
        </p:nvCxnSpPr>
        <p:spPr>
          <a:xfrm>
            <a:off x="9455227" y="3095903"/>
            <a:ext cx="92279" cy="27198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3D1171A-6CCC-06D7-C855-C7CEBC4DA64D}"/>
              </a:ext>
              <a:ext uri="{C183D7F6-B498-43B3-948B-1728B52AA6E4}">
                <adec:decorative xmlns:adec="http://schemas.microsoft.com/office/drawing/2017/decorative" val="1"/>
              </a:ext>
            </a:extLst>
          </p:cNvPr>
          <p:cNvCxnSpPr>
            <a:cxnSpLocks/>
          </p:cNvCxnSpPr>
          <p:nvPr/>
        </p:nvCxnSpPr>
        <p:spPr>
          <a:xfrm>
            <a:off x="9887148" y="3125973"/>
            <a:ext cx="110940" cy="28211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617755F-6F8C-5158-526D-E407AC469755}"/>
              </a:ext>
              <a:ext uri="{C183D7F6-B498-43B3-948B-1728B52AA6E4}">
                <adec:decorative xmlns:adec="http://schemas.microsoft.com/office/drawing/2017/decorative" val="1"/>
              </a:ext>
            </a:extLst>
          </p:cNvPr>
          <p:cNvCxnSpPr>
            <a:cxnSpLocks/>
          </p:cNvCxnSpPr>
          <p:nvPr/>
        </p:nvCxnSpPr>
        <p:spPr>
          <a:xfrm flipH="1">
            <a:off x="10128648" y="3212233"/>
            <a:ext cx="184441" cy="27941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50764E1-B5F5-080B-E63E-DDC7F653BBC9}"/>
              </a:ext>
              <a:ext uri="{C183D7F6-B498-43B3-948B-1728B52AA6E4}">
                <adec:decorative xmlns:adec="http://schemas.microsoft.com/office/drawing/2017/decorative" val="1"/>
              </a:ext>
            </a:extLst>
          </p:cNvPr>
          <p:cNvCxnSpPr>
            <a:cxnSpLocks/>
          </p:cNvCxnSpPr>
          <p:nvPr/>
        </p:nvCxnSpPr>
        <p:spPr>
          <a:xfrm>
            <a:off x="10372226" y="3170626"/>
            <a:ext cx="245764" cy="46520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F86125-58C9-EAEF-2490-0848585A865F}"/>
              </a:ext>
              <a:ext uri="{C183D7F6-B498-43B3-948B-1728B52AA6E4}">
                <adec:decorative xmlns:adec="http://schemas.microsoft.com/office/drawing/2017/decorative" val="1"/>
              </a:ext>
            </a:extLst>
          </p:cNvPr>
          <p:cNvCxnSpPr>
            <a:cxnSpLocks/>
          </p:cNvCxnSpPr>
          <p:nvPr/>
        </p:nvCxnSpPr>
        <p:spPr>
          <a:xfrm flipH="1">
            <a:off x="10152152" y="3179803"/>
            <a:ext cx="239231" cy="83113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30EFD2C-1409-E9E0-7CBF-4ECC11285D2A}"/>
              </a:ext>
              <a:ext uri="{C183D7F6-B498-43B3-948B-1728B52AA6E4}">
                <adec:decorative xmlns:adec="http://schemas.microsoft.com/office/drawing/2017/decorative" val="1"/>
              </a:ext>
            </a:extLst>
          </p:cNvPr>
          <p:cNvCxnSpPr>
            <a:cxnSpLocks/>
          </p:cNvCxnSpPr>
          <p:nvPr/>
        </p:nvCxnSpPr>
        <p:spPr>
          <a:xfrm flipH="1" flipV="1">
            <a:off x="9841969" y="2537807"/>
            <a:ext cx="1240989" cy="89088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163E11C-D12E-DE3D-A8C9-8D331BADC324}"/>
              </a:ext>
              <a:ext uri="{C183D7F6-B498-43B3-948B-1728B52AA6E4}">
                <adec:decorative xmlns:adec="http://schemas.microsoft.com/office/drawing/2017/decorative" val="1"/>
              </a:ext>
            </a:extLst>
          </p:cNvPr>
          <p:cNvCxnSpPr>
            <a:cxnSpLocks/>
          </p:cNvCxnSpPr>
          <p:nvPr/>
        </p:nvCxnSpPr>
        <p:spPr>
          <a:xfrm flipH="1">
            <a:off x="9588170" y="2648532"/>
            <a:ext cx="143074" cy="76886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727DDF-A7C2-A322-2090-58E780DCEB91}"/>
              </a:ext>
              <a:ext uri="{C183D7F6-B498-43B3-948B-1728B52AA6E4}">
                <adec:decorative xmlns:adec="http://schemas.microsoft.com/office/drawing/2017/decorative" val="1"/>
              </a:ext>
            </a:extLst>
          </p:cNvPr>
          <p:cNvCxnSpPr>
            <a:cxnSpLocks/>
          </p:cNvCxnSpPr>
          <p:nvPr/>
        </p:nvCxnSpPr>
        <p:spPr>
          <a:xfrm>
            <a:off x="9120426" y="2760552"/>
            <a:ext cx="334801" cy="11264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8B07453-62DA-DBEE-F30E-D172F801A7D1}"/>
              </a:ext>
              <a:ext uri="{C183D7F6-B498-43B3-948B-1728B52AA6E4}">
                <adec:decorative xmlns:adec="http://schemas.microsoft.com/office/drawing/2017/decorative" val="1"/>
              </a:ext>
            </a:extLst>
          </p:cNvPr>
          <p:cNvCxnSpPr>
            <a:cxnSpLocks/>
          </p:cNvCxnSpPr>
          <p:nvPr/>
        </p:nvCxnSpPr>
        <p:spPr>
          <a:xfrm>
            <a:off x="8935187" y="3235539"/>
            <a:ext cx="55179" cy="13777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2B4DCE8-A031-0BE6-A5F8-7BB7A46E1FA8}"/>
              </a:ext>
              <a:ext uri="{C183D7F6-B498-43B3-948B-1728B52AA6E4}">
                <adec:decorative xmlns:adec="http://schemas.microsoft.com/office/drawing/2017/decorative" val="1"/>
              </a:ext>
            </a:extLst>
          </p:cNvPr>
          <p:cNvCxnSpPr>
            <a:cxnSpLocks/>
          </p:cNvCxnSpPr>
          <p:nvPr/>
        </p:nvCxnSpPr>
        <p:spPr>
          <a:xfrm>
            <a:off x="9044654" y="3124815"/>
            <a:ext cx="424558" cy="27550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0B90C6-51B1-491C-6A8F-F40DF8BF3231}"/>
              </a:ext>
              <a:ext uri="{C183D7F6-B498-43B3-948B-1728B52AA6E4}">
                <adec:decorative xmlns:adec="http://schemas.microsoft.com/office/drawing/2017/decorative" val="1"/>
              </a:ext>
            </a:extLst>
          </p:cNvPr>
          <p:cNvCxnSpPr>
            <a:cxnSpLocks/>
          </p:cNvCxnSpPr>
          <p:nvPr/>
        </p:nvCxnSpPr>
        <p:spPr>
          <a:xfrm flipH="1">
            <a:off x="8935187" y="2871277"/>
            <a:ext cx="74514" cy="14281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5C649D-BC12-5FA9-175F-5145D1983119}"/>
              </a:ext>
              <a:ext uri="{C183D7F6-B498-43B3-948B-1728B52AA6E4}">
                <adec:decorative xmlns:adec="http://schemas.microsoft.com/office/drawing/2017/decorative" val="1"/>
              </a:ext>
            </a:extLst>
          </p:cNvPr>
          <p:cNvCxnSpPr>
            <a:cxnSpLocks/>
          </p:cNvCxnSpPr>
          <p:nvPr/>
        </p:nvCxnSpPr>
        <p:spPr>
          <a:xfrm>
            <a:off x="9087996" y="2838847"/>
            <a:ext cx="58959" cy="53446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74416BE-091A-5555-36CB-FD0FD806669F}"/>
              </a:ext>
              <a:ext uri="{C183D7F6-B498-43B3-948B-1728B52AA6E4}">
                <adec:decorative xmlns:adec="http://schemas.microsoft.com/office/drawing/2017/decorative" val="1"/>
              </a:ext>
            </a:extLst>
          </p:cNvPr>
          <p:cNvCxnSpPr>
            <a:cxnSpLocks/>
          </p:cNvCxnSpPr>
          <p:nvPr/>
        </p:nvCxnSpPr>
        <p:spPr>
          <a:xfrm flipH="1">
            <a:off x="8512303" y="2622391"/>
            <a:ext cx="170327" cy="53092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772FDE-758C-E107-9FC8-0CAFE53E6BD7}"/>
              </a:ext>
              <a:ext uri="{C183D7F6-B498-43B3-948B-1728B52AA6E4}">
                <adec:decorative xmlns:adec="http://schemas.microsoft.com/office/drawing/2017/decorative" val="1"/>
              </a:ext>
            </a:extLst>
          </p:cNvPr>
          <p:cNvCxnSpPr>
            <a:cxnSpLocks/>
          </p:cNvCxnSpPr>
          <p:nvPr/>
        </p:nvCxnSpPr>
        <p:spPr>
          <a:xfrm flipH="1" flipV="1">
            <a:off x="8682630" y="2622391"/>
            <a:ext cx="175153" cy="42412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18E0B2-671A-1FB3-6800-8FDBB4A14C0E}"/>
              </a:ext>
              <a:ext uri="{C183D7F6-B498-43B3-948B-1728B52AA6E4}">
                <adec:decorative xmlns:adec="http://schemas.microsoft.com/office/drawing/2017/decorative" val="1"/>
              </a:ext>
            </a:extLst>
          </p:cNvPr>
          <p:cNvCxnSpPr>
            <a:cxnSpLocks/>
          </p:cNvCxnSpPr>
          <p:nvPr/>
        </p:nvCxnSpPr>
        <p:spPr>
          <a:xfrm flipH="1" flipV="1">
            <a:off x="8714691" y="2544097"/>
            <a:ext cx="184285" cy="21645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557C74-5B4C-BA52-2C2F-962DD3695AA2}"/>
              </a:ext>
              <a:ext uri="{C183D7F6-B498-43B3-948B-1728B52AA6E4}">
                <adec:decorative xmlns:adec="http://schemas.microsoft.com/office/drawing/2017/decorative" val="1"/>
              </a:ext>
            </a:extLst>
          </p:cNvPr>
          <p:cNvCxnSpPr>
            <a:cxnSpLocks/>
          </p:cNvCxnSpPr>
          <p:nvPr/>
        </p:nvCxnSpPr>
        <p:spPr>
          <a:xfrm>
            <a:off x="8368575" y="3059599"/>
            <a:ext cx="0" cy="64768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DFFE25-1B3E-EF21-048C-84003CBA5C30}"/>
              </a:ext>
              <a:ext uri="{C183D7F6-B498-43B3-948B-1728B52AA6E4}">
                <adec:decorative xmlns:adec="http://schemas.microsoft.com/office/drawing/2017/decorative" val="1"/>
              </a:ext>
            </a:extLst>
          </p:cNvPr>
          <p:cNvCxnSpPr>
            <a:cxnSpLocks/>
          </p:cNvCxnSpPr>
          <p:nvPr/>
        </p:nvCxnSpPr>
        <p:spPr>
          <a:xfrm>
            <a:off x="8180809" y="2563825"/>
            <a:ext cx="187766" cy="27432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2D0233D-5F18-BDEC-9E4A-34D60FD494AD}"/>
              </a:ext>
              <a:ext uri="{C183D7F6-B498-43B3-948B-1728B52AA6E4}">
                <adec:decorative xmlns:adec="http://schemas.microsoft.com/office/drawing/2017/decorative" val="1"/>
              </a:ext>
            </a:extLst>
          </p:cNvPr>
          <p:cNvCxnSpPr>
            <a:cxnSpLocks/>
          </p:cNvCxnSpPr>
          <p:nvPr/>
        </p:nvCxnSpPr>
        <p:spPr>
          <a:xfrm>
            <a:off x="7894605" y="2753063"/>
            <a:ext cx="363245" cy="19581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312AC8-CAD2-7500-8F47-B3B1DBE4AC79}"/>
              </a:ext>
              <a:ext uri="{C183D7F6-B498-43B3-948B-1728B52AA6E4}">
                <adec:decorative xmlns:adec="http://schemas.microsoft.com/office/drawing/2017/decorative" val="1"/>
              </a:ext>
            </a:extLst>
          </p:cNvPr>
          <p:cNvCxnSpPr>
            <a:cxnSpLocks/>
          </p:cNvCxnSpPr>
          <p:nvPr/>
        </p:nvCxnSpPr>
        <p:spPr>
          <a:xfrm flipH="1">
            <a:off x="7864882" y="3027168"/>
            <a:ext cx="425398" cy="2613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2A35BAD-FF07-8CA6-78FE-C8426842B277}"/>
              </a:ext>
              <a:ext uri="{C183D7F6-B498-43B3-948B-1728B52AA6E4}">
                <adec:decorative xmlns:adec="http://schemas.microsoft.com/office/drawing/2017/decorative" val="1"/>
              </a:ext>
            </a:extLst>
          </p:cNvPr>
          <p:cNvCxnSpPr>
            <a:cxnSpLocks/>
          </p:cNvCxnSpPr>
          <p:nvPr/>
        </p:nvCxnSpPr>
        <p:spPr>
          <a:xfrm>
            <a:off x="7754158" y="3164026"/>
            <a:ext cx="750130" cy="70201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B54957D-9491-8562-D942-EBF8FE733EBA}"/>
              </a:ext>
              <a:ext uri="{C183D7F6-B498-43B3-948B-1728B52AA6E4}">
                <adec:decorative xmlns:adec="http://schemas.microsoft.com/office/drawing/2017/decorative" val="1"/>
              </a:ext>
            </a:extLst>
          </p:cNvPr>
          <p:cNvCxnSpPr>
            <a:cxnSpLocks/>
          </p:cNvCxnSpPr>
          <p:nvPr/>
        </p:nvCxnSpPr>
        <p:spPr>
          <a:xfrm>
            <a:off x="6689102" y="2743451"/>
            <a:ext cx="145290" cy="35427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BE87B47-5D05-6793-884B-F55F37157A29}"/>
              </a:ext>
              <a:ext uri="{C183D7F6-B498-43B3-948B-1728B52AA6E4}">
                <adec:decorative xmlns:adec="http://schemas.microsoft.com/office/drawing/2017/decorative" val="1"/>
              </a:ext>
            </a:extLst>
          </p:cNvPr>
          <p:cNvCxnSpPr>
            <a:cxnSpLocks/>
          </p:cNvCxnSpPr>
          <p:nvPr/>
        </p:nvCxnSpPr>
        <p:spPr>
          <a:xfrm flipH="1">
            <a:off x="6293774" y="2776066"/>
            <a:ext cx="317034" cy="29008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A920F8F-3FF1-5D41-F2E0-061AEEA893C7}"/>
              </a:ext>
              <a:ext uri="{C183D7F6-B498-43B3-948B-1728B52AA6E4}">
                <adec:decorative xmlns:adec="http://schemas.microsoft.com/office/drawing/2017/decorative" val="1"/>
              </a:ext>
            </a:extLst>
          </p:cNvPr>
          <p:cNvCxnSpPr>
            <a:cxnSpLocks/>
          </p:cNvCxnSpPr>
          <p:nvPr/>
        </p:nvCxnSpPr>
        <p:spPr>
          <a:xfrm flipH="1" flipV="1">
            <a:off x="6326204" y="3144445"/>
            <a:ext cx="398721" cy="6400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BBA0C1-002F-BB2F-7CC9-BF53D62FCEDE}"/>
              </a:ext>
              <a:ext uri="{C183D7F6-B498-43B3-948B-1728B52AA6E4}">
                <adec:decorative xmlns:adec="http://schemas.microsoft.com/office/drawing/2017/decorative" val="1"/>
              </a:ext>
            </a:extLst>
          </p:cNvPr>
          <p:cNvCxnSpPr>
            <a:cxnSpLocks/>
          </p:cNvCxnSpPr>
          <p:nvPr/>
        </p:nvCxnSpPr>
        <p:spPr>
          <a:xfrm flipH="1">
            <a:off x="6145018" y="2743450"/>
            <a:ext cx="544084" cy="92814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28D1AF9-E230-FA8E-E44F-A787396ED3E2}"/>
              </a:ext>
              <a:ext uri="{C183D7F6-B498-43B3-948B-1728B52AA6E4}">
                <adec:decorative xmlns:adec="http://schemas.microsoft.com/office/drawing/2017/decorative" val="1"/>
              </a:ext>
            </a:extLst>
          </p:cNvPr>
          <p:cNvCxnSpPr>
            <a:cxnSpLocks/>
          </p:cNvCxnSpPr>
          <p:nvPr/>
        </p:nvCxnSpPr>
        <p:spPr>
          <a:xfrm>
            <a:off x="6162129" y="2773380"/>
            <a:ext cx="594858" cy="35677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13BA5F8-C885-1CE0-7FB5-6C731EDEA452}"/>
              </a:ext>
              <a:ext uri="{C183D7F6-B498-43B3-948B-1728B52AA6E4}">
                <adec:decorative xmlns:adec="http://schemas.microsoft.com/office/drawing/2017/decorative" val="1"/>
              </a:ext>
            </a:extLst>
          </p:cNvPr>
          <p:cNvCxnSpPr>
            <a:cxnSpLocks/>
          </p:cNvCxnSpPr>
          <p:nvPr/>
        </p:nvCxnSpPr>
        <p:spPr>
          <a:xfrm flipV="1">
            <a:off x="5861050" y="3144445"/>
            <a:ext cx="243705" cy="8039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5F99921-BA14-C652-234B-BB479E70C62E}"/>
              </a:ext>
              <a:ext uri="{C183D7F6-B498-43B3-948B-1728B52AA6E4}">
                <adec:decorative xmlns:adec="http://schemas.microsoft.com/office/drawing/2017/decorative" val="1"/>
              </a:ext>
            </a:extLst>
          </p:cNvPr>
          <p:cNvCxnSpPr>
            <a:cxnSpLocks/>
          </p:cNvCxnSpPr>
          <p:nvPr/>
        </p:nvCxnSpPr>
        <p:spPr>
          <a:xfrm flipH="1">
            <a:off x="5893665" y="3208447"/>
            <a:ext cx="831260" cy="9513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6F7DE-6698-76E2-6859-89DFC6344FEC}"/>
              </a:ext>
              <a:ext uri="{C183D7F6-B498-43B3-948B-1728B52AA6E4}">
                <adec:decorative xmlns:adec="http://schemas.microsoft.com/office/drawing/2017/decorative" val="1"/>
              </a:ext>
            </a:extLst>
          </p:cNvPr>
          <p:cNvCxnSpPr>
            <a:cxnSpLocks/>
          </p:cNvCxnSpPr>
          <p:nvPr/>
        </p:nvCxnSpPr>
        <p:spPr>
          <a:xfrm flipH="1">
            <a:off x="5782312" y="2884104"/>
            <a:ext cx="269092" cy="30812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CF09720-1362-124C-B94F-58BC6C513B18}"/>
              </a:ext>
              <a:ext uri="{C183D7F6-B498-43B3-948B-1728B52AA6E4}">
                <adec:decorative xmlns:adec="http://schemas.microsoft.com/office/drawing/2017/decorative" val="1"/>
              </a:ext>
            </a:extLst>
          </p:cNvPr>
          <p:cNvCxnSpPr>
            <a:cxnSpLocks/>
          </p:cNvCxnSpPr>
          <p:nvPr/>
        </p:nvCxnSpPr>
        <p:spPr>
          <a:xfrm>
            <a:off x="5476691" y="2800935"/>
            <a:ext cx="226882" cy="42390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A81F8-AE53-30E0-7A46-3910E37AB3AC}"/>
              </a:ext>
              <a:ext uri="{C183D7F6-B498-43B3-948B-1728B52AA6E4}">
                <adec:decorative xmlns:adec="http://schemas.microsoft.com/office/drawing/2017/decorative" val="1"/>
              </a:ext>
            </a:extLst>
          </p:cNvPr>
          <p:cNvCxnSpPr>
            <a:cxnSpLocks/>
          </p:cNvCxnSpPr>
          <p:nvPr/>
        </p:nvCxnSpPr>
        <p:spPr>
          <a:xfrm>
            <a:off x="5509121" y="2722640"/>
            <a:ext cx="628064" cy="34351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8BACB-C500-C85B-42C5-4226573CA928}"/>
              </a:ext>
              <a:ext uri="{C183D7F6-B498-43B3-948B-1728B52AA6E4}">
                <adec:decorative xmlns:adec="http://schemas.microsoft.com/office/drawing/2017/decorative" val="1"/>
              </a:ext>
            </a:extLst>
          </p:cNvPr>
          <p:cNvCxnSpPr>
            <a:cxnSpLocks/>
          </p:cNvCxnSpPr>
          <p:nvPr/>
        </p:nvCxnSpPr>
        <p:spPr>
          <a:xfrm flipH="1">
            <a:off x="5575896" y="3809893"/>
            <a:ext cx="366792" cy="3711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B5F26E0-B6B3-756C-2B65-3E3DC642B399}"/>
              </a:ext>
              <a:ext uri="{C183D7F6-B498-43B3-948B-1728B52AA6E4}">
                <adec:decorative xmlns:adec="http://schemas.microsoft.com/office/drawing/2017/decorative" val="1"/>
              </a:ext>
            </a:extLst>
          </p:cNvPr>
          <p:cNvCxnSpPr>
            <a:cxnSpLocks/>
          </p:cNvCxnSpPr>
          <p:nvPr/>
        </p:nvCxnSpPr>
        <p:spPr>
          <a:xfrm>
            <a:off x="4846151" y="3551744"/>
            <a:ext cx="316752" cy="585276"/>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204E88B-0EF2-4B80-8D21-1D46CD092876}"/>
              </a:ext>
              <a:ext uri="{C183D7F6-B498-43B3-948B-1728B52AA6E4}">
                <adec:decorative xmlns:adec="http://schemas.microsoft.com/office/drawing/2017/decorative" val="1"/>
              </a:ext>
            </a:extLst>
          </p:cNvPr>
          <p:cNvCxnSpPr>
            <a:cxnSpLocks/>
          </p:cNvCxnSpPr>
          <p:nvPr/>
        </p:nvCxnSpPr>
        <p:spPr>
          <a:xfrm>
            <a:off x="4858849" y="2696084"/>
            <a:ext cx="1114261" cy="155590"/>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831427-3B2D-5CF1-FBF9-1EA976655EBB}"/>
              </a:ext>
              <a:ext uri="{C183D7F6-B498-43B3-948B-1728B52AA6E4}">
                <adec:decorative xmlns:adec="http://schemas.microsoft.com/office/drawing/2017/decorative" val="1"/>
              </a:ext>
            </a:extLst>
          </p:cNvPr>
          <p:cNvCxnSpPr>
            <a:cxnSpLocks/>
          </p:cNvCxnSpPr>
          <p:nvPr/>
        </p:nvCxnSpPr>
        <p:spPr>
          <a:xfrm flipH="1">
            <a:off x="5272147" y="2833365"/>
            <a:ext cx="126249" cy="16475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B86B1AB-EA8A-9E74-2B72-E9F77FF19D9A}"/>
              </a:ext>
              <a:ext uri="{C183D7F6-B498-43B3-948B-1728B52AA6E4}">
                <adec:decorative xmlns:adec="http://schemas.microsoft.com/office/drawing/2017/decorative" val="1"/>
              </a:ext>
            </a:extLst>
          </p:cNvPr>
          <p:cNvCxnSpPr>
            <a:cxnSpLocks/>
          </p:cNvCxnSpPr>
          <p:nvPr/>
        </p:nvCxnSpPr>
        <p:spPr>
          <a:xfrm>
            <a:off x="4826787" y="2774378"/>
            <a:ext cx="335893" cy="334467"/>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F22C78E-BAB1-C68C-A062-FB0E2454A062}"/>
              </a:ext>
              <a:ext uri="{C183D7F6-B498-43B3-948B-1728B52AA6E4}">
                <adec:decorative xmlns:adec="http://schemas.microsoft.com/office/drawing/2017/decorative" val="1"/>
              </a:ext>
            </a:extLst>
          </p:cNvPr>
          <p:cNvCxnSpPr>
            <a:cxnSpLocks/>
          </p:cNvCxnSpPr>
          <p:nvPr/>
        </p:nvCxnSpPr>
        <p:spPr>
          <a:xfrm flipH="1" flipV="1">
            <a:off x="4924445" y="3519130"/>
            <a:ext cx="211001" cy="13010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B380CA8-DD28-8AFF-7BF3-5916A3FAFCFE}"/>
              </a:ext>
              <a:ext uri="{C183D7F6-B498-43B3-948B-1728B52AA6E4}">
                <adec:decorative xmlns:adec="http://schemas.microsoft.com/office/drawing/2017/decorative" val="1"/>
              </a:ext>
            </a:extLst>
          </p:cNvPr>
          <p:cNvCxnSpPr>
            <a:cxnSpLocks/>
          </p:cNvCxnSpPr>
          <p:nvPr/>
        </p:nvCxnSpPr>
        <p:spPr>
          <a:xfrm>
            <a:off x="5214185" y="3836106"/>
            <a:ext cx="28112" cy="21874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03BCFE2-ABC9-6B57-9114-9F6C183B12A4}"/>
              </a:ext>
              <a:ext uri="{C183D7F6-B498-43B3-948B-1728B52AA6E4}">
                <adec:decorative xmlns:adec="http://schemas.microsoft.com/office/drawing/2017/decorative" val="1"/>
              </a:ext>
            </a:extLst>
          </p:cNvPr>
          <p:cNvCxnSpPr>
            <a:cxnSpLocks/>
          </p:cNvCxnSpPr>
          <p:nvPr/>
        </p:nvCxnSpPr>
        <p:spPr>
          <a:xfrm flipH="1">
            <a:off x="5575896" y="3414937"/>
            <a:ext cx="206416" cy="43206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78FF988-8047-AA63-5EB3-A81541062DEA}"/>
              </a:ext>
              <a:ext uri="{C183D7F6-B498-43B3-948B-1728B52AA6E4}">
                <adec:decorative xmlns:adec="http://schemas.microsoft.com/office/drawing/2017/decorative" val="1"/>
              </a:ext>
            </a:extLst>
          </p:cNvPr>
          <p:cNvCxnSpPr>
            <a:cxnSpLocks/>
          </p:cNvCxnSpPr>
          <p:nvPr/>
        </p:nvCxnSpPr>
        <p:spPr>
          <a:xfrm flipV="1">
            <a:off x="4956876" y="3367839"/>
            <a:ext cx="769605" cy="7255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B0F995E-2D1C-E0FA-ED26-07F74C80AE61}"/>
              </a:ext>
              <a:ext uri="{C183D7F6-B498-43B3-948B-1728B52AA6E4}">
                <adec:decorative xmlns:adec="http://schemas.microsoft.com/office/drawing/2017/decorative" val="1"/>
              </a:ext>
            </a:extLst>
          </p:cNvPr>
          <p:cNvCxnSpPr>
            <a:cxnSpLocks/>
          </p:cNvCxnSpPr>
          <p:nvPr/>
        </p:nvCxnSpPr>
        <p:spPr>
          <a:xfrm>
            <a:off x="5843336" y="3357339"/>
            <a:ext cx="273279" cy="23566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A6E1CB-5300-0240-F7A8-5E2E242A7490}"/>
              </a:ext>
              <a:ext uri="{C183D7F6-B498-43B3-948B-1728B52AA6E4}">
                <adec:decorative xmlns:adec="http://schemas.microsoft.com/office/drawing/2017/decorative" val="1"/>
              </a:ext>
            </a:extLst>
          </p:cNvPr>
          <p:cNvCxnSpPr>
            <a:cxnSpLocks/>
          </p:cNvCxnSpPr>
          <p:nvPr/>
        </p:nvCxnSpPr>
        <p:spPr>
          <a:xfrm flipV="1">
            <a:off x="5292923" y="3414937"/>
            <a:ext cx="489388" cy="23429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221044A-E704-C53F-1B05-F4ADD8FDE6C5}"/>
              </a:ext>
              <a:ext uri="{C183D7F6-B498-43B3-948B-1728B52AA6E4}">
                <adec:decorative xmlns:adec="http://schemas.microsoft.com/office/drawing/2017/decorative" val="1"/>
              </a:ext>
            </a:extLst>
          </p:cNvPr>
          <p:cNvCxnSpPr>
            <a:cxnSpLocks/>
          </p:cNvCxnSpPr>
          <p:nvPr/>
        </p:nvCxnSpPr>
        <p:spPr>
          <a:xfrm flipV="1">
            <a:off x="4516805" y="3108845"/>
            <a:ext cx="645875" cy="6957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EF9BFD9-B35F-7FA7-ACE7-0A2DEC098201}"/>
              </a:ext>
              <a:ext uri="{C183D7F6-B498-43B3-948B-1728B52AA6E4}">
                <adec:decorative xmlns:adec="http://schemas.microsoft.com/office/drawing/2017/decorative" val="1"/>
              </a:ext>
            </a:extLst>
          </p:cNvPr>
          <p:cNvCxnSpPr>
            <a:cxnSpLocks/>
          </p:cNvCxnSpPr>
          <p:nvPr/>
        </p:nvCxnSpPr>
        <p:spPr>
          <a:xfrm flipV="1">
            <a:off x="4628705" y="3519130"/>
            <a:ext cx="139152" cy="13052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9DFB158-FD5C-489B-FC9B-F6DE50CBAA19}"/>
              </a:ext>
              <a:ext uri="{C183D7F6-B498-43B3-948B-1728B52AA6E4}">
                <adec:decorative xmlns:adec="http://schemas.microsoft.com/office/drawing/2017/decorative" val="1"/>
              </a:ext>
            </a:extLst>
          </p:cNvPr>
          <p:cNvCxnSpPr>
            <a:cxnSpLocks/>
          </p:cNvCxnSpPr>
          <p:nvPr/>
        </p:nvCxnSpPr>
        <p:spPr>
          <a:xfrm>
            <a:off x="4484375" y="3256713"/>
            <a:ext cx="66035" cy="36051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D26FF9A-670A-92AB-F7C4-28D83D10F36C}"/>
              </a:ext>
              <a:ext uri="{C183D7F6-B498-43B3-948B-1728B52AA6E4}">
                <adec:decorative xmlns:adec="http://schemas.microsoft.com/office/drawing/2017/decorative" val="1"/>
              </a:ext>
            </a:extLst>
          </p:cNvPr>
          <p:cNvCxnSpPr>
            <a:cxnSpLocks/>
          </p:cNvCxnSpPr>
          <p:nvPr/>
        </p:nvCxnSpPr>
        <p:spPr>
          <a:xfrm flipV="1">
            <a:off x="3949095" y="3440391"/>
            <a:ext cx="786331" cy="166215"/>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284BF8A-469D-E896-C252-ABF4081E4A4D}"/>
              </a:ext>
              <a:ext uri="{C183D7F6-B498-43B3-948B-1728B52AA6E4}">
                <adec:decorative xmlns:adec="http://schemas.microsoft.com/office/drawing/2017/decorative" val="1"/>
              </a:ext>
            </a:extLst>
          </p:cNvPr>
          <p:cNvCxnSpPr>
            <a:cxnSpLocks/>
          </p:cNvCxnSpPr>
          <p:nvPr/>
        </p:nvCxnSpPr>
        <p:spPr>
          <a:xfrm flipV="1">
            <a:off x="3872661" y="3685344"/>
            <a:ext cx="44003" cy="22536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F3CDB1-EB9B-916E-0080-09C6D1EAC81C}"/>
              </a:ext>
              <a:ext uri="{C183D7F6-B498-43B3-948B-1728B52AA6E4}">
                <adec:decorative xmlns:adec="http://schemas.microsoft.com/office/drawing/2017/decorative" val="1"/>
              </a:ext>
            </a:extLst>
          </p:cNvPr>
          <p:cNvCxnSpPr>
            <a:cxnSpLocks/>
          </p:cNvCxnSpPr>
          <p:nvPr/>
        </p:nvCxnSpPr>
        <p:spPr>
          <a:xfrm flipV="1">
            <a:off x="4487518" y="3804044"/>
            <a:ext cx="647928" cy="391633"/>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4B1262-D593-5B50-814D-126CBE243C2E}"/>
              </a:ext>
              <a:ext uri="{C183D7F6-B498-43B3-948B-1728B52AA6E4}">
                <adec:decorative xmlns:adec="http://schemas.microsoft.com/office/drawing/2017/decorative" val="1"/>
              </a:ext>
            </a:extLst>
          </p:cNvPr>
          <p:cNvCxnSpPr>
            <a:cxnSpLocks/>
          </p:cNvCxnSpPr>
          <p:nvPr/>
        </p:nvCxnSpPr>
        <p:spPr>
          <a:xfrm>
            <a:off x="3872661" y="4066405"/>
            <a:ext cx="393407" cy="12927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F4665A5-8362-6832-92FA-DCF9587BA39B}"/>
              </a:ext>
              <a:ext uri="{C183D7F6-B498-43B3-948B-1728B52AA6E4}">
                <adec:decorative xmlns:adec="http://schemas.microsoft.com/office/drawing/2017/decorative" val="1"/>
              </a:ext>
            </a:extLst>
          </p:cNvPr>
          <p:cNvCxnSpPr>
            <a:cxnSpLocks/>
          </p:cNvCxnSpPr>
          <p:nvPr/>
        </p:nvCxnSpPr>
        <p:spPr>
          <a:xfrm flipV="1">
            <a:off x="3631842" y="4305143"/>
            <a:ext cx="744952" cy="39594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DB680E4-6E8D-E92F-2C85-756C9F22DF23}"/>
              </a:ext>
              <a:ext uri="{C183D7F6-B498-43B3-948B-1728B52AA6E4}">
                <adec:decorative xmlns:adec="http://schemas.microsoft.com/office/drawing/2017/decorative" val="1"/>
              </a:ext>
            </a:extLst>
          </p:cNvPr>
          <p:cNvCxnSpPr>
            <a:cxnSpLocks/>
          </p:cNvCxnSpPr>
          <p:nvPr/>
        </p:nvCxnSpPr>
        <p:spPr>
          <a:xfrm>
            <a:off x="4376794" y="4305143"/>
            <a:ext cx="29453" cy="28115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AAE17A2-456B-7AD8-40ED-2D7EF37BD035}"/>
              </a:ext>
              <a:ext uri="{C183D7F6-B498-43B3-948B-1728B52AA6E4}">
                <adec:decorative xmlns:adec="http://schemas.microsoft.com/office/drawing/2017/decorative" val="1"/>
              </a:ext>
            </a:extLst>
          </p:cNvPr>
          <p:cNvCxnSpPr>
            <a:cxnSpLocks/>
          </p:cNvCxnSpPr>
          <p:nvPr/>
        </p:nvCxnSpPr>
        <p:spPr>
          <a:xfrm flipV="1">
            <a:off x="3664272" y="4759440"/>
            <a:ext cx="634986" cy="1993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791E7B-BDA2-0E8E-252A-13A4B5F2DCAC}"/>
              </a:ext>
              <a:ext uri="{C183D7F6-B498-43B3-948B-1728B52AA6E4}">
                <adec:decorative xmlns:adec="http://schemas.microsoft.com/office/drawing/2017/decorative" val="1"/>
              </a:ext>
            </a:extLst>
          </p:cNvPr>
          <p:cNvCxnSpPr>
            <a:cxnSpLocks/>
          </p:cNvCxnSpPr>
          <p:nvPr/>
        </p:nvCxnSpPr>
        <p:spPr>
          <a:xfrm flipH="1">
            <a:off x="4461976" y="3838674"/>
            <a:ext cx="88434" cy="81948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6DEC2BC-69D5-9EA2-C4C6-9ECC7CA366E0}"/>
              </a:ext>
              <a:ext uri="{C183D7F6-B498-43B3-948B-1728B52AA6E4}">
                <adec:decorative xmlns:adec="http://schemas.microsoft.com/office/drawing/2017/decorative" val="1"/>
              </a:ext>
            </a:extLst>
          </p:cNvPr>
          <p:cNvCxnSpPr>
            <a:cxnSpLocks/>
          </p:cNvCxnSpPr>
          <p:nvPr/>
        </p:nvCxnSpPr>
        <p:spPr>
          <a:xfrm flipV="1">
            <a:off x="3505864" y="4066405"/>
            <a:ext cx="210208" cy="204750"/>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EEED6E-8059-8796-7BC3-112AD92F8EC5}"/>
              </a:ext>
              <a:ext uri="{C183D7F6-B498-43B3-948B-1728B52AA6E4}">
                <adec:decorative xmlns:adec="http://schemas.microsoft.com/office/drawing/2017/decorative" val="1"/>
              </a:ext>
            </a:extLst>
          </p:cNvPr>
          <p:cNvCxnSpPr>
            <a:cxnSpLocks/>
          </p:cNvCxnSpPr>
          <p:nvPr/>
        </p:nvCxnSpPr>
        <p:spPr>
          <a:xfrm flipV="1">
            <a:off x="3631842" y="4098651"/>
            <a:ext cx="162525" cy="60243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EE259D8-ED89-785D-E16E-6C1BEE320F05}"/>
              </a:ext>
              <a:ext uri="{C183D7F6-B498-43B3-948B-1728B52AA6E4}">
                <adec:decorative xmlns:adec="http://schemas.microsoft.com/office/drawing/2017/decorative" val="1"/>
              </a:ext>
            </a:extLst>
          </p:cNvPr>
          <p:cNvCxnSpPr>
            <a:cxnSpLocks/>
          </p:cNvCxnSpPr>
          <p:nvPr/>
        </p:nvCxnSpPr>
        <p:spPr>
          <a:xfrm flipV="1">
            <a:off x="3427570" y="3685344"/>
            <a:ext cx="332506" cy="553749"/>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32A512-7D30-D2B0-CDFB-B5EC93DE2262}"/>
              </a:ext>
              <a:ext uri="{C183D7F6-B498-43B3-948B-1728B52AA6E4}">
                <adec:decorative xmlns:adec="http://schemas.microsoft.com/office/drawing/2017/decorative" val="1"/>
              </a:ext>
            </a:extLst>
          </p:cNvPr>
          <p:cNvCxnSpPr>
            <a:cxnSpLocks/>
          </p:cNvCxnSpPr>
          <p:nvPr/>
        </p:nvCxnSpPr>
        <p:spPr>
          <a:xfrm flipH="1">
            <a:off x="3872661" y="3289143"/>
            <a:ext cx="533419" cy="621564"/>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6091644-9E06-A7EB-ADE9-43289DE08511}"/>
              </a:ext>
            </a:extLst>
          </p:cNvPr>
          <p:cNvCxnSpPr>
            <a:cxnSpLocks/>
          </p:cNvCxnSpPr>
          <p:nvPr/>
        </p:nvCxnSpPr>
        <p:spPr>
          <a:xfrm flipV="1">
            <a:off x="3538295" y="3727949"/>
            <a:ext cx="901391" cy="620611"/>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D5D628-6450-CBB7-1CB7-F1D47623B82F}"/>
              </a:ext>
              <a:ext uri="{C183D7F6-B498-43B3-948B-1728B52AA6E4}">
                <adec:decorative xmlns:adec="http://schemas.microsoft.com/office/drawing/2017/decorative" val="1"/>
              </a:ext>
            </a:extLst>
          </p:cNvPr>
          <p:cNvCxnSpPr>
            <a:cxnSpLocks/>
          </p:cNvCxnSpPr>
          <p:nvPr/>
        </p:nvCxnSpPr>
        <p:spPr>
          <a:xfrm flipV="1">
            <a:off x="3631842" y="3797066"/>
            <a:ext cx="859432" cy="904018"/>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27FF052-44D2-F413-9B5A-F361F628000A}"/>
              </a:ext>
              <a:ext uri="{C183D7F6-B498-43B3-948B-1728B52AA6E4}">
                <adec:decorative xmlns:adec="http://schemas.microsoft.com/office/drawing/2017/decorative" val="1"/>
              </a:ext>
            </a:extLst>
          </p:cNvPr>
          <p:cNvCxnSpPr>
            <a:cxnSpLocks/>
          </p:cNvCxnSpPr>
          <p:nvPr/>
        </p:nvCxnSpPr>
        <p:spPr>
          <a:xfrm flipH="1" flipV="1">
            <a:off x="9997873" y="3015248"/>
            <a:ext cx="204492" cy="86262"/>
          </a:xfrm>
          <a:prstGeom prst="line">
            <a:avLst/>
          </a:prstGeom>
          <a:ln w="12700">
            <a:solidFill>
              <a:srgbClr val="D2D2D2"/>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8B54267C-B925-BFE4-A96D-DE43B0B1013B}"/>
              </a:ext>
              <a:ext uri="{C183D7F6-B498-43B3-948B-1728B52AA6E4}">
                <adec:decorative xmlns:adec="http://schemas.microsoft.com/office/drawing/2017/decorative" val="1"/>
              </a:ext>
            </a:extLst>
          </p:cNvPr>
          <p:cNvGrpSpPr/>
          <p:nvPr/>
        </p:nvGrpSpPr>
        <p:grpSpPr>
          <a:xfrm>
            <a:off x="3316845" y="2380091"/>
            <a:ext cx="8201676" cy="2515297"/>
            <a:chOff x="2154863" y="1730594"/>
            <a:chExt cx="8201676" cy="2515297"/>
          </a:xfrm>
        </p:grpSpPr>
        <p:grpSp>
          <p:nvGrpSpPr>
            <p:cNvPr id="161" name="Group 160">
              <a:extLst>
                <a:ext uri="{FF2B5EF4-FFF2-40B4-BE49-F238E27FC236}">
                  <a16:creationId xmlns:a16="http://schemas.microsoft.com/office/drawing/2014/main" id="{F180BD25-9541-DE43-0EC5-01A48D3A8CC2}"/>
                </a:ext>
              </a:extLst>
            </p:cNvPr>
            <p:cNvGrpSpPr/>
            <p:nvPr/>
          </p:nvGrpSpPr>
          <p:grpSpPr>
            <a:xfrm>
              <a:off x="8614441" y="2260311"/>
              <a:ext cx="221450" cy="221450"/>
              <a:chOff x="8614441" y="2260311"/>
              <a:chExt cx="221450" cy="221450"/>
            </a:xfrm>
          </p:grpSpPr>
          <p:sp>
            <p:nvSpPr>
              <p:cNvPr id="278" name="Oval 110">
                <a:extLst>
                  <a:ext uri="{FF2B5EF4-FFF2-40B4-BE49-F238E27FC236}">
                    <a16:creationId xmlns:a16="http://schemas.microsoft.com/office/drawing/2014/main" id="{494E4E50-375E-D829-B782-3B628DBB26E3}"/>
                  </a:ext>
                </a:extLst>
              </p:cNvPr>
              <p:cNvSpPr>
                <a:spLocks noChangeArrowheads="1"/>
              </p:cNvSpPr>
              <p:nvPr/>
            </p:nvSpPr>
            <p:spPr bwMode="auto">
              <a:xfrm>
                <a:off x="8614441" y="2260311"/>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9" name="Freeform 119">
                <a:extLst>
                  <a:ext uri="{FF2B5EF4-FFF2-40B4-BE49-F238E27FC236}">
                    <a16:creationId xmlns:a16="http://schemas.microsoft.com/office/drawing/2014/main" id="{517D318C-20E0-04DD-AA14-B20808AA1EEE}"/>
                  </a:ext>
                </a:extLst>
              </p:cNvPr>
              <p:cNvSpPr>
                <a:spLocks noEditPoints="1"/>
              </p:cNvSpPr>
              <p:nvPr/>
            </p:nvSpPr>
            <p:spPr bwMode="auto">
              <a:xfrm>
                <a:off x="8663512" y="2296799"/>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2" name="Group 161">
              <a:extLst>
                <a:ext uri="{FF2B5EF4-FFF2-40B4-BE49-F238E27FC236}">
                  <a16:creationId xmlns:a16="http://schemas.microsoft.com/office/drawing/2014/main" id="{91B0C216-487E-3839-C85D-F7EBC612AF2A}"/>
                </a:ext>
              </a:extLst>
            </p:cNvPr>
            <p:cNvGrpSpPr/>
            <p:nvPr/>
          </p:nvGrpSpPr>
          <p:grpSpPr>
            <a:xfrm>
              <a:off x="2154863" y="1730594"/>
              <a:ext cx="8201676" cy="2515297"/>
              <a:chOff x="2154863" y="1730594"/>
              <a:chExt cx="8201676" cy="2515297"/>
            </a:xfrm>
          </p:grpSpPr>
          <p:sp>
            <p:nvSpPr>
              <p:cNvPr id="163" name="Freeform 44">
                <a:extLst>
                  <a:ext uri="{FF2B5EF4-FFF2-40B4-BE49-F238E27FC236}">
                    <a16:creationId xmlns:a16="http://schemas.microsoft.com/office/drawing/2014/main" id="{872445FB-D2D5-427A-4FA0-304AFAE2D91F}"/>
                  </a:ext>
                </a:extLst>
              </p:cNvPr>
              <p:cNvSpPr>
                <a:spLocks/>
              </p:cNvSpPr>
              <p:nvPr/>
            </p:nvSpPr>
            <p:spPr bwMode="auto">
              <a:xfrm>
                <a:off x="8890946" y="3353672"/>
                <a:ext cx="242839" cy="242839"/>
              </a:xfrm>
              <a:custGeom>
                <a:avLst/>
                <a:gdLst>
                  <a:gd name="T0" fmla="*/ 38 w 93"/>
                  <a:gd name="T1" fmla="*/ 5 h 93"/>
                  <a:gd name="T2" fmla="*/ 88 w 93"/>
                  <a:gd name="T3" fmla="*/ 37 h 93"/>
                  <a:gd name="T4" fmla="*/ 56 w 93"/>
                  <a:gd name="T5" fmla="*/ 88 h 93"/>
                  <a:gd name="T6" fmla="*/ 5 w 93"/>
                  <a:gd name="T7" fmla="*/ 55 h 93"/>
                  <a:gd name="T8" fmla="*/ 38 w 93"/>
                  <a:gd name="T9" fmla="*/ 5 h 93"/>
                </a:gdLst>
                <a:ahLst/>
                <a:cxnLst>
                  <a:cxn ang="0">
                    <a:pos x="T0" y="T1"/>
                  </a:cxn>
                  <a:cxn ang="0">
                    <a:pos x="T2" y="T3"/>
                  </a:cxn>
                  <a:cxn ang="0">
                    <a:pos x="T4" y="T5"/>
                  </a:cxn>
                  <a:cxn ang="0">
                    <a:pos x="T6" y="T7"/>
                  </a:cxn>
                  <a:cxn ang="0">
                    <a:pos x="T8" y="T9"/>
                  </a:cxn>
                </a:cxnLst>
                <a:rect l="0" t="0" r="r" b="b"/>
                <a:pathLst>
                  <a:path w="93" h="93">
                    <a:moveTo>
                      <a:pt x="38" y="5"/>
                    </a:moveTo>
                    <a:cubicBezTo>
                      <a:pt x="61" y="0"/>
                      <a:pt x="83" y="15"/>
                      <a:pt x="88" y="37"/>
                    </a:cubicBezTo>
                    <a:cubicBezTo>
                      <a:pt x="93" y="60"/>
                      <a:pt x="79" y="83"/>
                      <a:pt x="56" y="88"/>
                    </a:cubicBezTo>
                    <a:cubicBezTo>
                      <a:pt x="33" y="93"/>
                      <a:pt x="10" y="78"/>
                      <a:pt x="5" y="55"/>
                    </a:cubicBezTo>
                    <a:cubicBezTo>
                      <a:pt x="0" y="32"/>
                      <a:pt x="15" y="10"/>
                      <a:pt x="38" y="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164" name="Group 163">
                <a:extLst>
                  <a:ext uri="{FF2B5EF4-FFF2-40B4-BE49-F238E27FC236}">
                    <a16:creationId xmlns:a16="http://schemas.microsoft.com/office/drawing/2014/main" id="{9F78A497-728A-B229-A272-685BEBF1A293}"/>
                  </a:ext>
                </a:extLst>
              </p:cNvPr>
              <p:cNvGrpSpPr/>
              <p:nvPr/>
            </p:nvGrpSpPr>
            <p:grpSpPr>
              <a:xfrm>
                <a:off x="9622977" y="3727773"/>
                <a:ext cx="240323" cy="242839"/>
                <a:chOff x="9622977" y="3727773"/>
                <a:chExt cx="240323" cy="242839"/>
              </a:xfrm>
            </p:grpSpPr>
            <p:sp>
              <p:nvSpPr>
                <p:cNvPr id="276" name="Freeform 41">
                  <a:extLst>
                    <a:ext uri="{FF2B5EF4-FFF2-40B4-BE49-F238E27FC236}">
                      <a16:creationId xmlns:a16="http://schemas.microsoft.com/office/drawing/2014/main" id="{24B0E498-80F0-D254-F541-3BB8F00EA747}"/>
                    </a:ext>
                  </a:extLst>
                </p:cNvPr>
                <p:cNvSpPr>
                  <a:spLocks/>
                </p:cNvSpPr>
                <p:nvPr/>
              </p:nvSpPr>
              <p:spPr bwMode="auto">
                <a:xfrm>
                  <a:off x="9622977" y="3727773"/>
                  <a:ext cx="240323" cy="242839"/>
                </a:xfrm>
                <a:custGeom>
                  <a:avLst/>
                  <a:gdLst>
                    <a:gd name="T0" fmla="*/ 37 w 92"/>
                    <a:gd name="T1" fmla="*/ 5 h 93"/>
                    <a:gd name="T2" fmla="*/ 87 w 92"/>
                    <a:gd name="T3" fmla="*/ 37 h 93"/>
                    <a:gd name="T4" fmla="*/ 55 w 92"/>
                    <a:gd name="T5" fmla="*/ 88 h 93"/>
                    <a:gd name="T6" fmla="*/ 5 w 92"/>
                    <a:gd name="T7" fmla="*/ 55 h 93"/>
                    <a:gd name="T8" fmla="*/ 37 w 92"/>
                    <a:gd name="T9" fmla="*/ 5 h 93"/>
                  </a:gdLst>
                  <a:ahLst/>
                  <a:cxnLst>
                    <a:cxn ang="0">
                      <a:pos x="T0" y="T1"/>
                    </a:cxn>
                    <a:cxn ang="0">
                      <a:pos x="T2" y="T3"/>
                    </a:cxn>
                    <a:cxn ang="0">
                      <a:pos x="T4" y="T5"/>
                    </a:cxn>
                    <a:cxn ang="0">
                      <a:pos x="T6" y="T7"/>
                    </a:cxn>
                    <a:cxn ang="0">
                      <a:pos x="T8" y="T9"/>
                    </a:cxn>
                  </a:cxnLst>
                  <a:rect l="0" t="0" r="r" b="b"/>
                  <a:pathLst>
                    <a:path w="92" h="93">
                      <a:moveTo>
                        <a:pt x="37" y="5"/>
                      </a:moveTo>
                      <a:cubicBezTo>
                        <a:pt x="60" y="0"/>
                        <a:pt x="83" y="14"/>
                        <a:pt x="87" y="37"/>
                      </a:cubicBezTo>
                      <a:cubicBezTo>
                        <a:pt x="92" y="60"/>
                        <a:pt x="78" y="83"/>
                        <a:pt x="55" y="88"/>
                      </a:cubicBezTo>
                      <a:cubicBezTo>
                        <a:pt x="32" y="93"/>
                        <a:pt x="9" y="78"/>
                        <a:pt x="5" y="55"/>
                      </a:cubicBezTo>
                      <a:cubicBezTo>
                        <a:pt x="0" y="32"/>
                        <a:pt x="14" y="10"/>
                        <a:pt x="37" y="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7" name="Freeform 47">
                  <a:extLst>
                    <a:ext uri="{FF2B5EF4-FFF2-40B4-BE49-F238E27FC236}">
                      <a16:creationId xmlns:a16="http://schemas.microsoft.com/office/drawing/2014/main" id="{CB5ECC15-B61E-2ED1-2D02-E47E8FCA942B}"/>
                    </a:ext>
                  </a:extLst>
                </p:cNvPr>
                <p:cNvSpPr>
                  <a:spLocks noEditPoints="1"/>
                </p:cNvSpPr>
                <p:nvPr/>
              </p:nvSpPr>
              <p:spPr bwMode="auto">
                <a:xfrm>
                  <a:off x="9685888" y="3776845"/>
                  <a:ext cx="114499" cy="128340"/>
                </a:xfrm>
                <a:custGeom>
                  <a:avLst/>
                  <a:gdLst>
                    <a:gd name="T0" fmla="*/ 9 w 44"/>
                    <a:gd name="T1" fmla="*/ 14 h 49"/>
                    <a:gd name="T2" fmla="*/ 11 w 44"/>
                    <a:gd name="T3" fmla="*/ 14 h 49"/>
                    <a:gd name="T4" fmla="*/ 22 w 44"/>
                    <a:gd name="T5" fmla="*/ 3 h 49"/>
                    <a:gd name="T6" fmla="*/ 30 w 44"/>
                    <a:gd name="T7" fmla="*/ 6 h 49"/>
                    <a:gd name="T8" fmla="*/ 34 w 44"/>
                    <a:gd name="T9" fmla="*/ 14 h 49"/>
                    <a:gd name="T10" fmla="*/ 30 w 44"/>
                    <a:gd name="T11" fmla="*/ 22 h 49"/>
                    <a:gd name="T12" fmla="*/ 22 w 44"/>
                    <a:gd name="T13" fmla="*/ 26 h 49"/>
                    <a:gd name="T14" fmla="*/ 11 w 44"/>
                    <a:gd name="T15" fmla="*/ 14 h 49"/>
                    <a:gd name="T16" fmla="*/ 9 w 44"/>
                    <a:gd name="T17" fmla="*/ 14 h 49"/>
                    <a:gd name="T18" fmla="*/ 8 w 44"/>
                    <a:gd name="T19" fmla="*/ 14 h 49"/>
                    <a:gd name="T20" fmla="*/ 22 w 44"/>
                    <a:gd name="T21" fmla="*/ 29 h 49"/>
                    <a:gd name="T22" fmla="*/ 37 w 44"/>
                    <a:gd name="T23" fmla="*/ 14 h 49"/>
                    <a:gd name="T24" fmla="*/ 22 w 44"/>
                    <a:gd name="T25" fmla="*/ 0 h 49"/>
                    <a:gd name="T26" fmla="*/ 8 w 44"/>
                    <a:gd name="T27" fmla="*/ 14 h 49"/>
                    <a:gd name="T28" fmla="*/ 9 w 44"/>
                    <a:gd name="T29" fmla="*/ 14 h 49"/>
                    <a:gd name="T30" fmla="*/ 44 w 44"/>
                    <a:gd name="T31" fmla="*/ 48 h 49"/>
                    <a:gd name="T32" fmla="*/ 38 w 44"/>
                    <a:gd name="T33" fmla="*/ 32 h 49"/>
                    <a:gd name="T34" fmla="*/ 22 w 44"/>
                    <a:gd name="T35" fmla="*/ 26 h 49"/>
                    <a:gd name="T36" fmla="*/ 6 w 44"/>
                    <a:gd name="T37" fmla="*/ 32 h 49"/>
                    <a:gd name="T38" fmla="*/ 0 w 44"/>
                    <a:gd name="T39" fmla="*/ 48 h 49"/>
                    <a:gd name="T40" fmla="*/ 0 w 44"/>
                    <a:gd name="T41" fmla="*/ 49 h 49"/>
                    <a:gd name="T42" fmla="*/ 3 w 44"/>
                    <a:gd name="T43" fmla="*/ 49 h 49"/>
                    <a:gd name="T44" fmla="*/ 3 w 44"/>
                    <a:gd name="T45" fmla="*/ 48 h 49"/>
                    <a:gd name="T46" fmla="*/ 22 w 44"/>
                    <a:gd name="T47" fmla="*/ 29 h 49"/>
                    <a:gd name="T48" fmla="*/ 41 w 44"/>
                    <a:gd name="T49" fmla="*/ 48 h 49"/>
                    <a:gd name="T50" fmla="*/ 41 w 44"/>
                    <a:gd name="T51" fmla="*/ 49 h 49"/>
                    <a:gd name="T52" fmla="*/ 44 w 44"/>
                    <a:gd name="T53" fmla="*/ 49 h 49"/>
                    <a:gd name="T54" fmla="*/ 44 w 44"/>
                    <a:gd name="T55"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9">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49"/>
                        <a:pt x="0" y="49"/>
                        <a:pt x="0" y="49"/>
                      </a:cubicBezTo>
                      <a:cubicBezTo>
                        <a:pt x="3" y="49"/>
                        <a:pt x="3" y="49"/>
                        <a:pt x="3" y="49"/>
                      </a:cubicBezTo>
                      <a:cubicBezTo>
                        <a:pt x="3" y="48"/>
                        <a:pt x="3" y="48"/>
                        <a:pt x="3" y="48"/>
                      </a:cubicBezTo>
                      <a:cubicBezTo>
                        <a:pt x="3" y="37"/>
                        <a:pt x="11" y="29"/>
                        <a:pt x="22" y="29"/>
                      </a:cubicBezTo>
                      <a:cubicBezTo>
                        <a:pt x="33" y="29"/>
                        <a:pt x="41" y="37"/>
                        <a:pt x="41" y="48"/>
                      </a:cubicBezTo>
                      <a:cubicBezTo>
                        <a:pt x="41" y="49"/>
                        <a:pt x="41" y="49"/>
                        <a:pt x="41" y="49"/>
                      </a:cubicBezTo>
                      <a:cubicBezTo>
                        <a:pt x="44" y="49"/>
                        <a:pt x="44" y="49"/>
                        <a:pt x="44" y="49"/>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5" name="Group 164">
                <a:extLst>
                  <a:ext uri="{FF2B5EF4-FFF2-40B4-BE49-F238E27FC236}">
                    <a16:creationId xmlns:a16="http://schemas.microsoft.com/office/drawing/2014/main" id="{AEA61AD4-1D18-8110-D7A2-9FF2E0035FDC}"/>
                  </a:ext>
                </a:extLst>
              </p:cNvPr>
              <p:cNvGrpSpPr/>
              <p:nvPr/>
            </p:nvGrpSpPr>
            <p:grpSpPr>
              <a:xfrm>
                <a:off x="8736882" y="2750819"/>
                <a:ext cx="242839" cy="242839"/>
                <a:chOff x="8736882" y="2750819"/>
                <a:chExt cx="242839" cy="242839"/>
              </a:xfrm>
            </p:grpSpPr>
            <p:sp>
              <p:nvSpPr>
                <p:cNvPr id="274" name="Freeform 43">
                  <a:extLst>
                    <a:ext uri="{FF2B5EF4-FFF2-40B4-BE49-F238E27FC236}">
                      <a16:creationId xmlns:a16="http://schemas.microsoft.com/office/drawing/2014/main" id="{229AE82E-768B-DDE5-0E86-192FF56BFBAB}"/>
                    </a:ext>
                  </a:extLst>
                </p:cNvPr>
                <p:cNvSpPr>
                  <a:spLocks/>
                </p:cNvSpPr>
                <p:nvPr/>
              </p:nvSpPr>
              <p:spPr bwMode="auto">
                <a:xfrm>
                  <a:off x="8736882" y="2750819"/>
                  <a:ext cx="242839" cy="242839"/>
                </a:xfrm>
                <a:custGeom>
                  <a:avLst/>
                  <a:gdLst>
                    <a:gd name="T0" fmla="*/ 38 w 93"/>
                    <a:gd name="T1" fmla="*/ 5 h 93"/>
                    <a:gd name="T2" fmla="*/ 88 w 93"/>
                    <a:gd name="T3" fmla="*/ 37 h 93"/>
                    <a:gd name="T4" fmla="*/ 55 w 93"/>
                    <a:gd name="T5" fmla="*/ 88 h 93"/>
                    <a:gd name="T6" fmla="*/ 5 w 93"/>
                    <a:gd name="T7" fmla="*/ 55 h 93"/>
                    <a:gd name="T8" fmla="*/ 38 w 93"/>
                    <a:gd name="T9" fmla="*/ 5 h 93"/>
                  </a:gdLst>
                  <a:ahLst/>
                  <a:cxnLst>
                    <a:cxn ang="0">
                      <a:pos x="T0" y="T1"/>
                    </a:cxn>
                    <a:cxn ang="0">
                      <a:pos x="T2" y="T3"/>
                    </a:cxn>
                    <a:cxn ang="0">
                      <a:pos x="T4" y="T5"/>
                    </a:cxn>
                    <a:cxn ang="0">
                      <a:pos x="T6" y="T7"/>
                    </a:cxn>
                    <a:cxn ang="0">
                      <a:pos x="T8" y="T9"/>
                    </a:cxn>
                  </a:cxnLst>
                  <a:rect l="0" t="0" r="r" b="b"/>
                  <a:pathLst>
                    <a:path w="93" h="93">
                      <a:moveTo>
                        <a:pt x="38" y="5"/>
                      </a:moveTo>
                      <a:cubicBezTo>
                        <a:pt x="61" y="0"/>
                        <a:pt x="83" y="14"/>
                        <a:pt x="88" y="37"/>
                      </a:cubicBezTo>
                      <a:cubicBezTo>
                        <a:pt x="93" y="60"/>
                        <a:pt x="78" y="83"/>
                        <a:pt x="55" y="88"/>
                      </a:cubicBezTo>
                      <a:cubicBezTo>
                        <a:pt x="33" y="93"/>
                        <a:pt x="10" y="78"/>
                        <a:pt x="5" y="55"/>
                      </a:cubicBezTo>
                      <a:cubicBezTo>
                        <a:pt x="0" y="32"/>
                        <a:pt x="15" y="10"/>
                        <a:pt x="38" y="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5" name="Freeform 48">
                  <a:extLst>
                    <a:ext uri="{FF2B5EF4-FFF2-40B4-BE49-F238E27FC236}">
                      <a16:creationId xmlns:a16="http://schemas.microsoft.com/office/drawing/2014/main" id="{5728AECF-DB14-6A23-AD23-33741CD6F0C9}"/>
                    </a:ext>
                  </a:extLst>
                </p:cNvPr>
                <p:cNvSpPr>
                  <a:spLocks noEditPoints="1"/>
                </p:cNvSpPr>
                <p:nvPr/>
              </p:nvSpPr>
              <p:spPr bwMode="auto">
                <a:xfrm>
                  <a:off x="8780921" y="2813731"/>
                  <a:ext cx="153505" cy="114499"/>
                </a:xfrm>
                <a:custGeom>
                  <a:avLst/>
                  <a:gdLst>
                    <a:gd name="T0" fmla="*/ 20 w 59"/>
                    <a:gd name="T1" fmla="*/ 41 h 44"/>
                    <a:gd name="T2" fmla="*/ 2 w 59"/>
                    <a:gd name="T3" fmla="*/ 41 h 44"/>
                    <a:gd name="T4" fmla="*/ 3 w 59"/>
                    <a:gd name="T5" fmla="*/ 42 h 44"/>
                    <a:gd name="T6" fmla="*/ 2 w 59"/>
                    <a:gd name="T7" fmla="*/ 13 h 44"/>
                    <a:gd name="T8" fmla="*/ 20 w 59"/>
                    <a:gd name="T9" fmla="*/ 14 h 44"/>
                    <a:gd name="T10" fmla="*/ 19 w 59"/>
                    <a:gd name="T11" fmla="*/ 13 h 44"/>
                    <a:gd name="T12" fmla="*/ 20 w 59"/>
                    <a:gd name="T13" fmla="*/ 42 h 44"/>
                    <a:gd name="T14" fmla="*/ 20 w 59"/>
                    <a:gd name="T15" fmla="*/ 42 h 44"/>
                    <a:gd name="T16" fmla="*/ 22 w 59"/>
                    <a:gd name="T17" fmla="*/ 11 h 44"/>
                    <a:gd name="T18" fmla="*/ 2 w 59"/>
                    <a:gd name="T19" fmla="*/ 11 h 44"/>
                    <a:gd name="T20" fmla="*/ 0 w 59"/>
                    <a:gd name="T21" fmla="*/ 13 h 44"/>
                    <a:gd name="T22" fmla="*/ 0 w 59"/>
                    <a:gd name="T23" fmla="*/ 42 h 44"/>
                    <a:gd name="T24" fmla="*/ 2 w 59"/>
                    <a:gd name="T25" fmla="*/ 44 h 44"/>
                    <a:gd name="T26" fmla="*/ 20 w 59"/>
                    <a:gd name="T27" fmla="*/ 44 h 44"/>
                    <a:gd name="T28" fmla="*/ 22 w 59"/>
                    <a:gd name="T29" fmla="*/ 42 h 44"/>
                    <a:gd name="T30" fmla="*/ 7 w 59"/>
                    <a:gd name="T31" fmla="*/ 36 h 44"/>
                    <a:gd name="T32" fmla="*/ 16 w 59"/>
                    <a:gd name="T33" fmla="*/ 36 h 44"/>
                    <a:gd name="T34" fmla="*/ 15 w 59"/>
                    <a:gd name="T35" fmla="*/ 33 h 44"/>
                    <a:gd name="T36" fmla="*/ 6 w 59"/>
                    <a:gd name="T37" fmla="*/ 33 h 44"/>
                    <a:gd name="T38" fmla="*/ 7 w 59"/>
                    <a:gd name="T39" fmla="*/ 36 h 44"/>
                    <a:gd name="T40" fmla="*/ 37 w 59"/>
                    <a:gd name="T41" fmla="*/ 29 h 44"/>
                    <a:gd name="T42" fmla="*/ 38 w 59"/>
                    <a:gd name="T43" fmla="*/ 26 h 44"/>
                    <a:gd name="T44" fmla="*/ 30 w 59"/>
                    <a:gd name="T45" fmla="*/ 26 h 44"/>
                    <a:gd name="T46" fmla="*/ 28 w 59"/>
                    <a:gd name="T47" fmla="*/ 29 h 44"/>
                    <a:gd name="T48" fmla="*/ 20 w 59"/>
                    <a:gd name="T49" fmla="*/ 36 h 44"/>
                    <a:gd name="T50" fmla="*/ 59 w 59"/>
                    <a:gd name="T51" fmla="*/ 33 h 44"/>
                    <a:gd name="T52" fmla="*/ 55 w 59"/>
                    <a:gd name="T53" fmla="*/ 0 h 44"/>
                    <a:gd name="T54" fmla="*/ 11 w 59"/>
                    <a:gd name="T55" fmla="*/ 0 h 44"/>
                    <a:gd name="T56" fmla="*/ 8 w 59"/>
                    <a:gd name="T57" fmla="*/ 13 h 44"/>
                    <a:gd name="T58" fmla="*/ 11 w 59"/>
                    <a:gd name="T59" fmla="*/ 14 h 44"/>
                    <a:gd name="T60" fmla="*/ 11 w 59"/>
                    <a:gd name="T61" fmla="*/ 3 h 44"/>
                    <a:gd name="T62" fmla="*/ 17 w 59"/>
                    <a:gd name="T63" fmla="*/ 3 h 44"/>
                    <a:gd name="T64" fmla="*/ 56 w 59"/>
                    <a:gd name="T65" fmla="*/ 3 h 44"/>
                    <a:gd name="T66" fmla="*/ 56 w 59"/>
                    <a:gd name="T67" fmla="*/ 33 h 44"/>
                    <a:gd name="T68" fmla="*/ 20 w 59"/>
                    <a:gd name="T69" fmla="*/ 33 h 44"/>
                    <a:gd name="T70" fmla="*/ 19 w 59"/>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44">
                      <a:moveTo>
                        <a:pt x="20" y="42"/>
                      </a:moveTo>
                      <a:cubicBezTo>
                        <a:pt x="20" y="41"/>
                        <a:pt x="20" y="41"/>
                        <a:pt x="20" y="41"/>
                      </a:cubicBezTo>
                      <a:cubicBezTo>
                        <a:pt x="11" y="41"/>
                        <a:pt x="7" y="41"/>
                        <a:pt x="4"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7"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30"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30" y="26"/>
                      </a:cubicBezTo>
                      <a:cubicBezTo>
                        <a:pt x="28" y="26"/>
                        <a:pt x="28" y="26"/>
                        <a:pt x="28" y="26"/>
                      </a:cubicBezTo>
                      <a:cubicBezTo>
                        <a:pt x="28" y="29"/>
                        <a:pt x="28" y="29"/>
                        <a:pt x="28" y="29"/>
                      </a:cubicBezTo>
                      <a:cubicBezTo>
                        <a:pt x="30" y="29"/>
                        <a:pt x="30" y="29"/>
                        <a:pt x="30" y="29"/>
                      </a:cubicBezTo>
                      <a:close/>
                      <a:moveTo>
                        <a:pt x="20" y="36"/>
                      </a:moveTo>
                      <a:cubicBezTo>
                        <a:pt x="55" y="36"/>
                        <a:pt x="55" y="36"/>
                        <a:pt x="55" y="36"/>
                      </a:cubicBezTo>
                      <a:cubicBezTo>
                        <a:pt x="57" y="36"/>
                        <a:pt x="59" y="35"/>
                        <a:pt x="59" y="33"/>
                      </a:cubicBezTo>
                      <a:cubicBezTo>
                        <a:pt x="59" y="3"/>
                        <a:pt x="59" y="3"/>
                        <a:pt x="59" y="3"/>
                      </a:cubicBezTo>
                      <a:cubicBezTo>
                        <a:pt x="59" y="1"/>
                        <a:pt x="57" y="0"/>
                        <a:pt x="55" y="0"/>
                      </a:cubicBezTo>
                      <a:cubicBezTo>
                        <a:pt x="33" y="0"/>
                        <a:pt x="22" y="0"/>
                        <a:pt x="17" y="0"/>
                      </a:cubicBezTo>
                      <a:cubicBezTo>
                        <a:pt x="11" y="0"/>
                        <a:pt x="11" y="0"/>
                        <a:pt x="11" y="0"/>
                      </a:cubicBezTo>
                      <a:cubicBezTo>
                        <a:pt x="9" y="0"/>
                        <a:pt x="8" y="1"/>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7" y="3"/>
                      </a:cubicBezTo>
                      <a:cubicBezTo>
                        <a:pt x="22" y="3"/>
                        <a:pt x="33" y="3"/>
                        <a:pt x="55" y="3"/>
                      </a:cubicBezTo>
                      <a:cubicBezTo>
                        <a:pt x="56" y="3"/>
                        <a:pt x="56" y="3"/>
                        <a:pt x="56" y="3"/>
                      </a:cubicBezTo>
                      <a:cubicBezTo>
                        <a:pt x="56" y="3"/>
                        <a:pt x="56" y="3"/>
                        <a:pt x="56" y="7"/>
                      </a:cubicBezTo>
                      <a:cubicBezTo>
                        <a:pt x="56" y="11"/>
                        <a:pt x="56" y="18"/>
                        <a:pt x="56"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6" name="Group 165">
                <a:extLst>
                  <a:ext uri="{FF2B5EF4-FFF2-40B4-BE49-F238E27FC236}">
                    <a16:creationId xmlns:a16="http://schemas.microsoft.com/office/drawing/2014/main" id="{25C1735C-0AF6-8EED-75BD-BA4EB2F6AEC3}"/>
                  </a:ext>
                </a:extLst>
              </p:cNvPr>
              <p:cNvGrpSpPr/>
              <p:nvPr/>
            </p:nvGrpSpPr>
            <p:grpSpPr>
              <a:xfrm>
                <a:off x="9544490" y="3336253"/>
                <a:ext cx="239065" cy="242839"/>
                <a:chOff x="9544490" y="3336253"/>
                <a:chExt cx="239065" cy="242839"/>
              </a:xfrm>
            </p:grpSpPr>
            <p:sp>
              <p:nvSpPr>
                <p:cNvPr id="272" name="Freeform 42">
                  <a:extLst>
                    <a:ext uri="{FF2B5EF4-FFF2-40B4-BE49-F238E27FC236}">
                      <a16:creationId xmlns:a16="http://schemas.microsoft.com/office/drawing/2014/main" id="{7B3D1660-4A34-E990-30F7-04BBED6AE5BF}"/>
                    </a:ext>
                  </a:extLst>
                </p:cNvPr>
                <p:cNvSpPr>
                  <a:spLocks/>
                </p:cNvSpPr>
                <p:nvPr/>
              </p:nvSpPr>
              <p:spPr bwMode="auto">
                <a:xfrm>
                  <a:off x="9544490" y="3336253"/>
                  <a:ext cx="239065" cy="242839"/>
                </a:xfrm>
                <a:custGeom>
                  <a:avLst/>
                  <a:gdLst>
                    <a:gd name="T0" fmla="*/ 37 w 92"/>
                    <a:gd name="T1" fmla="*/ 5 h 93"/>
                    <a:gd name="T2" fmla="*/ 88 w 92"/>
                    <a:gd name="T3" fmla="*/ 37 h 93"/>
                    <a:gd name="T4" fmla="*/ 55 w 92"/>
                    <a:gd name="T5" fmla="*/ 88 h 93"/>
                    <a:gd name="T6" fmla="*/ 5 w 92"/>
                    <a:gd name="T7" fmla="*/ 55 h 93"/>
                    <a:gd name="T8" fmla="*/ 37 w 92"/>
                    <a:gd name="T9" fmla="*/ 5 h 93"/>
                  </a:gdLst>
                  <a:ahLst/>
                  <a:cxnLst>
                    <a:cxn ang="0">
                      <a:pos x="T0" y="T1"/>
                    </a:cxn>
                    <a:cxn ang="0">
                      <a:pos x="T2" y="T3"/>
                    </a:cxn>
                    <a:cxn ang="0">
                      <a:pos x="T4" y="T5"/>
                    </a:cxn>
                    <a:cxn ang="0">
                      <a:pos x="T6" y="T7"/>
                    </a:cxn>
                    <a:cxn ang="0">
                      <a:pos x="T8" y="T9"/>
                    </a:cxn>
                  </a:cxnLst>
                  <a:rect l="0" t="0" r="r" b="b"/>
                  <a:pathLst>
                    <a:path w="92" h="93">
                      <a:moveTo>
                        <a:pt x="37" y="5"/>
                      </a:moveTo>
                      <a:cubicBezTo>
                        <a:pt x="60" y="0"/>
                        <a:pt x="83" y="14"/>
                        <a:pt x="88" y="37"/>
                      </a:cubicBezTo>
                      <a:cubicBezTo>
                        <a:pt x="92" y="60"/>
                        <a:pt x="78" y="83"/>
                        <a:pt x="55" y="88"/>
                      </a:cubicBezTo>
                      <a:cubicBezTo>
                        <a:pt x="32" y="93"/>
                        <a:pt x="10" y="78"/>
                        <a:pt x="5" y="55"/>
                      </a:cubicBezTo>
                      <a:cubicBezTo>
                        <a:pt x="0" y="32"/>
                        <a:pt x="14" y="10"/>
                        <a:pt x="37" y="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3" name="Freeform 49">
                  <a:extLst>
                    <a:ext uri="{FF2B5EF4-FFF2-40B4-BE49-F238E27FC236}">
                      <a16:creationId xmlns:a16="http://schemas.microsoft.com/office/drawing/2014/main" id="{3E349878-710F-3170-6BFB-44CD58DA3904}"/>
                    </a:ext>
                  </a:extLst>
                </p:cNvPr>
                <p:cNvSpPr>
                  <a:spLocks noEditPoints="1"/>
                </p:cNvSpPr>
                <p:nvPr/>
              </p:nvSpPr>
              <p:spPr bwMode="auto">
                <a:xfrm>
                  <a:off x="9603628" y="3372742"/>
                  <a:ext cx="120791" cy="150988"/>
                </a:xfrm>
                <a:custGeom>
                  <a:avLst/>
                  <a:gdLst>
                    <a:gd name="T0" fmla="*/ 26 w 46"/>
                    <a:gd name="T1" fmla="*/ 4 h 58"/>
                    <a:gd name="T2" fmla="*/ 21 w 46"/>
                    <a:gd name="T3" fmla="*/ 4 h 58"/>
                    <a:gd name="T4" fmla="*/ 26 w 46"/>
                    <a:gd name="T5" fmla="*/ 4 h 58"/>
                    <a:gd name="T6" fmla="*/ 28 w 46"/>
                    <a:gd name="T7" fmla="*/ 4 h 58"/>
                    <a:gd name="T8" fmla="*/ 19 w 46"/>
                    <a:gd name="T9" fmla="*/ 4 h 58"/>
                    <a:gd name="T10" fmla="*/ 28 w 46"/>
                    <a:gd name="T11" fmla="*/ 4 h 58"/>
                    <a:gd name="T12" fmla="*/ 38 w 46"/>
                    <a:gd name="T13" fmla="*/ 31 h 58"/>
                    <a:gd name="T14" fmla="*/ 39 w 46"/>
                    <a:gd name="T15" fmla="*/ 18 h 58"/>
                    <a:gd name="T16" fmla="*/ 14 w 46"/>
                    <a:gd name="T17" fmla="*/ 14 h 58"/>
                    <a:gd name="T18" fmla="*/ 8 w 46"/>
                    <a:gd name="T19" fmla="*/ 18 h 58"/>
                    <a:gd name="T20" fmla="*/ 11 w 46"/>
                    <a:gd name="T21" fmla="*/ 34 h 58"/>
                    <a:gd name="T22" fmla="*/ 39 w 46"/>
                    <a:gd name="T23" fmla="*/ 31 h 58"/>
                    <a:gd name="T24" fmla="*/ 37 w 46"/>
                    <a:gd name="T25" fmla="*/ 31 h 58"/>
                    <a:gd name="T26" fmla="*/ 11 w 46"/>
                    <a:gd name="T27" fmla="*/ 32 h 58"/>
                    <a:gd name="T28" fmla="*/ 10 w 46"/>
                    <a:gd name="T29" fmla="*/ 18 h 58"/>
                    <a:gd name="T30" fmla="*/ 14 w 46"/>
                    <a:gd name="T31" fmla="*/ 16 h 58"/>
                    <a:gd name="T32" fmla="*/ 37 w 46"/>
                    <a:gd name="T33" fmla="*/ 18 h 58"/>
                    <a:gd name="T34" fmla="*/ 37 w 46"/>
                    <a:gd name="T35" fmla="*/ 31 h 58"/>
                    <a:gd name="T36" fmla="*/ 46 w 46"/>
                    <a:gd name="T37" fmla="*/ 57 h 58"/>
                    <a:gd name="T38" fmla="*/ 42 w 46"/>
                    <a:gd name="T39" fmla="*/ 39 h 58"/>
                    <a:gd name="T40" fmla="*/ 4 w 46"/>
                    <a:gd name="T41" fmla="*/ 39 h 58"/>
                    <a:gd name="T42" fmla="*/ 0 w 46"/>
                    <a:gd name="T43" fmla="*/ 57 h 58"/>
                    <a:gd name="T44" fmla="*/ 2 w 46"/>
                    <a:gd name="T45" fmla="*/ 58 h 58"/>
                    <a:gd name="T46" fmla="*/ 2 w 46"/>
                    <a:gd name="T47" fmla="*/ 43 h 58"/>
                    <a:gd name="T48" fmla="*/ 42 w 46"/>
                    <a:gd name="T49" fmla="*/ 41 h 58"/>
                    <a:gd name="T50" fmla="*/ 44 w 46"/>
                    <a:gd name="T51" fmla="*/ 57 h 58"/>
                    <a:gd name="T52" fmla="*/ 46 w 46"/>
                    <a:gd name="T53" fmla="*/ 58 h 58"/>
                    <a:gd name="T54" fmla="*/ 15 w 46"/>
                    <a:gd name="T55" fmla="*/ 33 h 58"/>
                    <a:gd name="T56" fmla="*/ 15 w 46"/>
                    <a:gd name="T57" fmla="*/ 41 h 58"/>
                    <a:gd name="T58" fmla="*/ 17 w 46"/>
                    <a:gd name="T59" fmla="*/ 40 h 58"/>
                    <a:gd name="T60" fmla="*/ 17 w 46"/>
                    <a:gd name="T61" fmla="*/ 32 h 58"/>
                    <a:gd name="T62" fmla="*/ 15 w 46"/>
                    <a:gd name="T63" fmla="*/ 33 h 58"/>
                    <a:gd name="T64" fmla="*/ 22 w 46"/>
                    <a:gd name="T65" fmla="*/ 15 h 58"/>
                    <a:gd name="T66" fmla="*/ 24 w 46"/>
                    <a:gd name="T67" fmla="*/ 16 h 58"/>
                    <a:gd name="T68" fmla="*/ 24 w 46"/>
                    <a:gd name="T69" fmla="*/ 8 h 58"/>
                    <a:gd name="T70" fmla="*/ 22 w 46"/>
                    <a:gd name="T71" fmla="*/ 7 h 58"/>
                    <a:gd name="T72" fmla="*/ 29 w 46"/>
                    <a:gd name="T73" fmla="*/ 33 h 58"/>
                    <a:gd name="T74" fmla="*/ 29 w 46"/>
                    <a:gd name="T75" fmla="*/ 41 h 58"/>
                    <a:gd name="T76" fmla="*/ 31 w 46"/>
                    <a:gd name="T77" fmla="*/ 40 h 58"/>
                    <a:gd name="T78" fmla="*/ 31 w 46"/>
                    <a:gd name="T79" fmla="*/ 32 h 58"/>
                    <a:gd name="T80" fmla="*/ 29 w 46"/>
                    <a:gd name="T81" fmla="*/ 33 h 58"/>
                    <a:gd name="T82" fmla="*/ 18 w 46"/>
                    <a:gd name="T83" fmla="*/ 23 h 58"/>
                    <a:gd name="T84" fmla="*/ 19 w 46"/>
                    <a:gd name="T85" fmla="*/ 21 h 58"/>
                    <a:gd name="T86" fmla="*/ 14 w 46"/>
                    <a:gd name="T87" fmla="*/ 21 h 58"/>
                    <a:gd name="T88" fmla="*/ 13 w 46"/>
                    <a:gd name="T89" fmla="*/ 23 h 58"/>
                    <a:gd name="T90" fmla="*/ 29 w 46"/>
                    <a:gd name="T91" fmla="*/ 23 h 58"/>
                    <a:gd name="T92" fmla="*/ 33 w 46"/>
                    <a:gd name="T93" fmla="*/ 23 h 58"/>
                    <a:gd name="T94" fmla="*/ 32 w 46"/>
                    <a:gd name="T95" fmla="*/ 21 h 58"/>
                    <a:gd name="T96" fmla="*/ 28 w 46"/>
                    <a:gd name="T97" fmla="*/ 21 h 58"/>
                    <a:gd name="T98" fmla="*/ 29 w 46"/>
                    <a:gd name="T99" fmla="*/ 23 h 58"/>
                    <a:gd name="T100" fmla="*/ 6 w 46"/>
                    <a:gd name="T101" fmla="*/ 28 h 58"/>
                    <a:gd name="T102" fmla="*/ 8 w 46"/>
                    <a:gd name="T103" fmla="*/ 29 h 58"/>
                    <a:gd name="T104" fmla="*/ 8 w 46"/>
                    <a:gd name="T105" fmla="*/ 20 h 58"/>
                    <a:gd name="T106" fmla="*/ 6 w 46"/>
                    <a:gd name="T107" fmla="*/ 19 h 58"/>
                    <a:gd name="T108" fmla="*/ 38 w 46"/>
                    <a:gd name="T109" fmla="*/ 20 h 58"/>
                    <a:gd name="T110" fmla="*/ 38 w 46"/>
                    <a:gd name="T111" fmla="*/ 29 h 58"/>
                    <a:gd name="T112" fmla="*/ 40 w 46"/>
                    <a:gd name="T113" fmla="*/ 28 h 58"/>
                    <a:gd name="T114" fmla="*/ 40 w 46"/>
                    <a:gd name="T115" fmla="*/ 19 h 58"/>
                    <a:gd name="T116" fmla="*/ 38 w 46"/>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8">
                      <a:moveTo>
                        <a:pt x="27" y="4"/>
                      </a:moveTo>
                      <a:cubicBezTo>
                        <a:pt x="26" y="4"/>
                        <a:pt x="26" y="4"/>
                        <a:pt x="26" y="4"/>
                      </a:cubicBezTo>
                      <a:cubicBezTo>
                        <a:pt x="26" y="6"/>
                        <a:pt x="25" y="7"/>
                        <a:pt x="23" y="7"/>
                      </a:cubicBezTo>
                      <a:cubicBezTo>
                        <a:pt x="22" y="7"/>
                        <a:pt x="21" y="6"/>
                        <a:pt x="21" y="4"/>
                      </a:cubicBezTo>
                      <a:cubicBezTo>
                        <a:pt x="21" y="3"/>
                        <a:pt x="22" y="2"/>
                        <a:pt x="23" y="2"/>
                      </a:cubicBezTo>
                      <a:cubicBezTo>
                        <a:pt x="25" y="2"/>
                        <a:pt x="26" y="3"/>
                        <a:pt x="26" y="4"/>
                      </a:cubicBezTo>
                      <a:cubicBezTo>
                        <a:pt x="27" y="4"/>
                        <a:pt x="27" y="4"/>
                        <a:pt x="27" y="4"/>
                      </a:cubicBezTo>
                      <a:cubicBezTo>
                        <a:pt x="28" y="4"/>
                        <a:pt x="28" y="4"/>
                        <a:pt x="28" y="4"/>
                      </a:cubicBezTo>
                      <a:cubicBezTo>
                        <a:pt x="28" y="2"/>
                        <a:pt x="26" y="0"/>
                        <a:pt x="23" y="0"/>
                      </a:cubicBezTo>
                      <a:cubicBezTo>
                        <a:pt x="21" y="0"/>
                        <a:pt x="19" y="2"/>
                        <a:pt x="19" y="4"/>
                      </a:cubicBezTo>
                      <a:cubicBezTo>
                        <a:pt x="19" y="7"/>
                        <a:pt x="21" y="9"/>
                        <a:pt x="23" y="9"/>
                      </a:cubicBezTo>
                      <a:cubicBezTo>
                        <a:pt x="26" y="9"/>
                        <a:pt x="28" y="7"/>
                        <a:pt x="28" y="4"/>
                      </a:cubicBezTo>
                      <a:lnTo>
                        <a:pt x="27" y="4"/>
                      </a:lnTo>
                      <a:close/>
                      <a:moveTo>
                        <a:pt x="38" y="31"/>
                      </a:moveTo>
                      <a:cubicBezTo>
                        <a:pt x="39" y="31"/>
                        <a:pt x="39" y="31"/>
                        <a:pt x="39" y="31"/>
                      </a:cubicBezTo>
                      <a:cubicBezTo>
                        <a:pt x="39" y="18"/>
                        <a:pt x="39" y="18"/>
                        <a:pt x="39" y="18"/>
                      </a:cubicBezTo>
                      <a:cubicBezTo>
                        <a:pt x="39" y="16"/>
                        <a:pt x="37" y="14"/>
                        <a:pt x="35" y="14"/>
                      </a:cubicBezTo>
                      <a:cubicBezTo>
                        <a:pt x="23" y="14"/>
                        <a:pt x="17" y="14"/>
                        <a:pt x="14" y="14"/>
                      </a:cubicBezTo>
                      <a:cubicBezTo>
                        <a:pt x="11" y="14"/>
                        <a:pt x="11" y="14"/>
                        <a:pt x="11" y="14"/>
                      </a:cubicBezTo>
                      <a:cubicBezTo>
                        <a:pt x="9" y="14"/>
                        <a:pt x="8" y="16"/>
                        <a:pt x="8" y="18"/>
                      </a:cubicBezTo>
                      <a:cubicBezTo>
                        <a:pt x="8" y="31"/>
                        <a:pt x="8" y="31"/>
                        <a:pt x="8" y="31"/>
                      </a:cubicBezTo>
                      <a:cubicBezTo>
                        <a:pt x="8" y="33"/>
                        <a:pt x="9" y="34"/>
                        <a:pt x="11" y="34"/>
                      </a:cubicBezTo>
                      <a:cubicBezTo>
                        <a:pt x="35" y="34"/>
                        <a:pt x="35" y="34"/>
                        <a:pt x="35" y="34"/>
                      </a:cubicBezTo>
                      <a:cubicBezTo>
                        <a:pt x="37" y="34"/>
                        <a:pt x="39" y="33"/>
                        <a:pt x="39" y="31"/>
                      </a:cubicBezTo>
                      <a:cubicBezTo>
                        <a:pt x="38" y="31"/>
                        <a:pt x="38" y="31"/>
                        <a:pt x="38" y="31"/>
                      </a:cubicBezTo>
                      <a:cubicBezTo>
                        <a:pt x="37" y="31"/>
                        <a:pt x="37" y="31"/>
                        <a:pt x="37" y="31"/>
                      </a:cubicBezTo>
                      <a:cubicBezTo>
                        <a:pt x="37" y="31"/>
                        <a:pt x="36" y="32"/>
                        <a:pt x="35" y="32"/>
                      </a:cubicBezTo>
                      <a:cubicBezTo>
                        <a:pt x="35" y="32"/>
                        <a:pt x="35" y="32"/>
                        <a:pt x="11" y="32"/>
                      </a:cubicBezTo>
                      <a:cubicBezTo>
                        <a:pt x="10" y="32"/>
                        <a:pt x="10" y="31"/>
                        <a:pt x="10" y="31"/>
                      </a:cubicBezTo>
                      <a:cubicBezTo>
                        <a:pt x="10" y="31"/>
                        <a:pt x="10" y="31"/>
                        <a:pt x="10" y="18"/>
                      </a:cubicBezTo>
                      <a:cubicBezTo>
                        <a:pt x="10" y="17"/>
                        <a:pt x="10" y="16"/>
                        <a:pt x="11" y="16"/>
                      </a:cubicBezTo>
                      <a:cubicBezTo>
                        <a:pt x="11" y="16"/>
                        <a:pt x="11" y="16"/>
                        <a:pt x="14" y="16"/>
                      </a:cubicBezTo>
                      <a:cubicBezTo>
                        <a:pt x="17" y="16"/>
                        <a:pt x="23" y="16"/>
                        <a:pt x="35" y="16"/>
                      </a:cubicBezTo>
                      <a:cubicBezTo>
                        <a:pt x="36" y="16"/>
                        <a:pt x="37" y="17"/>
                        <a:pt x="37" y="18"/>
                      </a:cubicBezTo>
                      <a:cubicBezTo>
                        <a:pt x="37" y="18"/>
                        <a:pt x="37" y="18"/>
                        <a:pt x="37" y="19"/>
                      </a:cubicBezTo>
                      <a:cubicBezTo>
                        <a:pt x="37" y="21"/>
                        <a:pt x="37" y="24"/>
                        <a:pt x="37" y="31"/>
                      </a:cubicBezTo>
                      <a:lnTo>
                        <a:pt x="38" y="31"/>
                      </a:lnTo>
                      <a:close/>
                      <a:moveTo>
                        <a:pt x="46" y="57"/>
                      </a:moveTo>
                      <a:cubicBezTo>
                        <a:pt x="46" y="43"/>
                        <a:pt x="46" y="43"/>
                        <a:pt x="46" y="43"/>
                      </a:cubicBezTo>
                      <a:cubicBezTo>
                        <a:pt x="46" y="41"/>
                        <a:pt x="44" y="39"/>
                        <a:pt x="42" y="39"/>
                      </a:cubicBezTo>
                      <a:cubicBezTo>
                        <a:pt x="23" y="39"/>
                        <a:pt x="14" y="39"/>
                        <a:pt x="9" y="39"/>
                      </a:cubicBezTo>
                      <a:cubicBezTo>
                        <a:pt x="4" y="39"/>
                        <a:pt x="4" y="39"/>
                        <a:pt x="4" y="39"/>
                      </a:cubicBezTo>
                      <a:cubicBezTo>
                        <a:pt x="2" y="39"/>
                        <a:pt x="0" y="41"/>
                        <a:pt x="0" y="43"/>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3"/>
                      </a:cubicBezTo>
                      <a:cubicBezTo>
                        <a:pt x="2" y="42"/>
                        <a:pt x="3" y="41"/>
                        <a:pt x="4" y="41"/>
                      </a:cubicBezTo>
                      <a:cubicBezTo>
                        <a:pt x="4" y="41"/>
                        <a:pt x="4" y="41"/>
                        <a:pt x="42" y="41"/>
                      </a:cubicBezTo>
                      <a:cubicBezTo>
                        <a:pt x="43" y="41"/>
                        <a:pt x="44" y="42"/>
                        <a:pt x="44" y="43"/>
                      </a:cubicBezTo>
                      <a:cubicBezTo>
                        <a:pt x="44" y="43"/>
                        <a:pt x="44" y="43"/>
                        <a:pt x="44" y="57"/>
                      </a:cubicBezTo>
                      <a:cubicBezTo>
                        <a:pt x="44" y="58"/>
                        <a:pt x="44" y="58"/>
                        <a:pt x="44" y="58"/>
                      </a:cubicBezTo>
                      <a:cubicBezTo>
                        <a:pt x="46" y="58"/>
                        <a:pt x="46" y="58"/>
                        <a:pt x="46" y="58"/>
                      </a:cubicBezTo>
                      <a:cubicBezTo>
                        <a:pt x="46" y="57"/>
                        <a:pt x="46" y="57"/>
                        <a:pt x="46" y="57"/>
                      </a:cubicBezTo>
                      <a:close/>
                      <a:moveTo>
                        <a:pt x="15" y="33"/>
                      </a:moveTo>
                      <a:cubicBezTo>
                        <a:pt x="15" y="40"/>
                        <a:pt x="15" y="40"/>
                        <a:pt x="15" y="40"/>
                      </a:cubicBezTo>
                      <a:cubicBezTo>
                        <a:pt x="15" y="41"/>
                        <a:pt x="15" y="41"/>
                        <a:pt x="15" y="41"/>
                      </a:cubicBezTo>
                      <a:cubicBezTo>
                        <a:pt x="17" y="41"/>
                        <a:pt x="17" y="41"/>
                        <a:pt x="17" y="41"/>
                      </a:cubicBezTo>
                      <a:cubicBezTo>
                        <a:pt x="17" y="40"/>
                        <a:pt x="17" y="40"/>
                        <a:pt x="17" y="40"/>
                      </a:cubicBezTo>
                      <a:cubicBezTo>
                        <a:pt x="17" y="40"/>
                        <a:pt x="17" y="40"/>
                        <a:pt x="17" y="33"/>
                      </a:cubicBezTo>
                      <a:cubicBezTo>
                        <a:pt x="17" y="32"/>
                        <a:pt x="17" y="32"/>
                        <a:pt x="17" y="32"/>
                      </a:cubicBezTo>
                      <a:cubicBezTo>
                        <a:pt x="15" y="32"/>
                        <a:pt x="15" y="32"/>
                        <a:pt x="15" y="32"/>
                      </a:cubicBezTo>
                      <a:cubicBezTo>
                        <a:pt x="15" y="33"/>
                        <a:pt x="15" y="33"/>
                        <a:pt x="15" y="33"/>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3"/>
                      </a:moveTo>
                      <a:cubicBezTo>
                        <a:pt x="29" y="40"/>
                        <a:pt x="29" y="40"/>
                        <a:pt x="29" y="40"/>
                      </a:cubicBezTo>
                      <a:cubicBezTo>
                        <a:pt x="29" y="41"/>
                        <a:pt x="29" y="41"/>
                        <a:pt x="29" y="41"/>
                      </a:cubicBezTo>
                      <a:cubicBezTo>
                        <a:pt x="31" y="41"/>
                        <a:pt x="31" y="41"/>
                        <a:pt x="31" y="41"/>
                      </a:cubicBezTo>
                      <a:cubicBezTo>
                        <a:pt x="31" y="40"/>
                        <a:pt x="31" y="40"/>
                        <a:pt x="31" y="40"/>
                      </a:cubicBezTo>
                      <a:cubicBezTo>
                        <a:pt x="31" y="40"/>
                        <a:pt x="31" y="40"/>
                        <a:pt x="31" y="33"/>
                      </a:cubicBezTo>
                      <a:cubicBezTo>
                        <a:pt x="31" y="32"/>
                        <a:pt x="31" y="32"/>
                        <a:pt x="31" y="32"/>
                      </a:cubicBezTo>
                      <a:cubicBezTo>
                        <a:pt x="29" y="32"/>
                        <a:pt x="29" y="32"/>
                        <a:pt x="29" y="32"/>
                      </a:cubicBezTo>
                      <a:cubicBezTo>
                        <a:pt x="29" y="33"/>
                        <a:pt x="29" y="33"/>
                        <a:pt x="29" y="33"/>
                      </a:cubicBezTo>
                      <a:close/>
                      <a:moveTo>
                        <a:pt x="14" y="23"/>
                      </a:moveTo>
                      <a:cubicBezTo>
                        <a:pt x="18" y="23"/>
                        <a:pt x="18" y="23"/>
                        <a:pt x="18" y="23"/>
                      </a:cubicBezTo>
                      <a:cubicBezTo>
                        <a:pt x="19" y="23"/>
                        <a:pt x="19" y="23"/>
                        <a:pt x="19" y="23"/>
                      </a:cubicBezTo>
                      <a:cubicBezTo>
                        <a:pt x="19" y="21"/>
                        <a:pt x="19" y="21"/>
                        <a:pt x="19" y="21"/>
                      </a:cubicBezTo>
                      <a:cubicBezTo>
                        <a:pt x="18" y="21"/>
                        <a:pt x="18" y="21"/>
                        <a:pt x="18" y="21"/>
                      </a:cubicBezTo>
                      <a:cubicBezTo>
                        <a:pt x="18" y="21"/>
                        <a:pt x="18" y="21"/>
                        <a:pt x="14" y="21"/>
                      </a:cubicBezTo>
                      <a:cubicBezTo>
                        <a:pt x="13" y="21"/>
                        <a:pt x="13" y="21"/>
                        <a:pt x="13" y="21"/>
                      </a:cubicBezTo>
                      <a:cubicBezTo>
                        <a:pt x="13" y="23"/>
                        <a:pt x="13" y="23"/>
                        <a:pt x="13" y="23"/>
                      </a:cubicBezTo>
                      <a:cubicBezTo>
                        <a:pt x="14" y="23"/>
                        <a:pt x="14" y="23"/>
                        <a:pt x="14" y="23"/>
                      </a:cubicBezTo>
                      <a:close/>
                      <a:moveTo>
                        <a:pt x="29" y="23"/>
                      </a:moveTo>
                      <a:cubicBezTo>
                        <a:pt x="32" y="23"/>
                        <a:pt x="32" y="23"/>
                        <a:pt x="32" y="23"/>
                      </a:cubicBezTo>
                      <a:cubicBezTo>
                        <a:pt x="33" y="23"/>
                        <a:pt x="33" y="23"/>
                        <a:pt x="33" y="23"/>
                      </a:cubicBezTo>
                      <a:cubicBezTo>
                        <a:pt x="33" y="21"/>
                        <a:pt x="33" y="21"/>
                        <a:pt x="33" y="21"/>
                      </a:cubicBezTo>
                      <a:cubicBezTo>
                        <a:pt x="32" y="21"/>
                        <a:pt x="32" y="21"/>
                        <a:pt x="32" y="21"/>
                      </a:cubicBezTo>
                      <a:cubicBezTo>
                        <a:pt x="32" y="21"/>
                        <a:pt x="32" y="21"/>
                        <a:pt x="29" y="21"/>
                      </a:cubicBezTo>
                      <a:cubicBezTo>
                        <a:pt x="28" y="21"/>
                        <a:pt x="28" y="21"/>
                        <a:pt x="28" y="21"/>
                      </a:cubicBezTo>
                      <a:cubicBezTo>
                        <a:pt x="28" y="23"/>
                        <a:pt x="28" y="23"/>
                        <a:pt x="28" y="23"/>
                      </a:cubicBezTo>
                      <a:cubicBezTo>
                        <a:pt x="29" y="23"/>
                        <a:pt x="29" y="23"/>
                        <a:pt x="29" y="23"/>
                      </a:cubicBezTo>
                      <a:close/>
                      <a:moveTo>
                        <a:pt x="6" y="20"/>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0"/>
                      </a:cubicBezTo>
                      <a:cubicBezTo>
                        <a:pt x="8" y="19"/>
                        <a:pt x="8" y="19"/>
                        <a:pt x="8" y="19"/>
                      </a:cubicBezTo>
                      <a:cubicBezTo>
                        <a:pt x="6" y="19"/>
                        <a:pt x="6" y="19"/>
                        <a:pt x="6" y="19"/>
                      </a:cubicBezTo>
                      <a:cubicBezTo>
                        <a:pt x="6" y="20"/>
                        <a:pt x="6" y="20"/>
                        <a:pt x="6" y="20"/>
                      </a:cubicBezTo>
                      <a:close/>
                      <a:moveTo>
                        <a:pt x="38" y="20"/>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0"/>
                      </a:cubicBezTo>
                      <a:cubicBezTo>
                        <a:pt x="40" y="19"/>
                        <a:pt x="40" y="19"/>
                        <a:pt x="40" y="19"/>
                      </a:cubicBezTo>
                      <a:cubicBezTo>
                        <a:pt x="38" y="19"/>
                        <a:pt x="38" y="19"/>
                        <a:pt x="38" y="19"/>
                      </a:cubicBezTo>
                      <a:cubicBezTo>
                        <a:pt x="38" y="20"/>
                        <a:pt x="38" y="20"/>
                        <a:pt x="38" y="2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7" name="Group 166">
                <a:extLst>
                  <a:ext uri="{FF2B5EF4-FFF2-40B4-BE49-F238E27FC236}">
                    <a16:creationId xmlns:a16="http://schemas.microsoft.com/office/drawing/2014/main" id="{06B3BAC6-F0E9-0AEC-F26E-8D10AA791E79}"/>
                  </a:ext>
                </a:extLst>
              </p:cNvPr>
              <p:cNvGrpSpPr/>
              <p:nvPr/>
            </p:nvGrpSpPr>
            <p:grpSpPr>
              <a:xfrm>
                <a:off x="2280840" y="4024441"/>
                <a:ext cx="221450" cy="221450"/>
                <a:chOff x="2280840" y="4024441"/>
                <a:chExt cx="221450" cy="221450"/>
              </a:xfrm>
            </p:grpSpPr>
            <p:sp>
              <p:nvSpPr>
                <p:cNvPr id="270" name="Oval 58">
                  <a:extLst>
                    <a:ext uri="{FF2B5EF4-FFF2-40B4-BE49-F238E27FC236}">
                      <a16:creationId xmlns:a16="http://schemas.microsoft.com/office/drawing/2014/main" id="{A0A524A6-36C9-B296-2BAC-9ECE62898BB7}"/>
                    </a:ext>
                  </a:extLst>
                </p:cNvPr>
                <p:cNvSpPr>
                  <a:spLocks noChangeArrowheads="1"/>
                </p:cNvSpPr>
                <p:nvPr/>
              </p:nvSpPr>
              <p:spPr bwMode="auto">
                <a:xfrm>
                  <a:off x="2280840" y="4024441"/>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71" name="Freeform 60">
                  <a:extLst>
                    <a:ext uri="{FF2B5EF4-FFF2-40B4-BE49-F238E27FC236}">
                      <a16:creationId xmlns:a16="http://schemas.microsoft.com/office/drawing/2014/main" id="{F4DBB4DF-70BE-BCCE-2739-A64AA9BBABDC}"/>
                    </a:ext>
                  </a:extLst>
                </p:cNvPr>
                <p:cNvSpPr>
                  <a:spLocks noEditPoints="1"/>
                </p:cNvSpPr>
                <p:nvPr/>
              </p:nvSpPr>
              <p:spPr bwMode="auto">
                <a:xfrm>
                  <a:off x="2333057" y="4072255"/>
                  <a:ext cx="117016" cy="130857"/>
                </a:xfrm>
                <a:custGeom>
                  <a:avLst/>
                  <a:gdLst>
                    <a:gd name="T0" fmla="*/ 10 w 45"/>
                    <a:gd name="T1" fmla="*/ 15 h 50"/>
                    <a:gd name="T2" fmla="*/ 11 w 45"/>
                    <a:gd name="T3" fmla="*/ 15 h 50"/>
                    <a:gd name="T4" fmla="*/ 23 w 45"/>
                    <a:gd name="T5" fmla="*/ 3 h 50"/>
                    <a:gd name="T6" fmla="*/ 31 w 45"/>
                    <a:gd name="T7" fmla="*/ 7 h 50"/>
                    <a:gd name="T8" fmla="*/ 34 w 45"/>
                    <a:gd name="T9" fmla="*/ 15 h 50"/>
                    <a:gd name="T10" fmla="*/ 31 w 45"/>
                    <a:gd name="T11" fmla="*/ 23 h 50"/>
                    <a:gd name="T12" fmla="*/ 23 w 45"/>
                    <a:gd name="T13" fmla="*/ 26 h 50"/>
                    <a:gd name="T14" fmla="*/ 11 w 45"/>
                    <a:gd name="T15" fmla="*/ 15 h 50"/>
                    <a:gd name="T16" fmla="*/ 10 w 45"/>
                    <a:gd name="T17" fmla="*/ 15 h 50"/>
                    <a:gd name="T18" fmla="*/ 8 w 45"/>
                    <a:gd name="T19" fmla="*/ 15 h 50"/>
                    <a:gd name="T20" fmla="*/ 23 w 45"/>
                    <a:gd name="T21" fmla="*/ 29 h 50"/>
                    <a:gd name="T22" fmla="*/ 37 w 45"/>
                    <a:gd name="T23" fmla="*/ 15 h 50"/>
                    <a:gd name="T24" fmla="*/ 23 w 45"/>
                    <a:gd name="T25" fmla="*/ 0 h 50"/>
                    <a:gd name="T26" fmla="*/ 8 w 45"/>
                    <a:gd name="T27" fmla="*/ 15 h 50"/>
                    <a:gd name="T28" fmla="*/ 10 w 45"/>
                    <a:gd name="T29" fmla="*/ 15 h 50"/>
                    <a:gd name="T30" fmla="*/ 45 w 45"/>
                    <a:gd name="T31" fmla="*/ 48 h 50"/>
                    <a:gd name="T32" fmla="*/ 38 w 45"/>
                    <a:gd name="T33" fmla="*/ 33 h 50"/>
                    <a:gd name="T34" fmla="*/ 23 w 45"/>
                    <a:gd name="T35" fmla="*/ 26 h 50"/>
                    <a:gd name="T36" fmla="*/ 7 w 45"/>
                    <a:gd name="T37" fmla="*/ 33 h 50"/>
                    <a:gd name="T38" fmla="*/ 0 w 45"/>
                    <a:gd name="T39" fmla="*/ 48 h 50"/>
                    <a:gd name="T40" fmla="*/ 0 w 45"/>
                    <a:gd name="T41" fmla="*/ 50 h 50"/>
                    <a:gd name="T42" fmla="*/ 3 w 45"/>
                    <a:gd name="T43" fmla="*/ 50 h 50"/>
                    <a:gd name="T44" fmla="*/ 3 w 45"/>
                    <a:gd name="T45" fmla="*/ 48 h 50"/>
                    <a:gd name="T46" fmla="*/ 23 w 45"/>
                    <a:gd name="T47" fmla="*/ 29 h 50"/>
                    <a:gd name="T48" fmla="*/ 42 w 45"/>
                    <a:gd name="T49" fmla="*/ 48 h 50"/>
                    <a:gd name="T50" fmla="*/ 42 w 45"/>
                    <a:gd name="T51" fmla="*/ 50 h 50"/>
                    <a:gd name="T52" fmla="*/ 45 w 45"/>
                    <a:gd name="T53" fmla="*/ 50 h 50"/>
                    <a:gd name="T54" fmla="*/ 45 w 45"/>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50">
                      <a:moveTo>
                        <a:pt x="10" y="15"/>
                      </a:moveTo>
                      <a:cubicBezTo>
                        <a:pt x="11" y="15"/>
                        <a:pt x="11" y="15"/>
                        <a:pt x="11" y="15"/>
                      </a:cubicBezTo>
                      <a:cubicBezTo>
                        <a:pt x="11" y="8"/>
                        <a:pt x="16" y="3"/>
                        <a:pt x="23" y="3"/>
                      </a:cubicBezTo>
                      <a:cubicBezTo>
                        <a:pt x="26" y="3"/>
                        <a:pt x="29" y="4"/>
                        <a:pt x="31" y="7"/>
                      </a:cubicBezTo>
                      <a:cubicBezTo>
                        <a:pt x="33" y="9"/>
                        <a:pt x="34" y="11"/>
                        <a:pt x="34" y="15"/>
                      </a:cubicBezTo>
                      <a:cubicBezTo>
                        <a:pt x="34" y="18"/>
                        <a:pt x="33" y="21"/>
                        <a:pt x="31" y="23"/>
                      </a:cubicBezTo>
                      <a:cubicBezTo>
                        <a:pt x="29" y="25"/>
                        <a:pt x="26" y="26"/>
                        <a:pt x="23" y="26"/>
                      </a:cubicBezTo>
                      <a:cubicBezTo>
                        <a:pt x="16" y="26"/>
                        <a:pt x="11" y="21"/>
                        <a:pt x="11" y="15"/>
                      </a:cubicBezTo>
                      <a:cubicBezTo>
                        <a:pt x="10" y="15"/>
                        <a:pt x="10" y="15"/>
                        <a:pt x="10" y="15"/>
                      </a:cubicBezTo>
                      <a:cubicBezTo>
                        <a:pt x="8" y="15"/>
                        <a:pt x="8" y="15"/>
                        <a:pt x="8" y="15"/>
                      </a:cubicBezTo>
                      <a:cubicBezTo>
                        <a:pt x="8" y="23"/>
                        <a:pt x="15" y="29"/>
                        <a:pt x="23" y="29"/>
                      </a:cubicBezTo>
                      <a:cubicBezTo>
                        <a:pt x="31" y="29"/>
                        <a:pt x="37" y="23"/>
                        <a:pt x="37" y="15"/>
                      </a:cubicBezTo>
                      <a:cubicBezTo>
                        <a:pt x="37" y="7"/>
                        <a:pt x="31" y="0"/>
                        <a:pt x="23" y="0"/>
                      </a:cubicBezTo>
                      <a:cubicBezTo>
                        <a:pt x="15" y="0"/>
                        <a:pt x="8" y="7"/>
                        <a:pt x="8" y="15"/>
                      </a:cubicBezTo>
                      <a:lnTo>
                        <a:pt x="10" y="15"/>
                      </a:lnTo>
                      <a:close/>
                      <a:moveTo>
                        <a:pt x="45" y="48"/>
                      </a:moveTo>
                      <a:cubicBezTo>
                        <a:pt x="45" y="42"/>
                        <a:pt x="42" y="37"/>
                        <a:pt x="38" y="33"/>
                      </a:cubicBezTo>
                      <a:cubicBezTo>
                        <a:pt x="34" y="29"/>
                        <a:pt x="29" y="26"/>
                        <a:pt x="23" y="26"/>
                      </a:cubicBezTo>
                      <a:cubicBezTo>
                        <a:pt x="16" y="26"/>
                        <a:pt x="11" y="29"/>
                        <a:pt x="7" y="33"/>
                      </a:cubicBezTo>
                      <a:cubicBezTo>
                        <a:pt x="3" y="37"/>
                        <a:pt x="0" y="42"/>
                        <a:pt x="0" y="48"/>
                      </a:cubicBezTo>
                      <a:cubicBezTo>
                        <a:pt x="0" y="50"/>
                        <a:pt x="0" y="50"/>
                        <a:pt x="0" y="50"/>
                      </a:cubicBezTo>
                      <a:cubicBezTo>
                        <a:pt x="3" y="50"/>
                        <a:pt x="3" y="50"/>
                        <a:pt x="3" y="50"/>
                      </a:cubicBezTo>
                      <a:cubicBezTo>
                        <a:pt x="3" y="48"/>
                        <a:pt x="3" y="48"/>
                        <a:pt x="3" y="48"/>
                      </a:cubicBezTo>
                      <a:cubicBezTo>
                        <a:pt x="3" y="38"/>
                        <a:pt x="12" y="29"/>
                        <a:pt x="23" y="29"/>
                      </a:cubicBezTo>
                      <a:cubicBezTo>
                        <a:pt x="33" y="29"/>
                        <a:pt x="42" y="38"/>
                        <a:pt x="42" y="48"/>
                      </a:cubicBezTo>
                      <a:cubicBezTo>
                        <a:pt x="42" y="50"/>
                        <a:pt x="42" y="50"/>
                        <a:pt x="42" y="50"/>
                      </a:cubicBezTo>
                      <a:cubicBezTo>
                        <a:pt x="45" y="50"/>
                        <a:pt x="45" y="50"/>
                        <a:pt x="45" y="50"/>
                      </a:cubicBezTo>
                      <a:cubicBezTo>
                        <a:pt x="45" y="48"/>
                        <a:pt x="45" y="48"/>
                        <a:pt x="45"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8" name="Group 167">
                <a:extLst>
                  <a:ext uri="{FF2B5EF4-FFF2-40B4-BE49-F238E27FC236}">
                    <a16:creationId xmlns:a16="http://schemas.microsoft.com/office/drawing/2014/main" id="{2C7B6C99-1847-E6DA-13B0-AEDE4A5E4E94}"/>
                  </a:ext>
                </a:extLst>
              </p:cNvPr>
              <p:cNvGrpSpPr/>
              <p:nvPr/>
            </p:nvGrpSpPr>
            <p:grpSpPr>
              <a:xfrm>
                <a:off x="2521660" y="3234248"/>
                <a:ext cx="221450" cy="220191"/>
                <a:chOff x="2521660" y="3234248"/>
                <a:chExt cx="221450" cy="220191"/>
              </a:xfrm>
            </p:grpSpPr>
            <p:sp>
              <p:nvSpPr>
                <p:cNvPr id="268" name="Oval 59">
                  <a:extLst>
                    <a:ext uri="{FF2B5EF4-FFF2-40B4-BE49-F238E27FC236}">
                      <a16:creationId xmlns:a16="http://schemas.microsoft.com/office/drawing/2014/main" id="{239491C2-C121-2B02-2410-20161798D66D}"/>
                    </a:ext>
                  </a:extLst>
                </p:cNvPr>
                <p:cNvSpPr>
                  <a:spLocks noChangeArrowheads="1"/>
                </p:cNvSpPr>
                <p:nvPr/>
              </p:nvSpPr>
              <p:spPr bwMode="auto">
                <a:xfrm>
                  <a:off x="2521660" y="3234248"/>
                  <a:ext cx="221450" cy="220191"/>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69" name="Freeform 61">
                  <a:extLst>
                    <a:ext uri="{FF2B5EF4-FFF2-40B4-BE49-F238E27FC236}">
                      <a16:creationId xmlns:a16="http://schemas.microsoft.com/office/drawing/2014/main" id="{60B46999-6CDF-EDDD-6EE3-832FBAFC0EFC}"/>
                    </a:ext>
                  </a:extLst>
                </p:cNvPr>
                <p:cNvSpPr>
                  <a:spLocks noEditPoints="1"/>
                </p:cNvSpPr>
                <p:nvPr/>
              </p:nvSpPr>
              <p:spPr bwMode="auto">
                <a:xfrm>
                  <a:off x="2555633" y="3287094"/>
                  <a:ext cx="150988" cy="114499"/>
                </a:xfrm>
                <a:custGeom>
                  <a:avLst/>
                  <a:gdLst>
                    <a:gd name="T0" fmla="*/ 20 w 58"/>
                    <a:gd name="T1" fmla="*/ 41 h 44"/>
                    <a:gd name="T2" fmla="*/ 2 w 58"/>
                    <a:gd name="T3" fmla="*/ 42 h 44"/>
                    <a:gd name="T4" fmla="*/ 3 w 58"/>
                    <a:gd name="T5" fmla="*/ 16 h 44"/>
                    <a:gd name="T6" fmla="*/ 2 w 58"/>
                    <a:gd name="T7" fmla="*/ 13 h 44"/>
                    <a:gd name="T8" fmla="*/ 20 w 58"/>
                    <a:gd name="T9" fmla="*/ 14 h 44"/>
                    <a:gd name="T10" fmla="*/ 18 w 58"/>
                    <a:gd name="T11" fmla="*/ 13 h 44"/>
                    <a:gd name="T12" fmla="*/ 20 w 58"/>
                    <a:gd name="T13" fmla="*/ 42 h 44"/>
                    <a:gd name="T14" fmla="*/ 20 w 58"/>
                    <a:gd name="T15" fmla="*/ 42 h 44"/>
                    <a:gd name="T16" fmla="*/ 21 w 58"/>
                    <a:gd name="T17" fmla="*/ 11 h 44"/>
                    <a:gd name="T18" fmla="*/ 2 w 58"/>
                    <a:gd name="T19" fmla="*/ 11 h 44"/>
                    <a:gd name="T20" fmla="*/ 0 w 58"/>
                    <a:gd name="T21" fmla="*/ 13 h 44"/>
                    <a:gd name="T22" fmla="*/ 0 w 58"/>
                    <a:gd name="T23" fmla="*/ 42 h 44"/>
                    <a:gd name="T24" fmla="*/ 2 w 58"/>
                    <a:gd name="T25" fmla="*/ 44 h 44"/>
                    <a:gd name="T26" fmla="*/ 20 w 58"/>
                    <a:gd name="T27" fmla="*/ 44 h 44"/>
                    <a:gd name="T28" fmla="*/ 21 w 58"/>
                    <a:gd name="T29" fmla="*/ 42 h 44"/>
                    <a:gd name="T30" fmla="*/ 7 w 58"/>
                    <a:gd name="T31" fmla="*/ 37 h 44"/>
                    <a:gd name="T32" fmla="*/ 16 w 58"/>
                    <a:gd name="T33" fmla="*/ 37 h 44"/>
                    <a:gd name="T34" fmla="*/ 14 w 58"/>
                    <a:gd name="T35" fmla="*/ 34 h 44"/>
                    <a:gd name="T36" fmla="*/ 6 w 58"/>
                    <a:gd name="T37" fmla="*/ 34 h 44"/>
                    <a:gd name="T38" fmla="*/ 7 w 58"/>
                    <a:gd name="T39" fmla="*/ 37 h 44"/>
                    <a:gd name="T40" fmla="*/ 37 w 58"/>
                    <a:gd name="T41" fmla="*/ 29 h 44"/>
                    <a:gd name="T42" fmla="*/ 38 w 58"/>
                    <a:gd name="T43" fmla="*/ 26 h 44"/>
                    <a:gd name="T44" fmla="*/ 29 w 58"/>
                    <a:gd name="T45" fmla="*/ 26 h 44"/>
                    <a:gd name="T46" fmla="*/ 28 w 58"/>
                    <a:gd name="T47" fmla="*/ 29 h 44"/>
                    <a:gd name="T48" fmla="*/ 20 w 58"/>
                    <a:gd name="T49" fmla="*/ 37 h 44"/>
                    <a:gd name="T50" fmla="*/ 58 w 58"/>
                    <a:gd name="T51" fmla="*/ 33 h 44"/>
                    <a:gd name="T52" fmla="*/ 55 w 58"/>
                    <a:gd name="T53" fmla="*/ 0 h 44"/>
                    <a:gd name="T54" fmla="*/ 11 w 58"/>
                    <a:gd name="T55" fmla="*/ 0 h 44"/>
                    <a:gd name="T56" fmla="*/ 7 w 58"/>
                    <a:gd name="T57" fmla="*/ 13 h 44"/>
                    <a:gd name="T58" fmla="*/ 10 w 58"/>
                    <a:gd name="T59" fmla="*/ 14 h 44"/>
                    <a:gd name="T60" fmla="*/ 10 w 58"/>
                    <a:gd name="T61" fmla="*/ 4 h 44"/>
                    <a:gd name="T62" fmla="*/ 16 w 58"/>
                    <a:gd name="T63" fmla="*/ 3 h 44"/>
                    <a:gd name="T64" fmla="*/ 55 w 58"/>
                    <a:gd name="T65" fmla="*/ 4 h 44"/>
                    <a:gd name="T66" fmla="*/ 55 w 58"/>
                    <a:gd name="T67" fmla="*/ 33 h 44"/>
                    <a:gd name="T68" fmla="*/ 20 w 58"/>
                    <a:gd name="T69" fmla="*/ 34 h 44"/>
                    <a:gd name="T70" fmla="*/ 18 w 58"/>
                    <a:gd name="T71"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28"/>
                        <a:pt x="3" y="20"/>
                        <a:pt x="3" y="16"/>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8" y="13"/>
                        <a:pt x="18" y="13"/>
                        <a:pt x="18" y="13"/>
                      </a:cubicBezTo>
                      <a:cubicBezTo>
                        <a:pt x="18" y="42"/>
                        <a:pt x="18" y="42"/>
                        <a:pt x="18" y="42"/>
                      </a:cubicBezTo>
                      <a:cubicBezTo>
                        <a:pt x="20" y="42"/>
                        <a:pt x="20" y="42"/>
                        <a:pt x="20" y="42"/>
                      </a:cubicBezTo>
                      <a:cubicBezTo>
                        <a:pt x="20" y="41"/>
                        <a:pt x="20" y="41"/>
                        <a:pt x="20" y="41"/>
                      </a:cubicBezTo>
                      <a:cubicBezTo>
                        <a:pt x="20" y="42"/>
                        <a:pt x="20" y="42"/>
                        <a:pt x="20" y="42"/>
                      </a:cubicBezTo>
                      <a:cubicBezTo>
                        <a:pt x="21" y="42"/>
                        <a:pt x="21" y="42"/>
                        <a:pt x="21" y="42"/>
                      </a:cubicBezTo>
                      <a:cubicBezTo>
                        <a:pt x="21" y="11"/>
                        <a:pt x="21" y="11"/>
                        <a:pt x="21"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8"/>
                        <a:pt x="0" y="42"/>
                      </a:cubicBezTo>
                      <a:cubicBezTo>
                        <a:pt x="0" y="44"/>
                        <a:pt x="0" y="44"/>
                        <a:pt x="0" y="44"/>
                      </a:cubicBezTo>
                      <a:cubicBezTo>
                        <a:pt x="2" y="44"/>
                        <a:pt x="2" y="44"/>
                        <a:pt x="2" y="44"/>
                      </a:cubicBezTo>
                      <a:cubicBezTo>
                        <a:pt x="2" y="44"/>
                        <a:pt x="2" y="44"/>
                        <a:pt x="4" y="44"/>
                      </a:cubicBezTo>
                      <a:cubicBezTo>
                        <a:pt x="6" y="44"/>
                        <a:pt x="11" y="44"/>
                        <a:pt x="20" y="44"/>
                      </a:cubicBezTo>
                      <a:cubicBezTo>
                        <a:pt x="21" y="44"/>
                        <a:pt x="21" y="44"/>
                        <a:pt x="21" y="44"/>
                      </a:cubicBezTo>
                      <a:cubicBezTo>
                        <a:pt x="21" y="42"/>
                        <a:pt x="21" y="42"/>
                        <a:pt x="21" y="42"/>
                      </a:cubicBezTo>
                      <a:lnTo>
                        <a:pt x="20" y="42"/>
                      </a:lnTo>
                      <a:close/>
                      <a:moveTo>
                        <a:pt x="7" y="37"/>
                      </a:moveTo>
                      <a:cubicBezTo>
                        <a:pt x="14" y="37"/>
                        <a:pt x="14" y="37"/>
                        <a:pt x="14" y="37"/>
                      </a:cubicBezTo>
                      <a:cubicBezTo>
                        <a:pt x="16" y="37"/>
                        <a:pt x="16" y="37"/>
                        <a:pt x="16" y="37"/>
                      </a:cubicBezTo>
                      <a:cubicBezTo>
                        <a:pt x="16" y="34"/>
                        <a:pt x="16" y="34"/>
                        <a:pt x="16" y="34"/>
                      </a:cubicBezTo>
                      <a:cubicBezTo>
                        <a:pt x="14" y="34"/>
                        <a:pt x="14" y="34"/>
                        <a:pt x="14" y="34"/>
                      </a:cubicBezTo>
                      <a:cubicBezTo>
                        <a:pt x="14" y="34"/>
                        <a:pt x="14" y="34"/>
                        <a:pt x="7" y="34"/>
                      </a:cubicBezTo>
                      <a:cubicBezTo>
                        <a:pt x="6" y="34"/>
                        <a:pt x="6" y="34"/>
                        <a:pt x="6" y="34"/>
                      </a:cubicBezTo>
                      <a:cubicBezTo>
                        <a:pt x="6" y="37"/>
                        <a:pt x="6" y="37"/>
                        <a:pt x="6" y="37"/>
                      </a:cubicBezTo>
                      <a:cubicBezTo>
                        <a:pt x="7" y="37"/>
                        <a:pt x="7" y="37"/>
                        <a:pt x="7" y="37"/>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7"/>
                      </a:moveTo>
                      <a:cubicBezTo>
                        <a:pt x="55" y="37"/>
                        <a:pt x="55" y="37"/>
                        <a:pt x="55" y="37"/>
                      </a:cubicBezTo>
                      <a:cubicBezTo>
                        <a:pt x="57" y="37"/>
                        <a:pt x="58" y="35"/>
                        <a:pt x="58" y="33"/>
                      </a:cubicBezTo>
                      <a:cubicBezTo>
                        <a:pt x="58" y="4"/>
                        <a:pt x="58" y="4"/>
                        <a:pt x="58" y="4"/>
                      </a:cubicBezTo>
                      <a:cubicBezTo>
                        <a:pt x="58" y="2"/>
                        <a:pt x="57" y="0"/>
                        <a:pt x="55" y="0"/>
                      </a:cubicBezTo>
                      <a:cubicBezTo>
                        <a:pt x="33" y="0"/>
                        <a:pt x="22" y="0"/>
                        <a:pt x="16" y="0"/>
                      </a:cubicBezTo>
                      <a:cubicBezTo>
                        <a:pt x="11" y="0"/>
                        <a:pt x="11" y="0"/>
                        <a:pt x="11" y="0"/>
                      </a:cubicBezTo>
                      <a:cubicBezTo>
                        <a:pt x="9" y="0"/>
                        <a:pt x="7" y="2"/>
                        <a:pt x="7" y="4"/>
                      </a:cubicBezTo>
                      <a:cubicBezTo>
                        <a:pt x="7" y="13"/>
                        <a:pt x="7" y="13"/>
                        <a:pt x="7" y="13"/>
                      </a:cubicBezTo>
                      <a:cubicBezTo>
                        <a:pt x="7" y="14"/>
                        <a:pt x="7" y="14"/>
                        <a:pt x="7" y="14"/>
                      </a:cubicBezTo>
                      <a:cubicBezTo>
                        <a:pt x="10" y="14"/>
                        <a:pt x="10" y="14"/>
                        <a:pt x="10" y="14"/>
                      </a:cubicBezTo>
                      <a:cubicBezTo>
                        <a:pt x="10" y="13"/>
                        <a:pt x="10" y="13"/>
                        <a:pt x="10" y="13"/>
                      </a:cubicBezTo>
                      <a:cubicBezTo>
                        <a:pt x="10" y="13"/>
                        <a:pt x="10" y="13"/>
                        <a:pt x="10" y="4"/>
                      </a:cubicBezTo>
                      <a:cubicBezTo>
                        <a:pt x="11" y="3"/>
                        <a:pt x="11" y="3"/>
                        <a:pt x="11" y="3"/>
                      </a:cubicBezTo>
                      <a:cubicBezTo>
                        <a:pt x="11" y="3"/>
                        <a:pt x="11" y="3"/>
                        <a:pt x="16" y="3"/>
                      </a:cubicBezTo>
                      <a:cubicBezTo>
                        <a:pt x="22" y="3"/>
                        <a:pt x="33" y="3"/>
                        <a:pt x="55" y="3"/>
                      </a:cubicBezTo>
                      <a:cubicBezTo>
                        <a:pt x="55" y="4"/>
                        <a:pt x="55" y="4"/>
                        <a:pt x="55" y="4"/>
                      </a:cubicBezTo>
                      <a:cubicBezTo>
                        <a:pt x="55" y="4"/>
                        <a:pt x="55" y="4"/>
                        <a:pt x="55" y="7"/>
                      </a:cubicBezTo>
                      <a:cubicBezTo>
                        <a:pt x="55" y="11"/>
                        <a:pt x="55" y="18"/>
                        <a:pt x="55" y="33"/>
                      </a:cubicBezTo>
                      <a:cubicBezTo>
                        <a:pt x="55" y="34"/>
                        <a:pt x="55" y="34"/>
                        <a:pt x="55" y="34"/>
                      </a:cubicBezTo>
                      <a:cubicBezTo>
                        <a:pt x="55" y="34"/>
                        <a:pt x="55" y="34"/>
                        <a:pt x="20" y="34"/>
                      </a:cubicBezTo>
                      <a:cubicBezTo>
                        <a:pt x="18" y="34"/>
                        <a:pt x="18" y="34"/>
                        <a:pt x="18" y="34"/>
                      </a:cubicBezTo>
                      <a:cubicBezTo>
                        <a:pt x="18" y="37"/>
                        <a:pt x="18" y="37"/>
                        <a:pt x="18" y="37"/>
                      </a:cubicBezTo>
                      <a:cubicBezTo>
                        <a:pt x="20" y="37"/>
                        <a:pt x="20" y="37"/>
                        <a:pt x="20" y="3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69" name="Group 168">
                <a:extLst>
                  <a:ext uri="{FF2B5EF4-FFF2-40B4-BE49-F238E27FC236}">
                    <a16:creationId xmlns:a16="http://schemas.microsoft.com/office/drawing/2014/main" id="{91997F9B-54E8-3292-743B-058F504BCA12}"/>
                  </a:ext>
                </a:extLst>
              </p:cNvPr>
              <p:cNvGrpSpPr/>
              <p:nvPr/>
            </p:nvGrpSpPr>
            <p:grpSpPr>
              <a:xfrm>
                <a:off x="2565663" y="2851040"/>
                <a:ext cx="221450" cy="222707"/>
                <a:chOff x="2565663" y="2851040"/>
                <a:chExt cx="221450" cy="222707"/>
              </a:xfrm>
            </p:grpSpPr>
            <p:sp>
              <p:nvSpPr>
                <p:cNvPr id="266" name="Oval 57">
                  <a:extLst>
                    <a:ext uri="{FF2B5EF4-FFF2-40B4-BE49-F238E27FC236}">
                      <a16:creationId xmlns:a16="http://schemas.microsoft.com/office/drawing/2014/main" id="{BFB8825B-E366-72CD-458F-5A7ABA1E810A}"/>
                    </a:ext>
                  </a:extLst>
                </p:cNvPr>
                <p:cNvSpPr>
                  <a:spLocks noChangeArrowheads="1"/>
                </p:cNvSpPr>
                <p:nvPr/>
              </p:nvSpPr>
              <p:spPr bwMode="auto">
                <a:xfrm>
                  <a:off x="2565663" y="2851040"/>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67" name="Freeform 63">
                  <a:extLst>
                    <a:ext uri="{FF2B5EF4-FFF2-40B4-BE49-F238E27FC236}">
                      <a16:creationId xmlns:a16="http://schemas.microsoft.com/office/drawing/2014/main" id="{6BE07898-2ECD-8535-6FE7-CB9A66E0A4EA}"/>
                    </a:ext>
                  </a:extLst>
                </p:cNvPr>
                <p:cNvSpPr>
                  <a:spLocks noEditPoints="1"/>
                </p:cNvSpPr>
                <p:nvPr/>
              </p:nvSpPr>
              <p:spPr bwMode="auto">
                <a:xfrm>
                  <a:off x="2617251" y="2877463"/>
                  <a:ext cx="118274" cy="153505"/>
                </a:xfrm>
                <a:custGeom>
                  <a:avLst/>
                  <a:gdLst>
                    <a:gd name="T0" fmla="*/ 25 w 45"/>
                    <a:gd name="T1" fmla="*/ 5 h 59"/>
                    <a:gd name="T2" fmla="*/ 20 w 45"/>
                    <a:gd name="T3" fmla="*/ 5 h 59"/>
                    <a:gd name="T4" fmla="*/ 25 w 45"/>
                    <a:gd name="T5" fmla="*/ 5 h 59"/>
                    <a:gd name="T6" fmla="*/ 27 w 45"/>
                    <a:gd name="T7" fmla="*/ 5 h 59"/>
                    <a:gd name="T8" fmla="*/ 18 w 45"/>
                    <a:gd name="T9" fmla="*/ 5 h 59"/>
                    <a:gd name="T10" fmla="*/ 27 w 45"/>
                    <a:gd name="T11" fmla="*/ 5 h 59"/>
                    <a:gd name="T12" fmla="*/ 37 w 45"/>
                    <a:gd name="T13" fmla="*/ 31 h 59"/>
                    <a:gd name="T14" fmla="*/ 38 w 45"/>
                    <a:gd name="T15" fmla="*/ 18 h 59"/>
                    <a:gd name="T16" fmla="*/ 13 w 45"/>
                    <a:gd name="T17" fmla="*/ 15 h 59"/>
                    <a:gd name="T18" fmla="*/ 7 w 45"/>
                    <a:gd name="T19" fmla="*/ 18 h 59"/>
                    <a:gd name="T20" fmla="*/ 10 w 45"/>
                    <a:gd name="T21" fmla="*/ 35 h 59"/>
                    <a:gd name="T22" fmla="*/ 38 w 45"/>
                    <a:gd name="T23" fmla="*/ 31 h 59"/>
                    <a:gd name="T24" fmla="*/ 36 w 45"/>
                    <a:gd name="T25" fmla="*/ 31 h 59"/>
                    <a:gd name="T26" fmla="*/ 10 w 45"/>
                    <a:gd name="T27" fmla="*/ 33 h 59"/>
                    <a:gd name="T28" fmla="*/ 9 w 45"/>
                    <a:gd name="T29" fmla="*/ 18 h 59"/>
                    <a:gd name="T30" fmla="*/ 34 w 45"/>
                    <a:gd name="T31" fmla="*/ 17 h 59"/>
                    <a:gd name="T32" fmla="*/ 36 w 45"/>
                    <a:gd name="T33" fmla="*/ 20 h 59"/>
                    <a:gd name="T34" fmla="*/ 37 w 45"/>
                    <a:gd name="T35" fmla="*/ 31 h 59"/>
                    <a:gd name="T36" fmla="*/ 45 w 45"/>
                    <a:gd name="T37" fmla="*/ 44 h 59"/>
                    <a:gd name="T38" fmla="*/ 8 w 45"/>
                    <a:gd name="T39" fmla="*/ 40 h 59"/>
                    <a:gd name="T40" fmla="*/ 0 w 45"/>
                    <a:gd name="T41" fmla="*/ 44 h 59"/>
                    <a:gd name="T42" fmla="*/ 0 w 45"/>
                    <a:gd name="T43" fmla="*/ 59 h 59"/>
                    <a:gd name="T44" fmla="*/ 2 w 45"/>
                    <a:gd name="T45" fmla="*/ 58 h 59"/>
                    <a:gd name="T46" fmla="*/ 4 w 45"/>
                    <a:gd name="T47" fmla="*/ 42 h 59"/>
                    <a:gd name="T48" fmla="*/ 41 w 45"/>
                    <a:gd name="T49" fmla="*/ 42 h 59"/>
                    <a:gd name="T50" fmla="*/ 43 w 45"/>
                    <a:gd name="T51" fmla="*/ 58 h 59"/>
                    <a:gd name="T52" fmla="*/ 45 w 45"/>
                    <a:gd name="T53" fmla="*/ 59 h 59"/>
                    <a:gd name="T54" fmla="*/ 14 w 45"/>
                    <a:gd name="T55" fmla="*/ 34 h 59"/>
                    <a:gd name="T56" fmla="*/ 14 w 45"/>
                    <a:gd name="T57" fmla="*/ 42 h 59"/>
                    <a:gd name="T58" fmla="*/ 16 w 45"/>
                    <a:gd name="T59" fmla="*/ 41 h 59"/>
                    <a:gd name="T60" fmla="*/ 16 w 45"/>
                    <a:gd name="T61" fmla="*/ 33 h 59"/>
                    <a:gd name="T62" fmla="*/ 14 w 45"/>
                    <a:gd name="T63" fmla="*/ 34 h 59"/>
                    <a:gd name="T64" fmla="*/ 21 w 45"/>
                    <a:gd name="T65" fmla="*/ 16 h 59"/>
                    <a:gd name="T66" fmla="*/ 23 w 45"/>
                    <a:gd name="T67" fmla="*/ 17 h 59"/>
                    <a:gd name="T68" fmla="*/ 23 w 45"/>
                    <a:gd name="T69" fmla="*/ 9 h 59"/>
                    <a:gd name="T70" fmla="*/ 21 w 45"/>
                    <a:gd name="T71" fmla="*/ 8 h 59"/>
                    <a:gd name="T72" fmla="*/ 29 w 45"/>
                    <a:gd name="T73" fmla="*/ 34 h 59"/>
                    <a:gd name="T74" fmla="*/ 29 w 45"/>
                    <a:gd name="T75" fmla="*/ 42 h 59"/>
                    <a:gd name="T76" fmla="*/ 31 w 45"/>
                    <a:gd name="T77" fmla="*/ 41 h 59"/>
                    <a:gd name="T78" fmla="*/ 31 w 45"/>
                    <a:gd name="T79" fmla="*/ 33 h 59"/>
                    <a:gd name="T80" fmla="*/ 29 w 45"/>
                    <a:gd name="T81" fmla="*/ 34 h 59"/>
                    <a:gd name="T82" fmla="*/ 17 w 45"/>
                    <a:gd name="T83" fmla="*/ 24 h 59"/>
                    <a:gd name="T84" fmla="*/ 18 w 45"/>
                    <a:gd name="T85" fmla="*/ 22 h 59"/>
                    <a:gd name="T86" fmla="*/ 13 w 45"/>
                    <a:gd name="T87" fmla="*/ 22 h 59"/>
                    <a:gd name="T88" fmla="*/ 12 w 45"/>
                    <a:gd name="T89" fmla="*/ 24 h 59"/>
                    <a:gd name="T90" fmla="*/ 28 w 45"/>
                    <a:gd name="T91" fmla="*/ 24 h 59"/>
                    <a:gd name="T92" fmla="*/ 33 w 45"/>
                    <a:gd name="T93" fmla="*/ 24 h 59"/>
                    <a:gd name="T94" fmla="*/ 32 w 45"/>
                    <a:gd name="T95" fmla="*/ 22 h 59"/>
                    <a:gd name="T96" fmla="*/ 27 w 45"/>
                    <a:gd name="T97" fmla="*/ 22 h 59"/>
                    <a:gd name="T98" fmla="*/ 28 w 45"/>
                    <a:gd name="T99" fmla="*/ 24 h 59"/>
                    <a:gd name="T100" fmla="*/ 5 w 45"/>
                    <a:gd name="T101" fmla="*/ 29 h 59"/>
                    <a:gd name="T102" fmla="*/ 7 w 45"/>
                    <a:gd name="T103" fmla="*/ 30 h 59"/>
                    <a:gd name="T104" fmla="*/ 7 w 45"/>
                    <a:gd name="T105" fmla="*/ 21 h 59"/>
                    <a:gd name="T106" fmla="*/ 5 w 45"/>
                    <a:gd name="T107" fmla="*/ 20 h 59"/>
                    <a:gd name="T108" fmla="*/ 38 w 45"/>
                    <a:gd name="T109" fmla="*/ 21 h 59"/>
                    <a:gd name="T110" fmla="*/ 38 w 45"/>
                    <a:gd name="T111" fmla="*/ 30 h 59"/>
                    <a:gd name="T112" fmla="*/ 40 w 45"/>
                    <a:gd name="T113" fmla="*/ 29 h 59"/>
                    <a:gd name="T114" fmla="*/ 40 w 45"/>
                    <a:gd name="T115" fmla="*/ 20 h 59"/>
                    <a:gd name="T116" fmla="*/ 38 w 45"/>
                    <a:gd name="T117"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9">
                      <a:moveTo>
                        <a:pt x="26" y="5"/>
                      </a:moveTo>
                      <a:cubicBezTo>
                        <a:pt x="25" y="5"/>
                        <a:pt x="25" y="5"/>
                        <a:pt x="25" y="5"/>
                      </a:cubicBezTo>
                      <a:cubicBezTo>
                        <a:pt x="25" y="6"/>
                        <a:pt x="24" y="8"/>
                        <a:pt x="22" y="8"/>
                      </a:cubicBezTo>
                      <a:cubicBezTo>
                        <a:pt x="21" y="8"/>
                        <a:pt x="20" y="6"/>
                        <a:pt x="20" y="5"/>
                      </a:cubicBezTo>
                      <a:cubicBezTo>
                        <a:pt x="20" y="4"/>
                        <a:pt x="21" y="2"/>
                        <a:pt x="22" y="2"/>
                      </a:cubicBezTo>
                      <a:cubicBezTo>
                        <a:pt x="24" y="2"/>
                        <a:pt x="25" y="4"/>
                        <a:pt x="25" y="5"/>
                      </a:cubicBezTo>
                      <a:cubicBezTo>
                        <a:pt x="26" y="5"/>
                        <a:pt x="26" y="5"/>
                        <a:pt x="26" y="5"/>
                      </a:cubicBezTo>
                      <a:cubicBezTo>
                        <a:pt x="27" y="5"/>
                        <a:pt x="27" y="5"/>
                        <a:pt x="27" y="5"/>
                      </a:cubicBezTo>
                      <a:cubicBezTo>
                        <a:pt x="27" y="2"/>
                        <a:pt x="25" y="0"/>
                        <a:pt x="22" y="0"/>
                      </a:cubicBezTo>
                      <a:cubicBezTo>
                        <a:pt x="20" y="0"/>
                        <a:pt x="18" y="2"/>
                        <a:pt x="18" y="5"/>
                      </a:cubicBezTo>
                      <a:cubicBezTo>
                        <a:pt x="18" y="8"/>
                        <a:pt x="20" y="10"/>
                        <a:pt x="22" y="10"/>
                      </a:cubicBezTo>
                      <a:cubicBezTo>
                        <a:pt x="25" y="10"/>
                        <a:pt x="27" y="8"/>
                        <a:pt x="27" y="5"/>
                      </a:cubicBezTo>
                      <a:lnTo>
                        <a:pt x="26" y="5"/>
                      </a:lnTo>
                      <a:close/>
                      <a:moveTo>
                        <a:pt x="37" y="31"/>
                      </a:moveTo>
                      <a:cubicBezTo>
                        <a:pt x="38" y="31"/>
                        <a:pt x="38" y="31"/>
                        <a:pt x="38" y="31"/>
                      </a:cubicBezTo>
                      <a:cubicBezTo>
                        <a:pt x="38" y="18"/>
                        <a:pt x="38" y="18"/>
                        <a:pt x="38" y="18"/>
                      </a:cubicBezTo>
                      <a:cubicBezTo>
                        <a:pt x="38" y="17"/>
                        <a:pt x="36" y="15"/>
                        <a:pt x="34" y="15"/>
                      </a:cubicBezTo>
                      <a:cubicBezTo>
                        <a:pt x="22" y="15"/>
                        <a:pt x="16" y="15"/>
                        <a:pt x="13" y="15"/>
                      </a:cubicBezTo>
                      <a:cubicBezTo>
                        <a:pt x="11" y="15"/>
                        <a:pt x="11" y="15"/>
                        <a:pt x="10" y="15"/>
                      </a:cubicBezTo>
                      <a:cubicBezTo>
                        <a:pt x="9" y="15"/>
                        <a:pt x="7" y="17"/>
                        <a:pt x="7" y="18"/>
                      </a:cubicBezTo>
                      <a:cubicBezTo>
                        <a:pt x="7" y="31"/>
                        <a:pt x="7" y="31"/>
                        <a:pt x="7" y="31"/>
                      </a:cubicBezTo>
                      <a:cubicBezTo>
                        <a:pt x="7" y="33"/>
                        <a:pt x="9" y="35"/>
                        <a:pt x="10" y="35"/>
                      </a:cubicBezTo>
                      <a:cubicBezTo>
                        <a:pt x="34" y="35"/>
                        <a:pt x="34" y="35"/>
                        <a:pt x="34" y="35"/>
                      </a:cubicBezTo>
                      <a:cubicBezTo>
                        <a:pt x="36" y="35"/>
                        <a:pt x="38" y="33"/>
                        <a:pt x="38" y="31"/>
                      </a:cubicBezTo>
                      <a:cubicBezTo>
                        <a:pt x="37" y="31"/>
                        <a:pt x="37" y="31"/>
                        <a:pt x="37" y="31"/>
                      </a:cubicBezTo>
                      <a:cubicBezTo>
                        <a:pt x="36" y="31"/>
                        <a:pt x="36" y="31"/>
                        <a:pt x="36" y="31"/>
                      </a:cubicBezTo>
                      <a:cubicBezTo>
                        <a:pt x="36" y="32"/>
                        <a:pt x="35" y="33"/>
                        <a:pt x="34" y="33"/>
                      </a:cubicBezTo>
                      <a:cubicBezTo>
                        <a:pt x="34" y="33"/>
                        <a:pt x="34" y="33"/>
                        <a:pt x="10" y="33"/>
                      </a:cubicBezTo>
                      <a:cubicBezTo>
                        <a:pt x="10" y="33"/>
                        <a:pt x="9" y="32"/>
                        <a:pt x="9" y="31"/>
                      </a:cubicBezTo>
                      <a:cubicBezTo>
                        <a:pt x="9" y="31"/>
                        <a:pt x="9" y="31"/>
                        <a:pt x="9" y="18"/>
                      </a:cubicBezTo>
                      <a:cubicBezTo>
                        <a:pt x="9" y="18"/>
                        <a:pt x="10" y="17"/>
                        <a:pt x="10" y="17"/>
                      </a:cubicBezTo>
                      <a:cubicBezTo>
                        <a:pt x="10" y="17"/>
                        <a:pt x="10" y="17"/>
                        <a:pt x="34" y="17"/>
                      </a:cubicBezTo>
                      <a:cubicBezTo>
                        <a:pt x="35" y="17"/>
                        <a:pt x="36" y="18"/>
                        <a:pt x="36" y="18"/>
                      </a:cubicBezTo>
                      <a:cubicBezTo>
                        <a:pt x="36" y="18"/>
                        <a:pt x="36" y="18"/>
                        <a:pt x="36" y="20"/>
                      </a:cubicBezTo>
                      <a:cubicBezTo>
                        <a:pt x="36" y="22"/>
                        <a:pt x="36" y="25"/>
                        <a:pt x="36" y="31"/>
                      </a:cubicBezTo>
                      <a:lnTo>
                        <a:pt x="37" y="31"/>
                      </a:lnTo>
                      <a:close/>
                      <a:moveTo>
                        <a:pt x="45" y="58"/>
                      </a:moveTo>
                      <a:cubicBezTo>
                        <a:pt x="45" y="44"/>
                        <a:pt x="45" y="44"/>
                        <a:pt x="45" y="44"/>
                      </a:cubicBezTo>
                      <a:cubicBezTo>
                        <a:pt x="45" y="42"/>
                        <a:pt x="43" y="40"/>
                        <a:pt x="41" y="40"/>
                      </a:cubicBezTo>
                      <a:cubicBezTo>
                        <a:pt x="22" y="40"/>
                        <a:pt x="13" y="40"/>
                        <a:pt x="8" y="40"/>
                      </a:cubicBezTo>
                      <a:cubicBezTo>
                        <a:pt x="4" y="40"/>
                        <a:pt x="4" y="40"/>
                        <a:pt x="4" y="40"/>
                      </a:cubicBezTo>
                      <a:cubicBezTo>
                        <a:pt x="1" y="40"/>
                        <a:pt x="0" y="42"/>
                        <a:pt x="0" y="44"/>
                      </a:cubicBezTo>
                      <a:cubicBezTo>
                        <a:pt x="0" y="58"/>
                        <a:pt x="0" y="58"/>
                        <a:pt x="0" y="58"/>
                      </a:cubicBezTo>
                      <a:cubicBezTo>
                        <a:pt x="0" y="59"/>
                        <a:pt x="0" y="59"/>
                        <a:pt x="0" y="59"/>
                      </a:cubicBezTo>
                      <a:cubicBezTo>
                        <a:pt x="2" y="59"/>
                        <a:pt x="2" y="59"/>
                        <a:pt x="2" y="59"/>
                      </a:cubicBezTo>
                      <a:cubicBezTo>
                        <a:pt x="2" y="58"/>
                        <a:pt x="2" y="58"/>
                        <a:pt x="2" y="58"/>
                      </a:cubicBezTo>
                      <a:cubicBezTo>
                        <a:pt x="2" y="58"/>
                        <a:pt x="2" y="58"/>
                        <a:pt x="2" y="44"/>
                      </a:cubicBezTo>
                      <a:cubicBezTo>
                        <a:pt x="2" y="43"/>
                        <a:pt x="3" y="42"/>
                        <a:pt x="4" y="42"/>
                      </a:cubicBezTo>
                      <a:cubicBezTo>
                        <a:pt x="4" y="42"/>
                        <a:pt x="4" y="42"/>
                        <a:pt x="8" y="42"/>
                      </a:cubicBezTo>
                      <a:cubicBezTo>
                        <a:pt x="13" y="42"/>
                        <a:pt x="22" y="42"/>
                        <a:pt x="41" y="42"/>
                      </a:cubicBezTo>
                      <a:cubicBezTo>
                        <a:pt x="42" y="42"/>
                        <a:pt x="43" y="43"/>
                        <a:pt x="43" y="44"/>
                      </a:cubicBezTo>
                      <a:cubicBezTo>
                        <a:pt x="43" y="44"/>
                        <a:pt x="43" y="44"/>
                        <a:pt x="43" y="58"/>
                      </a:cubicBezTo>
                      <a:cubicBezTo>
                        <a:pt x="43" y="59"/>
                        <a:pt x="43" y="59"/>
                        <a:pt x="43" y="59"/>
                      </a:cubicBezTo>
                      <a:cubicBezTo>
                        <a:pt x="45" y="59"/>
                        <a:pt x="45" y="59"/>
                        <a:pt x="45" y="59"/>
                      </a:cubicBezTo>
                      <a:cubicBezTo>
                        <a:pt x="45" y="58"/>
                        <a:pt x="45" y="58"/>
                        <a:pt x="45" y="58"/>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1" y="9"/>
                      </a:moveTo>
                      <a:cubicBezTo>
                        <a:pt x="21" y="16"/>
                        <a:pt x="21" y="16"/>
                        <a:pt x="21" y="16"/>
                      </a:cubicBezTo>
                      <a:cubicBezTo>
                        <a:pt x="21" y="17"/>
                        <a:pt x="21" y="17"/>
                        <a:pt x="21" y="17"/>
                      </a:cubicBezTo>
                      <a:cubicBezTo>
                        <a:pt x="23" y="17"/>
                        <a:pt x="23" y="17"/>
                        <a:pt x="23" y="17"/>
                      </a:cubicBezTo>
                      <a:cubicBezTo>
                        <a:pt x="23" y="16"/>
                        <a:pt x="23" y="16"/>
                        <a:pt x="23" y="16"/>
                      </a:cubicBezTo>
                      <a:cubicBezTo>
                        <a:pt x="23" y="16"/>
                        <a:pt x="23" y="16"/>
                        <a:pt x="23" y="9"/>
                      </a:cubicBezTo>
                      <a:cubicBezTo>
                        <a:pt x="23" y="8"/>
                        <a:pt x="23" y="8"/>
                        <a:pt x="23" y="8"/>
                      </a:cubicBezTo>
                      <a:cubicBezTo>
                        <a:pt x="21" y="8"/>
                        <a:pt x="21" y="8"/>
                        <a:pt x="21" y="8"/>
                      </a:cubicBezTo>
                      <a:cubicBezTo>
                        <a:pt x="21" y="9"/>
                        <a:pt x="21" y="9"/>
                        <a:pt x="21" y="9"/>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3"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3" y="22"/>
                      </a:cubicBezTo>
                      <a:cubicBezTo>
                        <a:pt x="12" y="22"/>
                        <a:pt x="12" y="22"/>
                        <a:pt x="12" y="22"/>
                      </a:cubicBezTo>
                      <a:cubicBezTo>
                        <a:pt x="12" y="24"/>
                        <a:pt x="12" y="24"/>
                        <a:pt x="12" y="24"/>
                      </a:cubicBezTo>
                      <a:cubicBezTo>
                        <a:pt x="13" y="24"/>
                        <a:pt x="13" y="24"/>
                        <a:pt x="13"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5" y="21"/>
                      </a:moveTo>
                      <a:cubicBezTo>
                        <a:pt x="5" y="29"/>
                        <a:pt x="5" y="29"/>
                        <a:pt x="5" y="29"/>
                      </a:cubicBezTo>
                      <a:cubicBezTo>
                        <a:pt x="5" y="30"/>
                        <a:pt x="5" y="30"/>
                        <a:pt x="5" y="30"/>
                      </a:cubicBezTo>
                      <a:cubicBezTo>
                        <a:pt x="7" y="30"/>
                        <a:pt x="7" y="30"/>
                        <a:pt x="7" y="30"/>
                      </a:cubicBezTo>
                      <a:cubicBezTo>
                        <a:pt x="7" y="29"/>
                        <a:pt x="7" y="29"/>
                        <a:pt x="7" y="29"/>
                      </a:cubicBezTo>
                      <a:cubicBezTo>
                        <a:pt x="7" y="29"/>
                        <a:pt x="7" y="29"/>
                        <a:pt x="7" y="21"/>
                      </a:cubicBezTo>
                      <a:cubicBezTo>
                        <a:pt x="7" y="20"/>
                        <a:pt x="7" y="20"/>
                        <a:pt x="7" y="20"/>
                      </a:cubicBezTo>
                      <a:cubicBezTo>
                        <a:pt x="5" y="20"/>
                        <a:pt x="5" y="20"/>
                        <a:pt x="5" y="20"/>
                      </a:cubicBezTo>
                      <a:cubicBezTo>
                        <a:pt x="5" y="21"/>
                        <a:pt x="5" y="21"/>
                        <a:pt x="5" y="21"/>
                      </a:cubicBezTo>
                      <a:close/>
                      <a:moveTo>
                        <a:pt x="38" y="21"/>
                      </a:moveTo>
                      <a:cubicBezTo>
                        <a:pt x="38" y="29"/>
                        <a:pt x="38" y="29"/>
                        <a:pt x="38" y="29"/>
                      </a:cubicBezTo>
                      <a:cubicBezTo>
                        <a:pt x="38" y="30"/>
                        <a:pt x="38" y="30"/>
                        <a:pt x="38" y="30"/>
                      </a:cubicBezTo>
                      <a:cubicBezTo>
                        <a:pt x="40" y="30"/>
                        <a:pt x="40" y="30"/>
                        <a:pt x="40" y="30"/>
                      </a:cubicBezTo>
                      <a:cubicBezTo>
                        <a:pt x="40" y="29"/>
                        <a:pt x="40" y="29"/>
                        <a:pt x="40" y="29"/>
                      </a:cubicBezTo>
                      <a:cubicBezTo>
                        <a:pt x="40" y="29"/>
                        <a:pt x="40" y="29"/>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0" name="Group 169">
                <a:extLst>
                  <a:ext uri="{FF2B5EF4-FFF2-40B4-BE49-F238E27FC236}">
                    <a16:creationId xmlns:a16="http://schemas.microsoft.com/office/drawing/2014/main" id="{3D41EF7A-F416-6E82-11CF-BDB8FA966EAA}"/>
                  </a:ext>
                </a:extLst>
              </p:cNvPr>
              <p:cNvGrpSpPr/>
              <p:nvPr/>
            </p:nvGrpSpPr>
            <p:grpSpPr>
              <a:xfrm>
                <a:off x="3104087" y="3441998"/>
                <a:ext cx="221450" cy="218933"/>
                <a:chOff x="3104087" y="3441998"/>
                <a:chExt cx="221450" cy="218933"/>
              </a:xfrm>
            </p:grpSpPr>
            <p:sp>
              <p:nvSpPr>
                <p:cNvPr id="264" name="Oval 29">
                  <a:extLst>
                    <a:ext uri="{FF2B5EF4-FFF2-40B4-BE49-F238E27FC236}">
                      <a16:creationId xmlns:a16="http://schemas.microsoft.com/office/drawing/2014/main" id="{60A114C9-941B-92DF-D504-A94477073FBA}"/>
                    </a:ext>
                  </a:extLst>
                </p:cNvPr>
                <p:cNvSpPr>
                  <a:spLocks noChangeArrowheads="1"/>
                </p:cNvSpPr>
                <p:nvPr/>
              </p:nvSpPr>
              <p:spPr bwMode="auto">
                <a:xfrm>
                  <a:off x="3104087" y="3441998"/>
                  <a:ext cx="221450" cy="21893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65" name="Freeform 64">
                  <a:extLst>
                    <a:ext uri="{FF2B5EF4-FFF2-40B4-BE49-F238E27FC236}">
                      <a16:creationId xmlns:a16="http://schemas.microsoft.com/office/drawing/2014/main" id="{FE033F4E-2C2E-E255-7DD1-20D1199A0A0E}"/>
                    </a:ext>
                  </a:extLst>
                </p:cNvPr>
                <p:cNvSpPr>
                  <a:spLocks noEditPoints="1"/>
                </p:cNvSpPr>
                <p:nvPr/>
              </p:nvSpPr>
              <p:spPr bwMode="auto">
                <a:xfrm>
                  <a:off x="3161965" y="3463388"/>
                  <a:ext cx="117016" cy="153505"/>
                </a:xfrm>
                <a:custGeom>
                  <a:avLst/>
                  <a:gdLst>
                    <a:gd name="T0" fmla="*/ 25 w 45"/>
                    <a:gd name="T1" fmla="*/ 5 h 59"/>
                    <a:gd name="T2" fmla="*/ 20 w 45"/>
                    <a:gd name="T3" fmla="*/ 5 h 59"/>
                    <a:gd name="T4" fmla="*/ 25 w 45"/>
                    <a:gd name="T5" fmla="*/ 5 h 59"/>
                    <a:gd name="T6" fmla="*/ 27 w 45"/>
                    <a:gd name="T7" fmla="*/ 5 h 59"/>
                    <a:gd name="T8" fmla="*/ 18 w 45"/>
                    <a:gd name="T9" fmla="*/ 5 h 59"/>
                    <a:gd name="T10" fmla="*/ 27 w 45"/>
                    <a:gd name="T11" fmla="*/ 5 h 59"/>
                    <a:gd name="T12" fmla="*/ 37 w 45"/>
                    <a:gd name="T13" fmla="*/ 32 h 59"/>
                    <a:gd name="T14" fmla="*/ 38 w 45"/>
                    <a:gd name="T15" fmla="*/ 19 h 59"/>
                    <a:gd name="T16" fmla="*/ 13 w 45"/>
                    <a:gd name="T17" fmla="*/ 15 h 59"/>
                    <a:gd name="T18" fmla="*/ 7 w 45"/>
                    <a:gd name="T19" fmla="*/ 19 h 59"/>
                    <a:gd name="T20" fmla="*/ 10 w 45"/>
                    <a:gd name="T21" fmla="*/ 35 h 59"/>
                    <a:gd name="T22" fmla="*/ 38 w 45"/>
                    <a:gd name="T23" fmla="*/ 32 h 59"/>
                    <a:gd name="T24" fmla="*/ 36 w 45"/>
                    <a:gd name="T25" fmla="*/ 32 h 59"/>
                    <a:gd name="T26" fmla="*/ 10 w 45"/>
                    <a:gd name="T27" fmla="*/ 33 h 59"/>
                    <a:gd name="T28" fmla="*/ 9 w 45"/>
                    <a:gd name="T29" fmla="*/ 19 h 59"/>
                    <a:gd name="T30" fmla="*/ 13 w 45"/>
                    <a:gd name="T31" fmla="*/ 17 h 59"/>
                    <a:gd name="T32" fmla="*/ 36 w 45"/>
                    <a:gd name="T33" fmla="*/ 19 h 59"/>
                    <a:gd name="T34" fmla="*/ 36 w 45"/>
                    <a:gd name="T35" fmla="*/ 32 h 59"/>
                    <a:gd name="T36" fmla="*/ 45 w 45"/>
                    <a:gd name="T37" fmla="*/ 58 h 59"/>
                    <a:gd name="T38" fmla="*/ 41 w 45"/>
                    <a:gd name="T39" fmla="*/ 40 h 59"/>
                    <a:gd name="T40" fmla="*/ 4 w 45"/>
                    <a:gd name="T41" fmla="*/ 40 h 59"/>
                    <a:gd name="T42" fmla="*/ 0 w 45"/>
                    <a:gd name="T43" fmla="*/ 58 h 59"/>
                    <a:gd name="T44" fmla="*/ 2 w 45"/>
                    <a:gd name="T45" fmla="*/ 59 h 59"/>
                    <a:gd name="T46" fmla="*/ 2 w 45"/>
                    <a:gd name="T47" fmla="*/ 44 h 59"/>
                    <a:gd name="T48" fmla="*/ 8 w 45"/>
                    <a:gd name="T49" fmla="*/ 42 h 59"/>
                    <a:gd name="T50" fmla="*/ 43 w 45"/>
                    <a:gd name="T51" fmla="*/ 44 h 59"/>
                    <a:gd name="T52" fmla="*/ 43 w 45"/>
                    <a:gd name="T53" fmla="*/ 59 h 59"/>
                    <a:gd name="T54" fmla="*/ 45 w 45"/>
                    <a:gd name="T55" fmla="*/ 58 h 59"/>
                    <a:gd name="T56" fmla="*/ 14 w 45"/>
                    <a:gd name="T57" fmla="*/ 41 h 59"/>
                    <a:gd name="T58" fmla="*/ 16 w 45"/>
                    <a:gd name="T59" fmla="*/ 42 h 59"/>
                    <a:gd name="T60" fmla="*/ 16 w 45"/>
                    <a:gd name="T61" fmla="*/ 34 h 59"/>
                    <a:gd name="T62" fmla="*/ 14 w 45"/>
                    <a:gd name="T63" fmla="*/ 33 h 59"/>
                    <a:gd name="T64" fmla="*/ 21 w 45"/>
                    <a:gd name="T65" fmla="*/ 9 h 59"/>
                    <a:gd name="T66" fmla="*/ 21 w 45"/>
                    <a:gd name="T67" fmla="*/ 17 h 59"/>
                    <a:gd name="T68" fmla="*/ 23 w 45"/>
                    <a:gd name="T69" fmla="*/ 16 h 59"/>
                    <a:gd name="T70" fmla="*/ 23 w 45"/>
                    <a:gd name="T71" fmla="*/ 8 h 59"/>
                    <a:gd name="T72" fmla="*/ 21 w 45"/>
                    <a:gd name="T73" fmla="*/ 9 h 59"/>
                    <a:gd name="T74" fmla="*/ 29 w 45"/>
                    <a:gd name="T75" fmla="*/ 41 h 59"/>
                    <a:gd name="T76" fmla="*/ 31 w 45"/>
                    <a:gd name="T77" fmla="*/ 42 h 59"/>
                    <a:gd name="T78" fmla="*/ 31 w 45"/>
                    <a:gd name="T79" fmla="*/ 34 h 59"/>
                    <a:gd name="T80" fmla="*/ 29 w 45"/>
                    <a:gd name="T81" fmla="*/ 33 h 59"/>
                    <a:gd name="T82" fmla="*/ 13 w 45"/>
                    <a:gd name="T83" fmla="*/ 24 h 59"/>
                    <a:gd name="T84" fmla="*/ 18 w 45"/>
                    <a:gd name="T85" fmla="*/ 24 h 59"/>
                    <a:gd name="T86" fmla="*/ 17 w 45"/>
                    <a:gd name="T87" fmla="*/ 22 h 59"/>
                    <a:gd name="T88" fmla="*/ 12 w 45"/>
                    <a:gd name="T89" fmla="*/ 22 h 59"/>
                    <a:gd name="T90" fmla="*/ 13 w 45"/>
                    <a:gd name="T91" fmla="*/ 24 h 59"/>
                    <a:gd name="T92" fmla="*/ 31 w 45"/>
                    <a:gd name="T93" fmla="*/ 24 h 59"/>
                    <a:gd name="T94" fmla="*/ 32 w 45"/>
                    <a:gd name="T95" fmla="*/ 22 h 59"/>
                    <a:gd name="T96" fmla="*/ 28 w 45"/>
                    <a:gd name="T97" fmla="*/ 22 h 59"/>
                    <a:gd name="T98" fmla="*/ 27 w 45"/>
                    <a:gd name="T99" fmla="*/ 24 h 59"/>
                    <a:gd name="T100" fmla="*/ 5 w 45"/>
                    <a:gd name="T101" fmla="*/ 21 h 59"/>
                    <a:gd name="T102" fmla="*/ 5 w 45"/>
                    <a:gd name="T103" fmla="*/ 30 h 59"/>
                    <a:gd name="T104" fmla="*/ 7 w 45"/>
                    <a:gd name="T105" fmla="*/ 29 h 59"/>
                    <a:gd name="T106" fmla="*/ 7 w 45"/>
                    <a:gd name="T107" fmla="*/ 20 h 59"/>
                    <a:gd name="T108" fmla="*/ 5 w 45"/>
                    <a:gd name="T109" fmla="*/ 21 h 59"/>
                    <a:gd name="T110" fmla="*/ 38 w 45"/>
                    <a:gd name="T111" fmla="*/ 29 h 59"/>
                    <a:gd name="T112" fmla="*/ 40 w 45"/>
                    <a:gd name="T113" fmla="*/ 30 h 59"/>
                    <a:gd name="T114" fmla="*/ 40 w 45"/>
                    <a:gd name="T115" fmla="*/ 21 h 59"/>
                    <a:gd name="T116" fmla="*/ 38 w 45"/>
                    <a:gd name="T117"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9">
                      <a:moveTo>
                        <a:pt x="26" y="5"/>
                      </a:moveTo>
                      <a:cubicBezTo>
                        <a:pt x="25" y="5"/>
                        <a:pt x="25" y="5"/>
                        <a:pt x="25" y="5"/>
                      </a:cubicBezTo>
                      <a:cubicBezTo>
                        <a:pt x="25" y="7"/>
                        <a:pt x="24" y="8"/>
                        <a:pt x="22" y="8"/>
                      </a:cubicBezTo>
                      <a:cubicBezTo>
                        <a:pt x="21" y="8"/>
                        <a:pt x="20" y="7"/>
                        <a:pt x="20" y="5"/>
                      </a:cubicBezTo>
                      <a:cubicBezTo>
                        <a:pt x="20" y="4"/>
                        <a:pt x="21" y="2"/>
                        <a:pt x="22" y="2"/>
                      </a:cubicBezTo>
                      <a:cubicBezTo>
                        <a:pt x="24" y="2"/>
                        <a:pt x="25" y="4"/>
                        <a:pt x="25" y="5"/>
                      </a:cubicBezTo>
                      <a:cubicBezTo>
                        <a:pt x="26" y="5"/>
                        <a:pt x="26" y="5"/>
                        <a:pt x="26" y="5"/>
                      </a:cubicBezTo>
                      <a:cubicBezTo>
                        <a:pt x="27" y="5"/>
                        <a:pt x="27" y="5"/>
                        <a:pt x="27" y="5"/>
                      </a:cubicBezTo>
                      <a:cubicBezTo>
                        <a:pt x="27" y="3"/>
                        <a:pt x="25" y="0"/>
                        <a:pt x="22" y="0"/>
                      </a:cubicBezTo>
                      <a:cubicBezTo>
                        <a:pt x="20" y="0"/>
                        <a:pt x="18" y="3"/>
                        <a:pt x="18" y="5"/>
                      </a:cubicBezTo>
                      <a:cubicBezTo>
                        <a:pt x="18" y="8"/>
                        <a:pt x="20" y="10"/>
                        <a:pt x="22" y="10"/>
                      </a:cubicBezTo>
                      <a:cubicBezTo>
                        <a:pt x="25" y="10"/>
                        <a:pt x="27" y="8"/>
                        <a:pt x="27" y="5"/>
                      </a:cubicBezTo>
                      <a:lnTo>
                        <a:pt x="26" y="5"/>
                      </a:lnTo>
                      <a:close/>
                      <a:moveTo>
                        <a:pt x="37" y="32"/>
                      </a:moveTo>
                      <a:cubicBezTo>
                        <a:pt x="38" y="32"/>
                        <a:pt x="38" y="32"/>
                        <a:pt x="38" y="32"/>
                      </a:cubicBezTo>
                      <a:cubicBezTo>
                        <a:pt x="38" y="19"/>
                        <a:pt x="38" y="19"/>
                        <a:pt x="38" y="19"/>
                      </a:cubicBezTo>
                      <a:cubicBezTo>
                        <a:pt x="38" y="17"/>
                        <a:pt x="36" y="15"/>
                        <a:pt x="34" y="15"/>
                      </a:cubicBezTo>
                      <a:cubicBezTo>
                        <a:pt x="22" y="15"/>
                        <a:pt x="16" y="15"/>
                        <a:pt x="13" y="15"/>
                      </a:cubicBezTo>
                      <a:cubicBezTo>
                        <a:pt x="10" y="15"/>
                        <a:pt x="10" y="15"/>
                        <a:pt x="10" y="15"/>
                      </a:cubicBezTo>
                      <a:cubicBezTo>
                        <a:pt x="8" y="15"/>
                        <a:pt x="7" y="17"/>
                        <a:pt x="7" y="19"/>
                      </a:cubicBezTo>
                      <a:cubicBezTo>
                        <a:pt x="7" y="32"/>
                        <a:pt x="7" y="32"/>
                        <a:pt x="7" y="32"/>
                      </a:cubicBezTo>
                      <a:cubicBezTo>
                        <a:pt x="7" y="33"/>
                        <a:pt x="8" y="35"/>
                        <a:pt x="10" y="35"/>
                      </a:cubicBezTo>
                      <a:cubicBezTo>
                        <a:pt x="34" y="35"/>
                        <a:pt x="34" y="35"/>
                        <a:pt x="34" y="35"/>
                      </a:cubicBezTo>
                      <a:cubicBezTo>
                        <a:pt x="36" y="35"/>
                        <a:pt x="38" y="33"/>
                        <a:pt x="38" y="32"/>
                      </a:cubicBezTo>
                      <a:cubicBezTo>
                        <a:pt x="37" y="32"/>
                        <a:pt x="37" y="32"/>
                        <a:pt x="37" y="32"/>
                      </a:cubicBezTo>
                      <a:cubicBezTo>
                        <a:pt x="36" y="32"/>
                        <a:pt x="36" y="32"/>
                        <a:pt x="36" y="32"/>
                      </a:cubicBezTo>
                      <a:cubicBezTo>
                        <a:pt x="36" y="32"/>
                        <a:pt x="35" y="33"/>
                        <a:pt x="34" y="33"/>
                      </a:cubicBezTo>
                      <a:cubicBezTo>
                        <a:pt x="34" y="33"/>
                        <a:pt x="34" y="33"/>
                        <a:pt x="10" y="33"/>
                      </a:cubicBezTo>
                      <a:cubicBezTo>
                        <a:pt x="10" y="33"/>
                        <a:pt x="9" y="32"/>
                        <a:pt x="9" y="32"/>
                      </a:cubicBezTo>
                      <a:cubicBezTo>
                        <a:pt x="9" y="32"/>
                        <a:pt x="9" y="32"/>
                        <a:pt x="9" y="19"/>
                      </a:cubicBezTo>
                      <a:cubicBezTo>
                        <a:pt x="9" y="18"/>
                        <a:pt x="10" y="17"/>
                        <a:pt x="10" y="17"/>
                      </a:cubicBezTo>
                      <a:cubicBezTo>
                        <a:pt x="10" y="17"/>
                        <a:pt x="10" y="17"/>
                        <a:pt x="13" y="17"/>
                      </a:cubicBezTo>
                      <a:cubicBezTo>
                        <a:pt x="16" y="17"/>
                        <a:pt x="22" y="17"/>
                        <a:pt x="34" y="17"/>
                      </a:cubicBezTo>
                      <a:cubicBezTo>
                        <a:pt x="35" y="17"/>
                        <a:pt x="36" y="18"/>
                        <a:pt x="36" y="19"/>
                      </a:cubicBezTo>
                      <a:cubicBezTo>
                        <a:pt x="36" y="19"/>
                        <a:pt x="36" y="19"/>
                        <a:pt x="36" y="20"/>
                      </a:cubicBezTo>
                      <a:cubicBezTo>
                        <a:pt x="36" y="22"/>
                        <a:pt x="36" y="25"/>
                        <a:pt x="36" y="32"/>
                      </a:cubicBezTo>
                      <a:lnTo>
                        <a:pt x="37" y="32"/>
                      </a:lnTo>
                      <a:close/>
                      <a:moveTo>
                        <a:pt x="45" y="58"/>
                      </a:moveTo>
                      <a:cubicBezTo>
                        <a:pt x="45" y="44"/>
                        <a:pt x="45" y="44"/>
                        <a:pt x="45" y="44"/>
                      </a:cubicBezTo>
                      <a:cubicBezTo>
                        <a:pt x="45" y="42"/>
                        <a:pt x="43" y="40"/>
                        <a:pt x="41" y="40"/>
                      </a:cubicBezTo>
                      <a:cubicBezTo>
                        <a:pt x="22" y="40"/>
                        <a:pt x="13" y="40"/>
                        <a:pt x="8" y="40"/>
                      </a:cubicBezTo>
                      <a:cubicBezTo>
                        <a:pt x="4" y="40"/>
                        <a:pt x="4" y="40"/>
                        <a:pt x="4" y="40"/>
                      </a:cubicBezTo>
                      <a:cubicBezTo>
                        <a:pt x="1" y="40"/>
                        <a:pt x="0" y="42"/>
                        <a:pt x="0" y="44"/>
                      </a:cubicBezTo>
                      <a:cubicBezTo>
                        <a:pt x="0" y="58"/>
                        <a:pt x="0" y="58"/>
                        <a:pt x="0" y="58"/>
                      </a:cubicBezTo>
                      <a:cubicBezTo>
                        <a:pt x="0" y="59"/>
                        <a:pt x="0" y="59"/>
                        <a:pt x="0" y="59"/>
                      </a:cubicBezTo>
                      <a:cubicBezTo>
                        <a:pt x="2" y="59"/>
                        <a:pt x="2" y="59"/>
                        <a:pt x="2" y="59"/>
                      </a:cubicBezTo>
                      <a:cubicBezTo>
                        <a:pt x="2" y="58"/>
                        <a:pt x="2" y="58"/>
                        <a:pt x="2" y="58"/>
                      </a:cubicBezTo>
                      <a:cubicBezTo>
                        <a:pt x="2" y="58"/>
                        <a:pt x="2" y="58"/>
                        <a:pt x="2" y="44"/>
                      </a:cubicBezTo>
                      <a:cubicBezTo>
                        <a:pt x="2" y="43"/>
                        <a:pt x="3" y="42"/>
                        <a:pt x="4" y="42"/>
                      </a:cubicBezTo>
                      <a:cubicBezTo>
                        <a:pt x="4" y="42"/>
                        <a:pt x="4" y="42"/>
                        <a:pt x="8" y="42"/>
                      </a:cubicBezTo>
                      <a:cubicBezTo>
                        <a:pt x="13" y="42"/>
                        <a:pt x="22" y="42"/>
                        <a:pt x="41" y="42"/>
                      </a:cubicBezTo>
                      <a:cubicBezTo>
                        <a:pt x="42" y="42"/>
                        <a:pt x="43" y="43"/>
                        <a:pt x="43" y="44"/>
                      </a:cubicBezTo>
                      <a:cubicBezTo>
                        <a:pt x="43" y="44"/>
                        <a:pt x="43" y="44"/>
                        <a:pt x="43" y="58"/>
                      </a:cubicBezTo>
                      <a:cubicBezTo>
                        <a:pt x="43" y="59"/>
                        <a:pt x="43" y="59"/>
                        <a:pt x="43" y="59"/>
                      </a:cubicBezTo>
                      <a:cubicBezTo>
                        <a:pt x="45" y="59"/>
                        <a:pt x="45" y="59"/>
                        <a:pt x="45" y="59"/>
                      </a:cubicBezTo>
                      <a:cubicBezTo>
                        <a:pt x="45" y="58"/>
                        <a:pt x="45" y="58"/>
                        <a:pt x="45" y="58"/>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1" y="9"/>
                      </a:moveTo>
                      <a:cubicBezTo>
                        <a:pt x="21" y="16"/>
                        <a:pt x="21" y="16"/>
                        <a:pt x="21" y="16"/>
                      </a:cubicBezTo>
                      <a:cubicBezTo>
                        <a:pt x="21" y="17"/>
                        <a:pt x="21" y="17"/>
                        <a:pt x="21" y="17"/>
                      </a:cubicBezTo>
                      <a:cubicBezTo>
                        <a:pt x="23" y="17"/>
                        <a:pt x="23" y="17"/>
                        <a:pt x="23" y="17"/>
                      </a:cubicBezTo>
                      <a:cubicBezTo>
                        <a:pt x="23" y="16"/>
                        <a:pt x="23" y="16"/>
                        <a:pt x="23" y="16"/>
                      </a:cubicBezTo>
                      <a:cubicBezTo>
                        <a:pt x="23" y="16"/>
                        <a:pt x="23" y="16"/>
                        <a:pt x="23" y="9"/>
                      </a:cubicBezTo>
                      <a:cubicBezTo>
                        <a:pt x="23" y="8"/>
                        <a:pt x="23" y="8"/>
                        <a:pt x="23" y="8"/>
                      </a:cubicBezTo>
                      <a:cubicBezTo>
                        <a:pt x="21" y="8"/>
                        <a:pt x="21" y="8"/>
                        <a:pt x="21" y="8"/>
                      </a:cubicBezTo>
                      <a:cubicBezTo>
                        <a:pt x="21" y="9"/>
                        <a:pt x="21" y="9"/>
                        <a:pt x="21" y="9"/>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3"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3" y="22"/>
                      </a:cubicBezTo>
                      <a:cubicBezTo>
                        <a:pt x="12" y="22"/>
                        <a:pt x="12" y="22"/>
                        <a:pt x="12" y="22"/>
                      </a:cubicBezTo>
                      <a:cubicBezTo>
                        <a:pt x="12" y="24"/>
                        <a:pt x="12" y="24"/>
                        <a:pt x="12" y="24"/>
                      </a:cubicBezTo>
                      <a:cubicBezTo>
                        <a:pt x="13" y="24"/>
                        <a:pt x="13" y="24"/>
                        <a:pt x="13" y="24"/>
                      </a:cubicBezTo>
                      <a:close/>
                      <a:moveTo>
                        <a:pt x="28" y="24"/>
                      </a:moveTo>
                      <a:cubicBezTo>
                        <a:pt x="31" y="24"/>
                        <a:pt x="31" y="24"/>
                        <a:pt x="31" y="24"/>
                      </a:cubicBezTo>
                      <a:cubicBezTo>
                        <a:pt x="32" y="24"/>
                        <a:pt x="32" y="24"/>
                        <a:pt x="32" y="24"/>
                      </a:cubicBezTo>
                      <a:cubicBezTo>
                        <a:pt x="32" y="22"/>
                        <a:pt x="32" y="22"/>
                        <a:pt x="32" y="22"/>
                      </a:cubicBezTo>
                      <a:cubicBezTo>
                        <a:pt x="31" y="22"/>
                        <a:pt x="31" y="22"/>
                        <a:pt x="31" y="22"/>
                      </a:cubicBezTo>
                      <a:cubicBezTo>
                        <a:pt x="31" y="22"/>
                        <a:pt x="31" y="22"/>
                        <a:pt x="28" y="22"/>
                      </a:cubicBezTo>
                      <a:cubicBezTo>
                        <a:pt x="27" y="22"/>
                        <a:pt x="27" y="22"/>
                        <a:pt x="27" y="22"/>
                      </a:cubicBezTo>
                      <a:cubicBezTo>
                        <a:pt x="27" y="24"/>
                        <a:pt x="27" y="24"/>
                        <a:pt x="27" y="24"/>
                      </a:cubicBezTo>
                      <a:cubicBezTo>
                        <a:pt x="28" y="24"/>
                        <a:pt x="28" y="24"/>
                        <a:pt x="28" y="24"/>
                      </a:cubicBezTo>
                      <a:close/>
                      <a:moveTo>
                        <a:pt x="5" y="21"/>
                      </a:moveTo>
                      <a:cubicBezTo>
                        <a:pt x="5" y="29"/>
                        <a:pt x="5" y="29"/>
                        <a:pt x="5" y="29"/>
                      </a:cubicBezTo>
                      <a:cubicBezTo>
                        <a:pt x="5" y="30"/>
                        <a:pt x="5" y="30"/>
                        <a:pt x="5" y="30"/>
                      </a:cubicBezTo>
                      <a:cubicBezTo>
                        <a:pt x="7" y="30"/>
                        <a:pt x="7" y="30"/>
                        <a:pt x="7" y="30"/>
                      </a:cubicBezTo>
                      <a:cubicBezTo>
                        <a:pt x="7" y="29"/>
                        <a:pt x="7" y="29"/>
                        <a:pt x="7" y="29"/>
                      </a:cubicBezTo>
                      <a:cubicBezTo>
                        <a:pt x="7" y="29"/>
                        <a:pt x="7" y="29"/>
                        <a:pt x="7" y="21"/>
                      </a:cubicBezTo>
                      <a:cubicBezTo>
                        <a:pt x="7" y="20"/>
                        <a:pt x="7" y="20"/>
                        <a:pt x="7" y="20"/>
                      </a:cubicBezTo>
                      <a:cubicBezTo>
                        <a:pt x="5" y="20"/>
                        <a:pt x="5" y="20"/>
                        <a:pt x="5" y="20"/>
                      </a:cubicBezTo>
                      <a:cubicBezTo>
                        <a:pt x="5" y="21"/>
                        <a:pt x="5" y="21"/>
                        <a:pt x="5" y="21"/>
                      </a:cubicBezTo>
                      <a:close/>
                      <a:moveTo>
                        <a:pt x="38" y="21"/>
                      </a:moveTo>
                      <a:cubicBezTo>
                        <a:pt x="38" y="29"/>
                        <a:pt x="38" y="29"/>
                        <a:pt x="38" y="29"/>
                      </a:cubicBezTo>
                      <a:cubicBezTo>
                        <a:pt x="38" y="30"/>
                        <a:pt x="38" y="30"/>
                        <a:pt x="38" y="30"/>
                      </a:cubicBezTo>
                      <a:cubicBezTo>
                        <a:pt x="40" y="30"/>
                        <a:pt x="40" y="30"/>
                        <a:pt x="40" y="30"/>
                      </a:cubicBezTo>
                      <a:cubicBezTo>
                        <a:pt x="40" y="29"/>
                        <a:pt x="40" y="29"/>
                        <a:pt x="40" y="29"/>
                      </a:cubicBezTo>
                      <a:cubicBezTo>
                        <a:pt x="40" y="29"/>
                        <a:pt x="40" y="29"/>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1" name="Group 170">
                <a:extLst>
                  <a:ext uri="{FF2B5EF4-FFF2-40B4-BE49-F238E27FC236}">
                    <a16:creationId xmlns:a16="http://schemas.microsoft.com/office/drawing/2014/main" id="{2437C919-3837-AD7F-27A0-F42C0ACD3D2C}"/>
                  </a:ext>
                </a:extLst>
              </p:cNvPr>
              <p:cNvGrpSpPr/>
              <p:nvPr/>
            </p:nvGrpSpPr>
            <p:grpSpPr>
              <a:xfrm>
                <a:off x="2154863" y="3594882"/>
                <a:ext cx="221450" cy="218933"/>
                <a:chOff x="2154863" y="3594882"/>
                <a:chExt cx="221450" cy="218933"/>
              </a:xfrm>
            </p:grpSpPr>
            <p:sp>
              <p:nvSpPr>
                <p:cNvPr id="262" name="Oval 62">
                  <a:extLst>
                    <a:ext uri="{FF2B5EF4-FFF2-40B4-BE49-F238E27FC236}">
                      <a16:creationId xmlns:a16="http://schemas.microsoft.com/office/drawing/2014/main" id="{1F3BBC7A-CA8D-9083-6906-4EC1EF7D49A7}"/>
                    </a:ext>
                  </a:extLst>
                </p:cNvPr>
                <p:cNvSpPr>
                  <a:spLocks noChangeArrowheads="1"/>
                </p:cNvSpPr>
                <p:nvPr/>
              </p:nvSpPr>
              <p:spPr bwMode="auto">
                <a:xfrm>
                  <a:off x="2154863" y="3594882"/>
                  <a:ext cx="221450" cy="21893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63" name="Freeform 83">
                  <a:extLst>
                    <a:ext uri="{FF2B5EF4-FFF2-40B4-BE49-F238E27FC236}">
                      <a16:creationId xmlns:a16="http://schemas.microsoft.com/office/drawing/2014/main" id="{12C76DC3-83E5-D697-D449-8F7F4C10A0F5}"/>
                    </a:ext>
                  </a:extLst>
                </p:cNvPr>
                <p:cNvSpPr>
                  <a:spLocks noEditPoints="1"/>
                </p:cNvSpPr>
                <p:nvPr/>
              </p:nvSpPr>
              <p:spPr bwMode="auto">
                <a:xfrm>
                  <a:off x="2203935" y="3623821"/>
                  <a:ext cx="123307" cy="150988"/>
                </a:xfrm>
                <a:custGeom>
                  <a:avLst/>
                  <a:gdLst>
                    <a:gd name="T0" fmla="*/ 7 w 47"/>
                    <a:gd name="T1" fmla="*/ 2 h 58"/>
                    <a:gd name="T2" fmla="*/ 0 w 47"/>
                    <a:gd name="T3" fmla="*/ 8 h 58"/>
                    <a:gd name="T4" fmla="*/ 0 w 47"/>
                    <a:gd name="T5" fmla="*/ 9 h 58"/>
                    <a:gd name="T6" fmla="*/ 0 w 47"/>
                    <a:gd name="T7" fmla="*/ 22 h 58"/>
                    <a:gd name="T8" fmla="*/ 0 w 47"/>
                    <a:gd name="T9" fmla="*/ 36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4 w 47"/>
                    <a:gd name="T33" fmla="*/ 9 h 58"/>
                    <a:gd name="T34" fmla="*/ 39 w 47"/>
                    <a:gd name="T35" fmla="*/ 12 h 58"/>
                    <a:gd name="T36" fmla="*/ 8 w 47"/>
                    <a:gd name="T37" fmla="*/ 12 h 58"/>
                    <a:gd name="T38" fmla="*/ 2 w 47"/>
                    <a:gd name="T39" fmla="*/ 9 h 58"/>
                    <a:gd name="T40" fmla="*/ 7 w 47"/>
                    <a:gd name="T41" fmla="*/ 5 h 58"/>
                    <a:gd name="T42" fmla="*/ 44 w 47"/>
                    <a:gd name="T43" fmla="*/ 13 h 58"/>
                    <a:gd name="T44" fmla="*/ 44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4 w 47"/>
                    <a:gd name="T57" fmla="*/ 13 h 58"/>
                    <a:gd name="T58" fmla="*/ 44 w 47"/>
                    <a:gd name="T59" fmla="*/ 36 h 58"/>
                    <a:gd name="T60" fmla="*/ 43 w 47"/>
                    <a:gd name="T61" fmla="*/ 37 h 58"/>
                    <a:gd name="T62" fmla="*/ 23 w 47"/>
                    <a:gd name="T63" fmla="*/ 42 h 58"/>
                    <a:gd name="T64" fmla="*/ 3 w 47"/>
                    <a:gd name="T65" fmla="*/ 37 h 58"/>
                    <a:gd name="T66" fmla="*/ 2 w 47"/>
                    <a:gd name="T67" fmla="*/ 35 h 58"/>
                    <a:gd name="T68" fmla="*/ 7 w 47"/>
                    <a:gd name="T69" fmla="*/ 29 h 58"/>
                    <a:gd name="T70" fmla="*/ 39 w 47"/>
                    <a:gd name="T71" fmla="*/ 29 h 58"/>
                    <a:gd name="T72" fmla="*/ 44 w 47"/>
                    <a:gd name="T73" fmla="*/ 40 h 58"/>
                    <a:gd name="T74" fmla="*/ 43 w 47"/>
                    <a:gd name="T75" fmla="*/ 51 h 58"/>
                    <a:gd name="T76" fmla="*/ 25 w 47"/>
                    <a:gd name="T77" fmla="*/ 55 h 58"/>
                    <a:gd name="T78" fmla="*/ 7 w 47"/>
                    <a:gd name="T79" fmla="*/ 53 h 58"/>
                    <a:gd name="T80" fmla="*/ 2 w 47"/>
                    <a:gd name="T81" fmla="*/ 49 h 58"/>
                    <a:gd name="T82" fmla="*/ 7 w 47"/>
                    <a:gd name="T83" fmla="*/ 42 h 58"/>
                    <a:gd name="T84" fmla="*/ 39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0" y="6"/>
                        <a:pt x="0" y="7"/>
                        <a:pt x="0" y="8"/>
                      </a:cubicBezTo>
                      <a:cubicBezTo>
                        <a:pt x="0" y="8"/>
                        <a:pt x="0" y="8"/>
                        <a:pt x="0" y="8"/>
                      </a:cubicBezTo>
                      <a:cubicBezTo>
                        <a:pt x="0" y="9"/>
                        <a:pt x="0" y="9"/>
                        <a:pt x="0" y="9"/>
                      </a:cubicBezTo>
                      <a:cubicBezTo>
                        <a:pt x="0" y="22"/>
                        <a:pt x="0" y="22"/>
                        <a:pt x="0" y="22"/>
                      </a:cubicBezTo>
                      <a:cubicBezTo>
                        <a:pt x="0" y="22"/>
                        <a:pt x="0" y="22"/>
                        <a:pt x="0" y="22"/>
                      </a:cubicBezTo>
                      <a:cubicBezTo>
                        <a:pt x="0" y="36"/>
                        <a:pt x="0" y="36"/>
                        <a:pt x="0" y="36"/>
                      </a:cubicBezTo>
                      <a:cubicBezTo>
                        <a:pt x="0" y="36"/>
                        <a:pt x="0" y="36"/>
                        <a:pt x="0" y="36"/>
                      </a:cubicBezTo>
                      <a:cubicBezTo>
                        <a:pt x="0" y="49"/>
                        <a:pt x="0" y="49"/>
                        <a:pt x="0" y="49"/>
                      </a:cubicBezTo>
                      <a:cubicBezTo>
                        <a:pt x="0" y="51"/>
                        <a:pt x="0" y="52"/>
                        <a:pt x="2" y="53"/>
                      </a:cubicBezTo>
                      <a:cubicBezTo>
                        <a:pt x="3" y="54"/>
                        <a:pt x="5" y="55"/>
                        <a:pt x="7" y="56"/>
                      </a:cubicBezTo>
                      <a:cubicBezTo>
                        <a:pt x="11" y="57"/>
                        <a:pt x="16" y="58"/>
                        <a:pt x="22" y="58"/>
                      </a:cubicBezTo>
                      <a:cubicBezTo>
                        <a:pt x="25" y="58"/>
                        <a:pt x="25" y="58"/>
                        <a:pt x="25" y="58"/>
                      </a:cubicBezTo>
                      <a:cubicBezTo>
                        <a:pt x="30" y="58"/>
                        <a:pt x="36" y="57"/>
                        <a:pt x="40" y="56"/>
                      </a:cubicBezTo>
                      <a:cubicBezTo>
                        <a:pt x="42" y="55"/>
                        <a:pt x="44" y="54"/>
                        <a:pt x="45" y="53"/>
                      </a:cubicBezTo>
                      <a:cubicBezTo>
                        <a:pt x="46" y="52"/>
                        <a:pt x="47" y="51"/>
                        <a:pt x="47" y="49"/>
                      </a:cubicBezTo>
                      <a:cubicBezTo>
                        <a:pt x="47" y="36"/>
                        <a:pt x="47" y="36"/>
                        <a:pt x="47" y="36"/>
                      </a:cubicBezTo>
                      <a:cubicBezTo>
                        <a:pt x="47" y="35"/>
                        <a:pt x="47" y="35"/>
                        <a:pt x="47" y="35"/>
                      </a:cubicBezTo>
                      <a:cubicBezTo>
                        <a:pt x="47" y="22"/>
                        <a:pt x="47" y="22"/>
                        <a:pt x="47" y="22"/>
                      </a:cubicBezTo>
                      <a:cubicBezTo>
                        <a:pt x="47" y="22"/>
                        <a:pt x="47" y="22"/>
                        <a:pt x="47" y="22"/>
                      </a:cubicBezTo>
                      <a:cubicBezTo>
                        <a:pt x="47" y="9"/>
                        <a:pt x="47" y="9"/>
                        <a:pt x="47" y="9"/>
                      </a:cubicBezTo>
                      <a:cubicBezTo>
                        <a:pt x="47" y="8"/>
                        <a:pt x="47" y="8"/>
                        <a:pt x="47" y="8"/>
                      </a:cubicBezTo>
                      <a:cubicBezTo>
                        <a:pt x="47" y="8"/>
                        <a:pt x="47" y="8"/>
                        <a:pt x="47" y="8"/>
                      </a:cubicBezTo>
                      <a:cubicBezTo>
                        <a:pt x="47" y="7"/>
                        <a:pt x="46" y="6"/>
                        <a:pt x="45" y="5"/>
                      </a:cubicBezTo>
                      <a:cubicBezTo>
                        <a:pt x="44" y="4"/>
                        <a:pt x="42" y="3"/>
                        <a:pt x="40" y="2"/>
                      </a:cubicBezTo>
                      <a:cubicBezTo>
                        <a:pt x="36" y="1"/>
                        <a:pt x="30" y="0"/>
                        <a:pt x="25" y="0"/>
                      </a:cubicBezTo>
                      <a:cubicBezTo>
                        <a:pt x="22" y="0"/>
                        <a:pt x="22" y="0"/>
                        <a:pt x="22" y="0"/>
                      </a:cubicBezTo>
                      <a:close/>
                      <a:moveTo>
                        <a:pt x="22" y="3"/>
                      </a:moveTo>
                      <a:cubicBezTo>
                        <a:pt x="25" y="3"/>
                        <a:pt x="25" y="3"/>
                        <a:pt x="25" y="3"/>
                      </a:cubicBezTo>
                      <a:cubicBezTo>
                        <a:pt x="30" y="3"/>
                        <a:pt x="35" y="3"/>
                        <a:pt x="39" y="5"/>
                      </a:cubicBezTo>
                      <a:cubicBezTo>
                        <a:pt x="41" y="5"/>
                        <a:pt x="42" y="6"/>
                        <a:pt x="43" y="7"/>
                      </a:cubicBezTo>
                      <a:cubicBezTo>
                        <a:pt x="44" y="8"/>
                        <a:pt x="44" y="8"/>
                        <a:pt x="44" y="9"/>
                      </a:cubicBezTo>
                      <a:cubicBezTo>
                        <a:pt x="44" y="9"/>
                        <a:pt x="44" y="10"/>
                        <a:pt x="43" y="10"/>
                      </a:cubicBezTo>
                      <a:cubicBezTo>
                        <a:pt x="42" y="11"/>
                        <a:pt x="41" y="12"/>
                        <a:pt x="39" y="12"/>
                      </a:cubicBezTo>
                      <a:cubicBezTo>
                        <a:pt x="35" y="14"/>
                        <a:pt x="29" y="15"/>
                        <a:pt x="23" y="15"/>
                      </a:cubicBezTo>
                      <a:cubicBezTo>
                        <a:pt x="17" y="15"/>
                        <a:pt x="12" y="14"/>
                        <a:pt x="8" y="12"/>
                      </a:cubicBezTo>
                      <a:cubicBezTo>
                        <a:pt x="6" y="12"/>
                        <a:pt x="4" y="11"/>
                        <a:pt x="3" y="10"/>
                      </a:cubicBezTo>
                      <a:cubicBezTo>
                        <a:pt x="2" y="10"/>
                        <a:pt x="2" y="9"/>
                        <a:pt x="2" y="9"/>
                      </a:cubicBezTo>
                      <a:cubicBezTo>
                        <a:pt x="2" y="8"/>
                        <a:pt x="2" y="8"/>
                        <a:pt x="3" y="7"/>
                      </a:cubicBezTo>
                      <a:cubicBezTo>
                        <a:pt x="4" y="6"/>
                        <a:pt x="6" y="5"/>
                        <a:pt x="7" y="5"/>
                      </a:cubicBezTo>
                      <a:cubicBezTo>
                        <a:pt x="11" y="3"/>
                        <a:pt x="16" y="3"/>
                        <a:pt x="22" y="3"/>
                      </a:cubicBezTo>
                      <a:close/>
                      <a:moveTo>
                        <a:pt x="44" y="13"/>
                      </a:moveTo>
                      <a:cubicBezTo>
                        <a:pt x="44" y="22"/>
                        <a:pt x="44" y="22"/>
                        <a:pt x="44" y="22"/>
                      </a:cubicBezTo>
                      <a:cubicBezTo>
                        <a:pt x="44" y="22"/>
                        <a:pt x="44" y="22"/>
                        <a:pt x="44" y="22"/>
                      </a:cubicBezTo>
                      <a:cubicBezTo>
                        <a:pt x="44" y="23"/>
                        <a:pt x="44" y="24"/>
                        <a:pt x="43" y="24"/>
                      </a:cubicBezTo>
                      <a:cubicBezTo>
                        <a:pt x="42" y="25"/>
                        <a:pt x="41" y="26"/>
                        <a:pt x="39" y="26"/>
                      </a:cubicBezTo>
                      <a:cubicBezTo>
                        <a:pt x="35" y="28"/>
                        <a:pt x="29" y="28"/>
                        <a:pt x="23" y="28"/>
                      </a:cubicBezTo>
                      <a:cubicBezTo>
                        <a:pt x="17" y="28"/>
                        <a:pt x="12" y="28"/>
                        <a:pt x="8" y="26"/>
                      </a:cubicBezTo>
                      <a:cubicBezTo>
                        <a:pt x="6" y="26"/>
                        <a:pt x="4" y="25"/>
                        <a:pt x="3" y="24"/>
                      </a:cubicBezTo>
                      <a:cubicBezTo>
                        <a:pt x="2" y="24"/>
                        <a:pt x="2" y="23"/>
                        <a:pt x="2" y="22"/>
                      </a:cubicBezTo>
                      <a:cubicBezTo>
                        <a:pt x="2" y="22"/>
                        <a:pt x="2" y="22"/>
                        <a:pt x="2" y="22"/>
                      </a:cubicBezTo>
                      <a:cubicBezTo>
                        <a:pt x="2" y="13"/>
                        <a:pt x="2" y="13"/>
                        <a:pt x="2" y="13"/>
                      </a:cubicBezTo>
                      <a:cubicBezTo>
                        <a:pt x="3" y="14"/>
                        <a:pt x="5" y="14"/>
                        <a:pt x="7" y="15"/>
                      </a:cubicBezTo>
                      <a:cubicBezTo>
                        <a:pt x="11" y="16"/>
                        <a:pt x="17" y="17"/>
                        <a:pt x="23" y="17"/>
                      </a:cubicBezTo>
                      <a:cubicBezTo>
                        <a:pt x="30" y="17"/>
                        <a:pt x="35" y="16"/>
                        <a:pt x="39" y="15"/>
                      </a:cubicBezTo>
                      <a:cubicBezTo>
                        <a:pt x="41" y="14"/>
                        <a:pt x="43" y="14"/>
                        <a:pt x="44" y="13"/>
                      </a:cubicBezTo>
                      <a:close/>
                      <a:moveTo>
                        <a:pt x="44" y="27"/>
                      </a:moveTo>
                      <a:cubicBezTo>
                        <a:pt x="44" y="36"/>
                        <a:pt x="44" y="36"/>
                        <a:pt x="44" y="36"/>
                      </a:cubicBezTo>
                      <a:cubicBezTo>
                        <a:pt x="44" y="36"/>
                        <a:pt x="44" y="36"/>
                        <a:pt x="44" y="36"/>
                      </a:cubicBezTo>
                      <a:cubicBezTo>
                        <a:pt x="44" y="36"/>
                        <a:pt x="44" y="37"/>
                        <a:pt x="43" y="37"/>
                      </a:cubicBezTo>
                      <a:cubicBezTo>
                        <a:pt x="42" y="38"/>
                        <a:pt x="41" y="39"/>
                        <a:pt x="39" y="39"/>
                      </a:cubicBezTo>
                      <a:cubicBezTo>
                        <a:pt x="35" y="41"/>
                        <a:pt x="29" y="42"/>
                        <a:pt x="23" y="42"/>
                      </a:cubicBezTo>
                      <a:cubicBezTo>
                        <a:pt x="17" y="42"/>
                        <a:pt x="12" y="41"/>
                        <a:pt x="8" y="39"/>
                      </a:cubicBezTo>
                      <a:cubicBezTo>
                        <a:pt x="6" y="39"/>
                        <a:pt x="4" y="38"/>
                        <a:pt x="3" y="37"/>
                      </a:cubicBezTo>
                      <a:cubicBezTo>
                        <a:pt x="2" y="37"/>
                        <a:pt x="2" y="36"/>
                        <a:pt x="2" y="36"/>
                      </a:cubicBezTo>
                      <a:cubicBezTo>
                        <a:pt x="2" y="35"/>
                        <a:pt x="2" y="35"/>
                        <a:pt x="2" y="35"/>
                      </a:cubicBezTo>
                      <a:cubicBezTo>
                        <a:pt x="2" y="27"/>
                        <a:pt x="2" y="27"/>
                        <a:pt x="2" y="27"/>
                      </a:cubicBezTo>
                      <a:cubicBezTo>
                        <a:pt x="3" y="27"/>
                        <a:pt x="5" y="28"/>
                        <a:pt x="7" y="29"/>
                      </a:cubicBezTo>
                      <a:cubicBezTo>
                        <a:pt x="11" y="30"/>
                        <a:pt x="17" y="31"/>
                        <a:pt x="23" y="31"/>
                      </a:cubicBezTo>
                      <a:cubicBezTo>
                        <a:pt x="30" y="31"/>
                        <a:pt x="35" y="30"/>
                        <a:pt x="39" y="29"/>
                      </a:cubicBezTo>
                      <a:cubicBezTo>
                        <a:pt x="41" y="28"/>
                        <a:pt x="43" y="27"/>
                        <a:pt x="44" y="27"/>
                      </a:cubicBezTo>
                      <a:close/>
                      <a:moveTo>
                        <a:pt x="44" y="40"/>
                      </a:moveTo>
                      <a:cubicBezTo>
                        <a:pt x="44" y="49"/>
                        <a:pt x="44" y="49"/>
                        <a:pt x="44" y="49"/>
                      </a:cubicBezTo>
                      <a:cubicBezTo>
                        <a:pt x="44" y="50"/>
                        <a:pt x="44" y="51"/>
                        <a:pt x="43" y="51"/>
                      </a:cubicBezTo>
                      <a:cubicBezTo>
                        <a:pt x="42" y="52"/>
                        <a:pt x="41" y="53"/>
                        <a:pt x="39" y="53"/>
                      </a:cubicBezTo>
                      <a:cubicBezTo>
                        <a:pt x="35" y="55"/>
                        <a:pt x="30" y="55"/>
                        <a:pt x="25" y="55"/>
                      </a:cubicBezTo>
                      <a:cubicBezTo>
                        <a:pt x="22" y="55"/>
                        <a:pt x="22" y="55"/>
                        <a:pt x="22" y="55"/>
                      </a:cubicBezTo>
                      <a:cubicBezTo>
                        <a:pt x="16" y="55"/>
                        <a:pt x="11" y="55"/>
                        <a:pt x="7" y="53"/>
                      </a:cubicBezTo>
                      <a:cubicBezTo>
                        <a:pt x="6" y="53"/>
                        <a:pt x="4" y="52"/>
                        <a:pt x="3" y="51"/>
                      </a:cubicBezTo>
                      <a:cubicBezTo>
                        <a:pt x="2" y="51"/>
                        <a:pt x="2" y="50"/>
                        <a:pt x="2" y="49"/>
                      </a:cubicBezTo>
                      <a:cubicBezTo>
                        <a:pt x="2" y="40"/>
                        <a:pt x="2" y="40"/>
                        <a:pt x="2" y="40"/>
                      </a:cubicBezTo>
                      <a:cubicBezTo>
                        <a:pt x="3" y="41"/>
                        <a:pt x="5" y="41"/>
                        <a:pt x="7" y="42"/>
                      </a:cubicBezTo>
                      <a:cubicBezTo>
                        <a:pt x="11" y="43"/>
                        <a:pt x="17" y="44"/>
                        <a:pt x="23" y="44"/>
                      </a:cubicBezTo>
                      <a:cubicBezTo>
                        <a:pt x="30" y="44"/>
                        <a:pt x="35" y="43"/>
                        <a:pt x="39" y="42"/>
                      </a:cubicBezTo>
                      <a:cubicBezTo>
                        <a:pt x="41" y="41"/>
                        <a:pt x="43" y="41"/>
                        <a:pt x="4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2" name="Group 171">
                <a:extLst>
                  <a:ext uri="{FF2B5EF4-FFF2-40B4-BE49-F238E27FC236}">
                    <a16:creationId xmlns:a16="http://schemas.microsoft.com/office/drawing/2014/main" id="{65437C9F-AB64-8A82-00C0-BBE7EF5B0849}"/>
                  </a:ext>
                </a:extLst>
              </p:cNvPr>
              <p:cNvGrpSpPr/>
              <p:nvPr/>
            </p:nvGrpSpPr>
            <p:grpSpPr>
              <a:xfrm>
                <a:off x="3573444" y="2684825"/>
                <a:ext cx="221450" cy="222707"/>
                <a:chOff x="3573444" y="2684825"/>
                <a:chExt cx="221450" cy="222707"/>
              </a:xfrm>
            </p:grpSpPr>
            <p:sp>
              <p:nvSpPr>
                <p:cNvPr id="260" name="Oval 93">
                  <a:extLst>
                    <a:ext uri="{FF2B5EF4-FFF2-40B4-BE49-F238E27FC236}">
                      <a16:creationId xmlns:a16="http://schemas.microsoft.com/office/drawing/2014/main" id="{6323BEA8-672F-5F81-A20D-AF814B61823B}"/>
                    </a:ext>
                  </a:extLst>
                </p:cNvPr>
                <p:cNvSpPr>
                  <a:spLocks noChangeArrowheads="1"/>
                </p:cNvSpPr>
                <p:nvPr/>
              </p:nvSpPr>
              <p:spPr bwMode="auto">
                <a:xfrm>
                  <a:off x="3573444" y="2684825"/>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61" name="Freeform 96">
                  <a:extLst>
                    <a:ext uri="{FF2B5EF4-FFF2-40B4-BE49-F238E27FC236}">
                      <a16:creationId xmlns:a16="http://schemas.microsoft.com/office/drawing/2014/main" id="{0C5E6A9D-DCC1-5757-0304-C144A0E761A7}"/>
                    </a:ext>
                  </a:extLst>
                </p:cNvPr>
                <p:cNvSpPr>
                  <a:spLocks noEditPoints="1"/>
                </p:cNvSpPr>
                <p:nvPr/>
              </p:nvSpPr>
              <p:spPr bwMode="auto">
                <a:xfrm>
                  <a:off x="3626290" y="2725089"/>
                  <a:ext cx="114499" cy="129598"/>
                </a:xfrm>
                <a:custGeom>
                  <a:avLst/>
                  <a:gdLst>
                    <a:gd name="T0" fmla="*/ 9 w 44"/>
                    <a:gd name="T1" fmla="*/ 15 h 50"/>
                    <a:gd name="T2" fmla="*/ 11 w 44"/>
                    <a:gd name="T3" fmla="*/ 15 h 50"/>
                    <a:gd name="T4" fmla="*/ 22 w 44"/>
                    <a:gd name="T5" fmla="*/ 3 h 50"/>
                    <a:gd name="T6" fmla="*/ 30 w 44"/>
                    <a:gd name="T7" fmla="*/ 7 h 50"/>
                    <a:gd name="T8" fmla="*/ 34 w 44"/>
                    <a:gd name="T9" fmla="*/ 15 h 50"/>
                    <a:gd name="T10" fmla="*/ 30 w 44"/>
                    <a:gd name="T11" fmla="*/ 23 h 50"/>
                    <a:gd name="T12" fmla="*/ 22 w 44"/>
                    <a:gd name="T13" fmla="*/ 26 h 50"/>
                    <a:gd name="T14" fmla="*/ 11 w 44"/>
                    <a:gd name="T15" fmla="*/ 15 h 50"/>
                    <a:gd name="T16" fmla="*/ 9 w 44"/>
                    <a:gd name="T17" fmla="*/ 15 h 50"/>
                    <a:gd name="T18" fmla="*/ 8 w 44"/>
                    <a:gd name="T19" fmla="*/ 15 h 50"/>
                    <a:gd name="T20" fmla="*/ 22 w 44"/>
                    <a:gd name="T21" fmla="*/ 29 h 50"/>
                    <a:gd name="T22" fmla="*/ 37 w 44"/>
                    <a:gd name="T23" fmla="*/ 15 h 50"/>
                    <a:gd name="T24" fmla="*/ 22 w 44"/>
                    <a:gd name="T25" fmla="*/ 0 h 50"/>
                    <a:gd name="T26" fmla="*/ 8 w 44"/>
                    <a:gd name="T27" fmla="*/ 15 h 50"/>
                    <a:gd name="T28" fmla="*/ 9 w 44"/>
                    <a:gd name="T29" fmla="*/ 15 h 50"/>
                    <a:gd name="T30" fmla="*/ 44 w 44"/>
                    <a:gd name="T31" fmla="*/ 48 h 50"/>
                    <a:gd name="T32" fmla="*/ 38 w 44"/>
                    <a:gd name="T33" fmla="*/ 33 h 50"/>
                    <a:gd name="T34" fmla="*/ 22 w 44"/>
                    <a:gd name="T35" fmla="*/ 26 h 50"/>
                    <a:gd name="T36" fmla="*/ 6 w 44"/>
                    <a:gd name="T37" fmla="*/ 33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5"/>
                      </a:moveTo>
                      <a:cubicBezTo>
                        <a:pt x="11" y="15"/>
                        <a:pt x="11" y="15"/>
                        <a:pt x="11" y="15"/>
                      </a:cubicBezTo>
                      <a:cubicBezTo>
                        <a:pt x="11" y="8"/>
                        <a:pt x="16" y="3"/>
                        <a:pt x="22" y="3"/>
                      </a:cubicBezTo>
                      <a:cubicBezTo>
                        <a:pt x="25" y="3"/>
                        <a:pt x="28" y="4"/>
                        <a:pt x="30" y="7"/>
                      </a:cubicBezTo>
                      <a:cubicBezTo>
                        <a:pt x="33" y="9"/>
                        <a:pt x="34" y="11"/>
                        <a:pt x="34" y="15"/>
                      </a:cubicBezTo>
                      <a:cubicBezTo>
                        <a:pt x="34" y="18"/>
                        <a:pt x="33" y="21"/>
                        <a:pt x="30" y="23"/>
                      </a:cubicBezTo>
                      <a:cubicBezTo>
                        <a:pt x="28" y="25"/>
                        <a:pt x="25" y="26"/>
                        <a:pt x="22" y="26"/>
                      </a:cubicBezTo>
                      <a:cubicBezTo>
                        <a:pt x="16" y="26"/>
                        <a:pt x="11" y="21"/>
                        <a:pt x="11" y="15"/>
                      </a:cubicBezTo>
                      <a:cubicBezTo>
                        <a:pt x="9" y="15"/>
                        <a:pt x="9" y="15"/>
                        <a:pt x="9" y="15"/>
                      </a:cubicBezTo>
                      <a:cubicBezTo>
                        <a:pt x="8" y="15"/>
                        <a:pt x="8" y="15"/>
                        <a:pt x="8" y="15"/>
                      </a:cubicBezTo>
                      <a:cubicBezTo>
                        <a:pt x="8" y="23"/>
                        <a:pt x="14" y="29"/>
                        <a:pt x="22" y="29"/>
                      </a:cubicBezTo>
                      <a:cubicBezTo>
                        <a:pt x="30" y="29"/>
                        <a:pt x="37" y="23"/>
                        <a:pt x="37" y="15"/>
                      </a:cubicBezTo>
                      <a:cubicBezTo>
                        <a:pt x="37" y="7"/>
                        <a:pt x="30" y="0"/>
                        <a:pt x="22" y="0"/>
                      </a:cubicBezTo>
                      <a:cubicBezTo>
                        <a:pt x="14" y="0"/>
                        <a:pt x="8" y="7"/>
                        <a:pt x="8" y="15"/>
                      </a:cubicBezTo>
                      <a:lnTo>
                        <a:pt x="9" y="15"/>
                      </a:lnTo>
                      <a:close/>
                      <a:moveTo>
                        <a:pt x="44" y="48"/>
                      </a:moveTo>
                      <a:cubicBezTo>
                        <a:pt x="44" y="42"/>
                        <a:pt x="42" y="37"/>
                        <a:pt x="38" y="33"/>
                      </a:cubicBezTo>
                      <a:cubicBezTo>
                        <a:pt x="34" y="29"/>
                        <a:pt x="28" y="26"/>
                        <a:pt x="22" y="26"/>
                      </a:cubicBezTo>
                      <a:cubicBezTo>
                        <a:pt x="16" y="26"/>
                        <a:pt x="10" y="29"/>
                        <a:pt x="6" y="33"/>
                      </a:cubicBezTo>
                      <a:cubicBezTo>
                        <a:pt x="2" y="37"/>
                        <a:pt x="0" y="42"/>
                        <a:pt x="0" y="48"/>
                      </a:cubicBezTo>
                      <a:cubicBezTo>
                        <a:pt x="0" y="50"/>
                        <a:pt x="0" y="50"/>
                        <a:pt x="0" y="50"/>
                      </a:cubicBezTo>
                      <a:cubicBezTo>
                        <a:pt x="3" y="50"/>
                        <a:pt x="3" y="50"/>
                        <a:pt x="3" y="50"/>
                      </a:cubicBezTo>
                      <a:cubicBezTo>
                        <a:pt x="3" y="48"/>
                        <a:pt x="3" y="48"/>
                        <a:pt x="3" y="48"/>
                      </a:cubicBezTo>
                      <a:cubicBezTo>
                        <a:pt x="3" y="38"/>
                        <a:pt x="11" y="29"/>
                        <a:pt x="22" y="29"/>
                      </a:cubicBezTo>
                      <a:cubicBezTo>
                        <a:pt x="33" y="29"/>
                        <a:pt x="41" y="38"/>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3" name="Group 172">
                <a:extLst>
                  <a:ext uri="{FF2B5EF4-FFF2-40B4-BE49-F238E27FC236}">
                    <a16:creationId xmlns:a16="http://schemas.microsoft.com/office/drawing/2014/main" id="{DF930AB9-B8D9-6192-8C47-DD7AC4C7877A}"/>
                  </a:ext>
                </a:extLst>
              </p:cNvPr>
              <p:cNvGrpSpPr/>
              <p:nvPr/>
            </p:nvGrpSpPr>
            <p:grpSpPr>
              <a:xfrm>
                <a:off x="3940849" y="2972961"/>
                <a:ext cx="222707" cy="218933"/>
                <a:chOff x="3940849" y="2972961"/>
                <a:chExt cx="222707" cy="218933"/>
              </a:xfrm>
            </p:grpSpPr>
            <p:sp>
              <p:nvSpPr>
                <p:cNvPr id="258" name="Oval 94">
                  <a:extLst>
                    <a:ext uri="{FF2B5EF4-FFF2-40B4-BE49-F238E27FC236}">
                      <a16:creationId xmlns:a16="http://schemas.microsoft.com/office/drawing/2014/main" id="{A0E8F127-2037-17ED-5256-2CEE60AC9612}"/>
                    </a:ext>
                  </a:extLst>
                </p:cNvPr>
                <p:cNvSpPr>
                  <a:spLocks noChangeArrowheads="1"/>
                </p:cNvSpPr>
                <p:nvPr/>
              </p:nvSpPr>
              <p:spPr bwMode="auto">
                <a:xfrm>
                  <a:off x="3940849" y="2972961"/>
                  <a:ext cx="222707" cy="21893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59" name="Freeform 97">
                  <a:extLst>
                    <a:ext uri="{FF2B5EF4-FFF2-40B4-BE49-F238E27FC236}">
                      <a16:creationId xmlns:a16="http://schemas.microsoft.com/office/drawing/2014/main" id="{5521E16C-C7F3-44F6-25EE-60F3C657B9B9}"/>
                    </a:ext>
                  </a:extLst>
                </p:cNvPr>
                <p:cNvSpPr>
                  <a:spLocks noEditPoints="1"/>
                </p:cNvSpPr>
                <p:nvPr/>
              </p:nvSpPr>
              <p:spPr bwMode="auto">
                <a:xfrm>
                  <a:off x="3981112" y="3022033"/>
                  <a:ext cx="150988" cy="111983"/>
                </a:xfrm>
                <a:custGeom>
                  <a:avLst/>
                  <a:gdLst>
                    <a:gd name="T0" fmla="*/ 20 w 58"/>
                    <a:gd name="T1" fmla="*/ 40 h 43"/>
                    <a:gd name="T2" fmla="*/ 1 w 58"/>
                    <a:gd name="T3" fmla="*/ 42 h 43"/>
                    <a:gd name="T4" fmla="*/ 3 w 58"/>
                    <a:gd name="T5" fmla="*/ 12 h 43"/>
                    <a:gd name="T6" fmla="*/ 1 w 58"/>
                    <a:gd name="T7" fmla="*/ 14 h 43"/>
                    <a:gd name="T8" fmla="*/ 20 w 58"/>
                    <a:gd name="T9" fmla="*/ 12 h 43"/>
                    <a:gd name="T10" fmla="*/ 18 w 58"/>
                    <a:gd name="T11" fmla="*/ 42 h 43"/>
                    <a:gd name="T12" fmla="*/ 20 w 58"/>
                    <a:gd name="T13" fmla="*/ 40 h 43"/>
                    <a:gd name="T14" fmla="*/ 21 w 58"/>
                    <a:gd name="T15" fmla="*/ 42 h 43"/>
                    <a:gd name="T16" fmla="*/ 20 w 58"/>
                    <a:gd name="T17" fmla="*/ 11 h 43"/>
                    <a:gd name="T18" fmla="*/ 0 w 58"/>
                    <a:gd name="T19" fmla="*/ 11 h 43"/>
                    <a:gd name="T20" fmla="*/ 0 w 58"/>
                    <a:gd name="T21" fmla="*/ 16 h 43"/>
                    <a:gd name="T22" fmla="*/ 0 w 58"/>
                    <a:gd name="T23" fmla="*/ 43 h 43"/>
                    <a:gd name="T24" fmla="*/ 4 w 58"/>
                    <a:gd name="T25" fmla="*/ 43 h 43"/>
                    <a:gd name="T26" fmla="*/ 21 w 58"/>
                    <a:gd name="T27" fmla="*/ 43 h 43"/>
                    <a:gd name="T28" fmla="*/ 20 w 58"/>
                    <a:gd name="T29" fmla="*/ 42 h 43"/>
                    <a:gd name="T30" fmla="*/ 14 w 58"/>
                    <a:gd name="T31" fmla="*/ 36 h 43"/>
                    <a:gd name="T32" fmla="*/ 16 w 58"/>
                    <a:gd name="T33" fmla="*/ 33 h 43"/>
                    <a:gd name="T34" fmla="*/ 7 w 58"/>
                    <a:gd name="T35" fmla="*/ 33 h 43"/>
                    <a:gd name="T36" fmla="*/ 5 w 58"/>
                    <a:gd name="T37" fmla="*/ 36 h 43"/>
                    <a:gd name="T38" fmla="*/ 29 w 58"/>
                    <a:gd name="T39" fmla="*/ 29 h 43"/>
                    <a:gd name="T40" fmla="*/ 38 w 58"/>
                    <a:gd name="T41" fmla="*/ 29 h 43"/>
                    <a:gd name="T42" fmla="*/ 36 w 58"/>
                    <a:gd name="T43" fmla="*/ 26 h 43"/>
                    <a:gd name="T44" fmla="*/ 28 w 58"/>
                    <a:gd name="T45" fmla="*/ 26 h 43"/>
                    <a:gd name="T46" fmla="*/ 29 w 58"/>
                    <a:gd name="T47" fmla="*/ 29 h 43"/>
                    <a:gd name="T48" fmla="*/ 55 w 58"/>
                    <a:gd name="T49" fmla="*/ 36 h 43"/>
                    <a:gd name="T50" fmla="*/ 58 w 58"/>
                    <a:gd name="T51" fmla="*/ 3 h 43"/>
                    <a:gd name="T52" fmla="*/ 16 w 58"/>
                    <a:gd name="T53" fmla="*/ 0 h 43"/>
                    <a:gd name="T54" fmla="*/ 7 w 58"/>
                    <a:gd name="T55" fmla="*/ 3 h 43"/>
                    <a:gd name="T56" fmla="*/ 7 w 58"/>
                    <a:gd name="T57" fmla="*/ 14 h 43"/>
                    <a:gd name="T58" fmla="*/ 10 w 58"/>
                    <a:gd name="T59" fmla="*/ 12 h 43"/>
                    <a:gd name="T60" fmla="*/ 11 w 58"/>
                    <a:gd name="T61" fmla="*/ 3 h 43"/>
                    <a:gd name="T62" fmla="*/ 55 w 58"/>
                    <a:gd name="T63" fmla="*/ 3 h 43"/>
                    <a:gd name="T64" fmla="*/ 55 w 58"/>
                    <a:gd name="T65" fmla="*/ 7 h 43"/>
                    <a:gd name="T66" fmla="*/ 55 w 58"/>
                    <a:gd name="T67" fmla="*/ 33 h 43"/>
                    <a:gd name="T68" fmla="*/ 18 w 58"/>
                    <a:gd name="T69" fmla="*/ 33 h 43"/>
                    <a:gd name="T70" fmla="*/ 20 w 58"/>
                    <a:gd name="T71"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3">
                      <a:moveTo>
                        <a:pt x="20" y="42"/>
                      </a:moveTo>
                      <a:cubicBezTo>
                        <a:pt x="20" y="40"/>
                        <a:pt x="20" y="40"/>
                        <a:pt x="20" y="40"/>
                      </a:cubicBezTo>
                      <a:cubicBezTo>
                        <a:pt x="1" y="40"/>
                        <a:pt x="1" y="40"/>
                        <a:pt x="1" y="40"/>
                      </a:cubicBezTo>
                      <a:cubicBezTo>
                        <a:pt x="1" y="42"/>
                        <a:pt x="1" y="42"/>
                        <a:pt x="1" y="42"/>
                      </a:cubicBezTo>
                      <a:cubicBezTo>
                        <a:pt x="3" y="42"/>
                        <a:pt x="3" y="42"/>
                        <a:pt x="3" y="42"/>
                      </a:cubicBezTo>
                      <a:cubicBezTo>
                        <a:pt x="3" y="12"/>
                        <a:pt x="3" y="12"/>
                        <a:pt x="3" y="12"/>
                      </a:cubicBezTo>
                      <a:cubicBezTo>
                        <a:pt x="1" y="12"/>
                        <a:pt x="1" y="12"/>
                        <a:pt x="1" y="12"/>
                      </a:cubicBezTo>
                      <a:cubicBezTo>
                        <a:pt x="1" y="14"/>
                        <a:pt x="1" y="14"/>
                        <a:pt x="1" y="14"/>
                      </a:cubicBezTo>
                      <a:cubicBezTo>
                        <a:pt x="20" y="14"/>
                        <a:pt x="20" y="14"/>
                        <a:pt x="20" y="14"/>
                      </a:cubicBezTo>
                      <a:cubicBezTo>
                        <a:pt x="20" y="12"/>
                        <a:pt x="20" y="12"/>
                        <a:pt x="20" y="12"/>
                      </a:cubicBezTo>
                      <a:cubicBezTo>
                        <a:pt x="18" y="12"/>
                        <a:pt x="18" y="12"/>
                        <a:pt x="18" y="12"/>
                      </a:cubicBezTo>
                      <a:cubicBezTo>
                        <a:pt x="18" y="42"/>
                        <a:pt x="18" y="42"/>
                        <a:pt x="18" y="42"/>
                      </a:cubicBezTo>
                      <a:cubicBezTo>
                        <a:pt x="20" y="42"/>
                        <a:pt x="20" y="42"/>
                        <a:pt x="20" y="42"/>
                      </a:cubicBezTo>
                      <a:cubicBezTo>
                        <a:pt x="20" y="40"/>
                        <a:pt x="20" y="40"/>
                        <a:pt x="20" y="40"/>
                      </a:cubicBezTo>
                      <a:cubicBezTo>
                        <a:pt x="20" y="42"/>
                        <a:pt x="20" y="42"/>
                        <a:pt x="20" y="42"/>
                      </a:cubicBezTo>
                      <a:cubicBezTo>
                        <a:pt x="21" y="42"/>
                        <a:pt x="21" y="42"/>
                        <a:pt x="21" y="42"/>
                      </a:cubicBezTo>
                      <a:cubicBezTo>
                        <a:pt x="21" y="11"/>
                        <a:pt x="21" y="11"/>
                        <a:pt x="21" y="11"/>
                      </a:cubicBezTo>
                      <a:cubicBezTo>
                        <a:pt x="20" y="11"/>
                        <a:pt x="20" y="11"/>
                        <a:pt x="20" y="11"/>
                      </a:cubicBezTo>
                      <a:cubicBezTo>
                        <a:pt x="20" y="11"/>
                        <a:pt x="20" y="11"/>
                        <a:pt x="1" y="11"/>
                      </a:cubicBezTo>
                      <a:cubicBezTo>
                        <a:pt x="0" y="11"/>
                        <a:pt x="0" y="11"/>
                        <a:pt x="0" y="11"/>
                      </a:cubicBezTo>
                      <a:cubicBezTo>
                        <a:pt x="0" y="12"/>
                        <a:pt x="0" y="12"/>
                        <a:pt x="0" y="12"/>
                      </a:cubicBezTo>
                      <a:cubicBezTo>
                        <a:pt x="0" y="12"/>
                        <a:pt x="0" y="12"/>
                        <a:pt x="0" y="16"/>
                      </a:cubicBezTo>
                      <a:cubicBezTo>
                        <a:pt x="0" y="20"/>
                        <a:pt x="0" y="27"/>
                        <a:pt x="0" y="42"/>
                      </a:cubicBezTo>
                      <a:cubicBezTo>
                        <a:pt x="0" y="43"/>
                        <a:pt x="0" y="43"/>
                        <a:pt x="0" y="43"/>
                      </a:cubicBezTo>
                      <a:cubicBezTo>
                        <a:pt x="1" y="43"/>
                        <a:pt x="1" y="43"/>
                        <a:pt x="1" y="43"/>
                      </a:cubicBezTo>
                      <a:cubicBezTo>
                        <a:pt x="1" y="43"/>
                        <a:pt x="1" y="43"/>
                        <a:pt x="4" y="43"/>
                      </a:cubicBezTo>
                      <a:cubicBezTo>
                        <a:pt x="6" y="43"/>
                        <a:pt x="11" y="43"/>
                        <a:pt x="20" y="43"/>
                      </a:cubicBezTo>
                      <a:cubicBezTo>
                        <a:pt x="21" y="43"/>
                        <a:pt x="21" y="43"/>
                        <a:pt x="21" y="43"/>
                      </a:cubicBezTo>
                      <a:cubicBezTo>
                        <a:pt x="21" y="42"/>
                        <a:pt x="21" y="42"/>
                        <a:pt x="21" y="42"/>
                      </a:cubicBezTo>
                      <a:lnTo>
                        <a:pt x="20" y="42"/>
                      </a:lnTo>
                      <a:close/>
                      <a:moveTo>
                        <a:pt x="7" y="36"/>
                      </a:moveTo>
                      <a:cubicBezTo>
                        <a:pt x="14" y="36"/>
                        <a:pt x="14" y="36"/>
                        <a:pt x="14" y="36"/>
                      </a:cubicBezTo>
                      <a:cubicBezTo>
                        <a:pt x="16" y="36"/>
                        <a:pt x="16" y="36"/>
                        <a:pt x="16" y="36"/>
                      </a:cubicBezTo>
                      <a:cubicBezTo>
                        <a:pt x="16" y="33"/>
                        <a:pt x="16" y="33"/>
                        <a:pt x="16" y="33"/>
                      </a:cubicBezTo>
                      <a:cubicBezTo>
                        <a:pt x="14" y="33"/>
                        <a:pt x="14" y="33"/>
                        <a:pt x="14" y="33"/>
                      </a:cubicBezTo>
                      <a:cubicBezTo>
                        <a:pt x="14" y="33"/>
                        <a:pt x="14" y="33"/>
                        <a:pt x="7" y="33"/>
                      </a:cubicBezTo>
                      <a:cubicBezTo>
                        <a:pt x="5" y="33"/>
                        <a:pt x="5" y="33"/>
                        <a:pt x="5" y="33"/>
                      </a:cubicBezTo>
                      <a:cubicBezTo>
                        <a:pt x="5" y="36"/>
                        <a:pt x="5" y="36"/>
                        <a:pt x="5" y="36"/>
                      </a:cubicBezTo>
                      <a:cubicBezTo>
                        <a:pt x="7" y="36"/>
                        <a:pt x="7" y="36"/>
                        <a:pt x="7" y="36"/>
                      </a:cubicBezTo>
                      <a:close/>
                      <a:moveTo>
                        <a:pt x="29" y="29"/>
                      </a:moveTo>
                      <a:cubicBezTo>
                        <a:pt x="36" y="29"/>
                        <a:pt x="36" y="29"/>
                        <a:pt x="36" y="29"/>
                      </a:cubicBezTo>
                      <a:cubicBezTo>
                        <a:pt x="38" y="29"/>
                        <a:pt x="38" y="29"/>
                        <a:pt x="38" y="29"/>
                      </a:cubicBezTo>
                      <a:cubicBezTo>
                        <a:pt x="38" y="26"/>
                        <a:pt x="38" y="26"/>
                        <a:pt x="38" y="26"/>
                      </a:cubicBezTo>
                      <a:cubicBezTo>
                        <a:pt x="36" y="26"/>
                        <a:pt x="36" y="26"/>
                        <a:pt x="36" y="26"/>
                      </a:cubicBezTo>
                      <a:cubicBezTo>
                        <a:pt x="36" y="26"/>
                        <a:pt x="36"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4"/>
                        <a:pt x="58" y="33"/>
                      </a:cubicBezTo>
                      <a:cubicBezTo>
                        <a:pt x="58" y="3"/>
                        <a:pt x="58" y="3"/>
                        <a:pt x="58" y="3"/>
                      </a:cubicBezTo>
                      <a:cubicBezTo>
                        <a:pt x="58" y="1"/>
                        <a:pt x="57" y="0"/>
                        <a:pt x="55" y="0"/>
                      </a:cubicBezTo>
                      <a:cubicBezTo>
                        <a:pt x="33" y="0"/>
                        <a:pt x="22" y="0"/>
                        <a:pt x="16" y="0"/>
                      </a:cubicBezTo>
                      <a:cubicBezTo>
                        <a:pt x="11" y="0"/>
                        <a:pt x="11" y="0"/>
                        <a:pt x="11" y="0"/>
                      </a:cubicBezTo>
                      <a:cubicBezTo>
                        <a:pt x="9" y="0"/>
                        <a:pt x="7" y="1"/>
                        <a:pt x="7" y="3"/>
                      </a:cubicBezTo>
                      <a:cubicBezTo>
                        <a:pt x="7" y="12"/>
                        <a:pt x="7" y="12"/>
                        <a:pt x="7" y="12"/>
                      </a:cubicBezTo>
                      <a:cubicBezTo>
                        <a:pt x="7" y="14"/>
                        <a:pt x="7" y="14"/>
                        <a:pt x="7" y="14"/>
                      </a:cubicBezTo>
                      <a:cubicBezTo>
                        <a:pt x="10" y="14"/>
                        <a:pt x="10" y="14"/>
                        <a:pt x="10" y="14"/>
                      </a:cubicBezTo>
                      <a:cubicBezTo>
                        <a:pt x="10" y="12"/>
                        <a:pt x="10" y="12"/>
                        <a:pt x="10" y="12"/>
                      </a:cubicBezTo>
                      <a:cubicBezTo>
                        <a:pt x="10" y="12"/>
                        <a:pt x="10" y="12"/>
                        <a:pt x="10"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0"/>
                        <a:pt x="55" y="18"/>
                        <a:pt x="55" y="33"/>
                      </a:cubicBezTo>
                      <a:cubicBezTo>
                        <a:pt x="55" y="33"/>
                        <a:pt x="55" y="33"/>
                        <a:pt x="55" y="33"/>
                      </a:cubicBezTo>
                      <a:cubicBezTo>
                        <a:pt x="55" y="33"/>
                        <a:pt x="55" y="33"/>
                        <a:pt x="20" y="33"/>
                      </a:cubicBezTo>
                      <a:cubicBezTo>
                        <a:pt x="18" y="33"/>
                        <a:pt x="18" y="33"/>
                        <a:pt x="18" y="33"/>
                      </a:cubicBezTo>
                      <a:cubicBezTo>
                        <a:pt x="18" y="36"/>
                        <a:pt x="18" y="36"/>
                        <a:pt x="18"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4" name="Group 173">
                <a:extLst>
                  <a:ext uri="{FF2B5EF4-FFF2-40B4-BE49-F238E27FC236}">
                    <a16:creationId xmlns:a16="http://schemas.microsoft.com/office/drawing/2014/main" id="{9DC0B75C-0538-DD97-E6A6-D349EDF93C53}"/>
                  </a:ext>
                </a:extLst>
              </p:cNvPr>
              <p:cNvGrpSpPr/>
              <p:nvPr/>
            </p:nvGrpSpPr>
            <p:grpSpPr>
              <a:xfrm>
                <a:off x="9456008" y="2880263"/>
                <a:ext cx="221450" cy="222707"/>
                <a:chOff x="9456008" y="2880263"/>
                <a:chExt cx="221450" cy="222707"/>
              </a:xfrm>
            </p:grpSpPr>
            <p:sp>
              <p:nvSpPr>
                <p:cNvPr id="256" name="Oval 111">
                  <a:extLst>
                    <a:ext uri="{FF2B5EF4-FFF2-40B4-BE49-F238E27FC236}">
                      <a16:creationId xmlns:a16="http://schemas.microsoft.com/office/drawing/2014/main" id="{9A8ADAE3-6647-07A9-8760-8BFFBFF82AD0}"/>
                    </a:ext>
                  </a:extLst>
                </p:cNvPr>
                <p:cNvSpPr>
                  <a:spLocks noChangeArrowheads="1"/>
                </p:cNvSpPr>
                <p:nvPr/>
              </p:nvSpPr>
              <p:spPr bwMode="auto">
                <a:xfrm>
                  <a:off x="9456008" y="2880263"/>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57" name="Freeform 117">
                  <a:extLst>
                    <a:ext uri="{FF2B5EF4-FFF2-40B4-BE49-F238E27FC236}">
                      <a16:creationId xmlns:a16="http://schemas.microsoft.com/office/drawing/2014/main" id="{80E45CF0-3A2A-F3FD-E87B-25A6A237BB73}"/>
                    </a:ext>
                  </a:extLst>
                </p:cNvPr>
                <p:cNvSpPr>
                  <a:spLocks noEditPoints="1"/>
                </p:cNvSpPr>
                <p:nvPr/>
              </p:nvSpPr>
              <p:spPr bwMode="auto">
                <a:xfrm>
                  <a:off x="9489981" y="2933109"/>
                  <a:ext cx="150988" cy="114499"/>
                </a:xfrm>
                <a:custGeom>
                  <a:avLst/>
                  <a:gdLst>
                    <a:gd name="T0" fmla="*/ 20 w 58"/>
                    <a:gd name="T1" fmla="*/ 41 h 44"/>
                    <a:gd name="T2" fmla="*/ 2 w 58"/>
                    <a:gd name="T3" fmla="*/ 42 h 44"/>
                    <a:gd name="T4" fmla="*/ 3 w 58"/>
                    <a:gd name="T5" fmla="*/ 13 h 44"/>
                    <a:gd name="T6" fmla="*/ 2 w 58"/>
                    <a:gd name="T7" fmla="*/ 14 h 44"/>
                    <a:gd name="T8" fmla="*/ 20 w 58"/>
                    <a:gd name="T9" fmla="*/ 13 h 44"/>
                    <a:gd name="T10" fmla="*/ 19 w 58"/>
                    <a:gd name="T11" fmla="*/ 42 h 44"/>
                    <a:gd name="T12" fmla="*/ 20 w 58"/>
                    <a:gd name="T13" fmla="*/ 41 h 44"/>
                    <a:gd name="T14" fmla="*/ 22 w 58"/>
                    <a:gd name="T15" fmla="*/ 42 h 44"/>
                    <a:gd name="T16" fmla="*/ 20 w 58"/>
                    <a:gd name="T17" fmla="*/ 11 h 44"/>
                    <a:gd name="T18" fmla="*/ 0 w 58"/>
                    <a:gd name="T19" fmla="*/ 11 h 44"/>
                    <a:gd name="T20" fmla="*/ 0 w 58"/>
                    <a:gd name="T21" fmla="*/ 16 h 44"/>
                    <a:gd name="T22" fmla="*/ 0 w 58"/>
                    <a:gd name="T23" fmla="*/ 44 h 44"/>
                    <a:gd name="T24" fmla="*/ 4 w 58"/>
                    <a:gd name="T25" fmla="*/ 44 h 44"/>
                    <a:gd name="T26" fmla="*/ 22 w 58"/>
                    <a:gd name="T27" fmla="*/ 44 h 44"/>
                    <a:gd name="T28" fmla="*/ 20 w 58"/>
                    <a:gd name="T29" fmla="*/ 42 h 44"/>
                    <a:gd name="T30" fmla="*/ 15 w 58"/>
                    <a:gd name="T31" fmla="*/ 36 h 44"/>
                    <a:gd name="T32" fmla="*/ 16 w 58"/>
                    <a:gd name="T33" fmla="*/ 33 h 44"/>
                    <a:gd name="T34" fmla="*/ 7 w 58"/>
                    <a:gd name="T35" fmla="*/ 33 h 44"/>
                    <a:gd name="T36" fmla="*/ 6 w 58"/>
                    <a:gd name="T37" fmla="*/ 36 h 44"/>
                    <a:gd name="T38" fmla="*/ 29 w 58"/>
                    <a:gd name="T39" fmla="*/ 29 h 44"/>
                    <a:gd name="T40" fmla="*/ 38 w 58"/>
                    <a:gd name="T41" fmla="*/ 29 h 44"/>
                    <a:gd name="T42" fmla="*/ 37 w 58"/>
                    <a:gd name="T43" fmla="*/ 26 h 44"/>
                    <a:gd name="T44" fmla="*/ 28 w 58"/>
                    <a:gd name="T45" fmla="*/ 26 h 44"/>
                    <a:gd name="T46" fmla="*/ 29 w 58"/>
                    <a:gd name="T47" fmla="*/ 29 h 44"/>
                    <a:gd name="T48" fmla="*/ 55 w 58"/>
                    <a:gd name="T49" fmla="*/ 36 h 44"/>
                    <a:gd name="T50" fmla="*/ 58 w 58"/>
                    <a:gd name="T51" fmla="*/ 7 h 44"/>
                    <a:gd name="T52" fmla="*/ 55 w 58"/>
                    <a:gd name="T53" fmla="*/ 0 h 44"/>
                    <a:gd name="T54" fmla="*/ 11 w 58"/>
                    <a:gd name="T55" fmla="*/ 0 h 44"/>
                    <a:gd name="T56" fmla="*/ 8 w 58"/>
                    <a:gd name="T57" fmla="*/ 13 h 44"/>
                    <a:gd name="T58" fmla="*/ 11 w 58"/>
                    <a:gd name="T59" fmla="*/ 14 h 44"/>
                    <a:gd name="T60" fmla="*/ 11 w 58"/>
                    <a:gd name="T61" fmla="*/ 3 h 44"/>
                    <a:gd name="T62" fmla="*/ 16 w 58"/>
                    <a:gd name="T63" fmla="*/ 3 h 44"/>
                    <a:gd name="T64" fmla="*/ 55 w 58"/>
                    <a:gd name="T65" fmla="*/ 3 h 44"/>
                    <a:gd name="T66" fmla="*/ 55 w 58"/>
                    <a:gd name="T67" fmla="*/ 33 h 44"/>
                    <a:gd name="T68" fmla="*/ 20 w 58"/>
                    <a:gd name="T69" fmla="*/ 33 h 44"/>
                    <a:gd name="T70" fmla="*/ 19 w 58"/>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6"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5"/>
                        <a:pt x="58" y="33"/>
                      </a:cubicBezTo>
                      <a:cubicBezTo>
                        <a:pt x="58" y="18"/>
                        <a:pt x="58" y="11"/>
                        <a:pt x="58" y="7"/>
                      </a:cubicBezTo>
                      <a:cubicBezTo>
                        <a:pt x="58" y="3"/>
                        <a:pt x="58" y="3"/>
                        <a:pt x="58" y="3"/>
                      </a:cubicBezTo>
                      <a:cubicBezTo>
                        <a:pt x="58" y="2"/>
                        <a:pt x="57" y="0"/>
                        <a:pt x="55" y="0"/>
                      </a:cubicBezTo>
                      <a:cubicBezTo>
                        <a:pt x="33" y="0"/>
                        <a:pt x="22" y="0"/>
                        <a:pt x="16" y="0"/>
                      </a:cubicBezTo>
                      <a:cubicBezTo>
                        <a:pt x="11" y="0"/>
                        <a:pt x="11" y="0"/>
                        <a:pt x="11" y="0"/>
                      </a:cubicBezTo>
                      <a:cubicBezTo>
                        <a:pt x="9" y="0"/>
                        <a:pt x="8" y="2"/>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1"/>
                        <a:pt x="55" y="18"/>
                        <a:pt x="55"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5" name="Group 174">
                <a:extLst>
                  <a:ext uri="{FF2B5EF4-FFF2-40B4-BE49-F238E27FC236}">
                    <a16:creationId xmlns:a16="http://schemas.microsoft.com/office/drawing/2014/main" id="{2E8717DA-218E-9883-EC63-8AC0A23CFAA5}"/>
                  </a:ext>
                </a:extLst>
              </p:cNvPr>
              <p:cNvGrpSpPr/>
              <p:nvPr/>
            </p:nvGrpSpPr>
            <p:grpSpPr>
              <a:xfrm>
                <a:off x="6543604" y="1918759"/>
                <a:ext cx="221450" cy="222707"/>
                <a:chOff x="6543604" y="1918759"/>
                <a:chExt cx="221450" cy="222707"/>
              </a:xfrm>
            </p:grpSpPr>
            <p:sp>
              <p:nvSpPr>
                <p:cNvPr id="254" name="Oval 113">
                  <a:extLst>
                    <a:ext uri="{FF2B5EF4-FFF2-40B4-BE49-F238E27FC236}">
                      <a16:creationId xmlns:a16="http://schemas.microsoft.com/office/drawing/2014/main" id="{AB7220EE-79BD-8205-6E57-0178807A2EE5}"/>
                    </a:ext>
                  </a:extLst>
                </p:cNvPr>
                <p:cNvSpPr>
                  <a:spLocks noChangeArrowheads="1"/>
                </p:cNvSpPr>
                <p:nvPr/>
              </p:nvSpPr>
              <p:spPr bwMode="auto">
                <a:xfrm>
                  <a:off x="6543604" y="1918759"/>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55" name="Freeform 118">
                  <a:extLst>
                    <a:ext uri="{FF2B5EF4-FFF2-40B4-BE49-F238E27FC236}">
                      <a16:creationId xmlns:a16="http://schemas.microsoft.com/office/drawing/2014/main" id="{01E4893B-F596-F26C-26A7-C60F4FA25192}"/>
                    </a:ext>
                  </a:extLst>
                </p:cNvPr>
                <p:cNvSpPr>
                  <a:spLocks noEditPoints="1"/>
                </p:cNvSpPr>
                <p:nvPr/>
              </p:nvSpPr>
              <p:spPr bwMode="auto">
                <a:xfrm>
                  <a:off x="6580093" y="1971605"/>
                  <a:ext cx="150988" cy="114499"/>
                </a:xfrm>
                <a:custGeom>
                  <a:avLst/>
                  <a:gdLst>
                    <a:gd name="T0" fmla="*/ 20 w 58"/>
                    <a:gd name="T1" fmla="*/ 41 h 44"/>
                    <a:gd name="T2" fmla="*/ 1 w 58"/>
                    <a:gd name="T3" fmla="*/ 43 h 44"/>
                    <a:gd name="T4" fmla="*/ 3 w 58"/>
                    <a:gd name="T5" fmla="*/ 13 h 44"/>
                    <a:gd name="T6" fmla="*/ 1 w 58"/>
                    <a:gd name="T7" fmla="*/ 14 h 44"/>
                    <a:gd name="T8" fmla="*/ 20 w 58"/>
                    <a:gd name="T9" fmla="*/ 13 h 44"/>
                    <a:gd name="T10" fmla="*/ 18 w 58"/>
                    <a:gd name="T11" fmla="*/ 43 h 44"/>
                    <a:gd name="T12" fmla="*/ 20 w 58"/>
                    <a:gd name="T13" fmla="*/ 41 h 44"/>
                    <a:gd name="T14" fmla="*/ 21 w 58"/>
                    <a:gd name="T15" fmla="*/ 43 h 44"/>
                    <a:gd name="T16" fmla="*/ 20 w 58"/>
                    <a:gd name="T17" fmla="*/ 11 h 44"/>
                    <a:gd name="T18" fmla="*/ 0 w 58"/>
                    <a:gd name="T19" fmla="*/ 11 h 44"/>
                    <a:gd name="T20" fmla="*/ 0 w 58"/>
                    <a:gd name="T21" fmla="*/ 17 h 44"/>
                    <a:gd name="T22" fmla="*/ 0 w 58"/>
                    <a:gd name="T23" fmla="*/ 44 h 44"/>
                    <a:gd name="T24" fmla="*/ 3 w 58"/>
                    <a:gd name="T25" fmla="*/ 44 h 44"/>
                    <a:gd name="T26" fmla="*/ 21 w 58"/>
                    <a:gd name="T27" fmla="*/ 44 h 44"/>
                    <a:gd name="T28" fmla="*/ 20 w 58"/>
                    <a:gd name="T29" fmla="*/ 43 h 44"/>
                    <a:gd name="T30" fmla="*/ 14 w 58"/>
                    <a:gd name="T31" fmla="*/ 37 h 44"/>
                    <a:gd name="T32" fmla="*/ 16 w 58"/>
                    <a:gd name="T33" fmla="*/ 34 h 44"/>
                    <a:gd name="T34" fmla="*/ 7 w 58"/>
                    <a:gd name="T35" fmla="*/ 34 h 44"/>
                    <a:gd name="T36" fmla="*/ 5 w 58"/>
                    <a:gd name="T37" fmla="*/ 37 h 44"/>
                    <a:gd name="T38" fmla="*/ 29 w 58"/>
                    <a:gd name="T39" fmla="*/ 29 h 44"/>
                    <a:gd name="T40" fmla="*/ 38 w 58"/>
                    <a:gd name="T41" fmla="*/ 29 h 44"/>
                    <a:gd name="T42" fmla="*/ 36 w 58"/>
                    <a:gd name="T43" fmla="*/ 26 h 44"/>
                    <a:gd name="T44" fmla="*/ 27 w 58"/>
                    <a:gd name="T45" fmla="*/ 26 h 44"/>
                    <a:gd name="T46" fmla="*/ 29 w 58"/>
                    <a:gd name="T47" fmla="*/ 29 h 44"/>
                    <a:gd name="T48" fmla="*/ 55 w 58"/>
                    <a:gd name="T49" fmla="*/ 37 h 44"/>
                    <a:gd name="T50" fmla="*/ 58 w 58"/>
                    <a:gd name="T51" fmla="*/ 4 h 44"/>
                    <a:gd name="T52" fmla="*/ 16 w 58"/>
                    <a:gd name="T53" fmla="*/ 0 h 44"/>
                    <a:gd name="T54" fmla="*/ 7 w 58"/>
                    <a:gd name="T55" fmla="*/ 4 h 44"/>
                    <a:gd name="T56" fmla="*/ 7 w 58"/>
                    <a:gd name="T57" fmla="*/ 14 h 44"/>
                    <a:gd name="T58" fmla="*/ 10 w 58"/>
                    <a:gd name="T59" fmla="*/ 13 h 44"/>
                    <a:gd name="T60" fmla="*/ 10 w 58"/>
                    <a:gd name="T61" fmla="*/ 3 h 44"/>
                    <a:gd name="T62" fmla="*/ 55 w 58"/>
                    <a:gd name="T63" fmla="*/ 4 h 44"/>
                    <a:gd name="T64" fmla="*/ 55 w 58"/>
                    <a:gd name="T65" fmla="*/ 33 h 44"/>
                    <a:gd name="T66" fmla="*/ 20 w 58"/>
                    <a:gd name="T67" fmla="*/ 34 h 44"/>
                    <a:gd name="T68" fmla="*/ 18 w 58"/>
                    <a:gd name="T69"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44">
                      <a:moveTo>
                        <a:pt x="20" y="43"/>
                      </a:moveTo>
                      <a:cubicBezTo>
                        <a:pt x="20" y="41"/>
                        <a:pt x="20" y="41"/>
                        <a:pt x="20" y="41"/>
                      </a:cubicBezTo>
                      <a:cubicBezTo>
                        <a:pt x="1" y="41"/>
                        <a:pt x="1" y="41"/>
                        <a:pt x="1" y="41"/>
                      </a:cubicBezTo>
                      <a:cubicBezTo>
                        <a:pt x="1" y="43"/>
                        <a:pt x="1" y="43"/>
                        <a:pt x="1" y="43"/>
                      </a:cubicBezTo>
                      <a:cubicBezTo>
                        <a:pt x="3" y="43"/>
                        <a:pt x="3" y="43"/>
                        <a:pt x="3" y="43"/>
                      </a:cubicBezTo>
                      <a:cubicBezTo>
                        <a:pt x="3" y="13"/>
                        <a:pt x="3" y="13"/>
                        <a:pt x="3" y="13"/>
                      </a:cubicBezTo>
                      <a:cubicBezTo>
                        <a:pt x="1" y="13"/>
                        <a:pt x="1" y="13"/>
                        <a:pt x="1" y="13"/>
                      </a:cubicBezTo>
                      <a:cubicBezTo>
                        <a:pt x="1" y="14"/>
                        <a:pt x="1" y="14"/>
                        <a:pt x="1" y="14"/>
                      </a:cubicBezTo>
                      <a:cubicBezTo>
                        <a:pt x="20" y="14"/>
                        <a:pt x="20" y="14"/>
                        <a:pt x="20" y="14"/>
                      </a:cubicBezTo>
                      <a:cubicBezTo>
                        <a:pt x="20" y="13"/>
                        <a:pt x="20" y="13"/>
                        <a:pt x="20" y="13"/>
                      </a:cubicBezTo>
                      <a:cubicBezTo>
                        <a:pt x="18" y="13"/>
                        <a:pt x="18" y="13"/>
                        <a:pt x="18" y="13"/>
                      </a:cubicBezTo>
                      <a:cubicBezTo>
                        <a:pt x="18" y="43"/>
                        <a:pt x="18" y="43"/>
                        <a:pt x="18" y="43"/>
                      </a:cubicBezTo>
                      <a:cubicBezTo>
                        <a:pt x="20" y="43"/>
                        <a:pt x="20" y="43"/>
                        <a:pt x="20" y="43"/>
                      </a:cubicBezTo>
                      <a:cubicBezTo>
                        <a:pt x="20" y="41"/>
                        <a:pt x="20" y="41"/>
                        <a:pt x="20" y="41"/>
                      </a:cubicBezTo>
                      <a:cubicBezTo>
                        <a:pt x="20" y="43"/>
                        <a:pt x="20" y="43"/>
                        <a:pt x="20" y="43"/>
                      </a:cubicBezTo>
                      <a:cubicBezTo>
                        <a:pt x="21" y="43"/>
                        <a:pt x="21" y="43"/>
                        <a:pt x="21" y="43"/>
                      </a:cubicBezTo>
                      <a:cubicBezTo>
                        <a:pt x="21" y="11"/>
                        <a:pt x="21" y="11"/>
                        <a:pt x="21" y="11"/>
                      </a:cubicBezTo>
                      <a:cubicBezTo>
                        <a:pt x="20" y="11"/>
                        <a:pt x="20" y="11"/>
                        <a:pt x="20" y="11"/>
                      </a:cubicBezTo>
                      <a:cubicBezTo>
                        <a:pt x="20" y="11"/>
                        <a:pt x="20" y="11"/>
                        <a:pt x="1" y="11"/>
                      </a:cubicBezTo>
                      <a:cubicBezTo>
                        <a:pt x="0" y="11"/>
                        <a:pt x="0" y="11"/>
                        <a:pt x="0" y="11"/>
                      </a:cubicBezTo>
                      <a:cubicBezTo>
                        <a:pt x="0" y="13"/>
                        <a:pt x="0" y="13"/>
                        <a:pt x="0" y="13"/>
                      </a:cubicBezTo>
                      <a:cubicBezTo>
                        <a:pt x="0" y="13"/>
                        <a:pt x="0" y="13"/>
                        <a:pt x="0" y="17"/>
                      </a:cubicBezTo>
                      <a:cubicBezTo>
                        <a:pt x="0" y="20"/>
                        <a:pt x="0" y="28"/>
                        <a:pt x="0" y="43"/>
                      </a:cubicBezTo>
                      <a:cubicBezTo>
                        <a:pt x="0" y="44"/>
                        <a:pt x="0" y="44"/>
                        <a:pt x="0" y="44"/>
                      </a:cubicBezTo>
                      <a:cubicBezTo>
                        <a:pt x="1" y="44"/>
                        <a:pt x="1" y="44"/>
                        <a:pt x="1" y="44"/>
                      </a:cubicBezTo>
                      <a:cubicBezTo>
                        <a:pt x="1" y="44"/>
                        <a:pt x="1" y="44"/>
                        <a:pt x="3" y="44"/>
                      </a:cubicBezTo>
                      <a:cubicBezTo>
                        <a:pt x="6" y="44"/>
                        <a:pt x="10" y="44"/>
                        <a:pt x="20" y="44"/>
                      </a:cubicBezTo>
                      <a:cubicBezTo>
                        <a:pt x="21" y="44"/>
                        <a:pt x="21" y="44"/>
                        <a:pt x="21" y="44"/>
                      </a:cubicBezTo>
                      <a:cubicBezTo>
                        <a:pt x="21" y="43"/>
                        <a:pt x="21" y="43"/>
                        <a:pt x="21" y="43"/>
                      </a:cubicBezTo>
                      <a:lnTo>
                        <a:pt x="20" y="43"/>
                      </a:lnTo>
                      <a:close/>
                      <a:moveTo>
                        <a:pt x="7" y="37"/>
                      </a:moveTo>
                      <a:cubicBezTo>
                        <a:pt x="14" y="37"/>
                        <a:pt x="14" y="37"/>
                        <a:pt x="14" y="37"/>
                      </a:cubicBezTo>
                      <a:cubicBezTo>
                        <a:pt x="16" y="37"/>
                        <a:pt x="16" y="37"/>
                        <a:pt x="16" y="37"/>
                      </a:cubicBezTo>
                      <a:cubicBezTo>
                        <a:pt x="16" y="34"/>
                        <a:pt x="16" y="34"/>
                        <a:pt x="16" y="34"/>
                      </a:cubicBezTo>
                      <a:cubicBezTo>
                        <a:pt x="14" y="34"/>
                        <a:pt x="14" y="34"/>
                        <a:pt x="14" y="34"/>
                      </a:cubicBezTo>
                      <a:cubicBezTo>
                        <a:pt x="14" y="34"/>
                        <a:pt x="14" y="34"/>
                        <a:pt x="7" y="34"/>
                      </a:cubicBezTo>
                      <a:cubicBezTo>
                        <a:pt x="5" y="34"/>
                        <a:pt x="5" y="34"/>
                        <a:pt x="5" y="34"/>
                      </a:cubicBezTo>
                      <a:cubicBezTo>
                        <a:pt x="5" y="37"/>
                        <a:pt x="5" y="37"/>
                        <a:pt x="5" y="37"/>
                      </a:cubicBezTo>
                      <a:cubicBezTo>
                        <a:pt x="7" y="37"/>
                        <a:pt x="7" y="37"/>
                        <a:pt x="7" y="37"/>
                      </a:cubicBezTo>
                      <a:close/>
                      <a:moveTo>
                        <a:pt x="29" y="29"/>
                      </a:moveTo>
                      <a:cubicBezTo>
                        <a:pt x="36" y="29"/>
                        <a:pt x="36" y="29"/>
                        <a:pt x="36" y="29"/>
                      </a:cubicBezTo>
                      <a:cubicBezTo>
                        <a:pt x="38" y="29"/>
                        <a:pt x="38" y="29"/>
                        <a:pt x="38" y="29"/>
                      </a:cubicBezTo>
                      <a:cubicBezTo>
                        <a:pt x="38" y="26"/>
                        <a:pt x="38" y="26"/>
                        <a:pt x="38" y="26"/>
                      </a:cubicBezTo>
                      <a:cubicBezTo>
                        <a:pt x="36" y="26"/>
                        <a:pt x="36" y="26"/>
                        <a:pt x="36" y="26"/>
                      </a:cubicBezTo>
                      <a:cubicBezTo>
                        <a:pt x="36" y="26"/>
                        <a:pt x="36" y="26"/>
                        <a:pt x="29" y="26"/>
                      </a:cubicBezTo>
                      <a:cubicBezTo>
                        <a:pt x="27" y="26"/>
                        <a:pt x="27" y="26"/>
                        <a:pt x="27" y="26"/>
                      </a:cubicBezTo>
                      <a:cubicBezTo>
                        <a:pt x="27" y="29"/>
                        <a:pt x="27" y="29"/>
                        <a:pt x="27" y="29"/>
                      </a:cubicBezTo>
                      <a:cubicBezTo>
                        <a:pt x="29" y="29"/>
                        <a:pt x="29" y="29"/>
                        <a:pt x="29" y="29"/>
                      </a:cubicBezTo>
                      <a:close/>
                      <a:moveTo>
                        <a:pt x="20" y="37"/>
                      </a:moveTo>
                      <a:cubicBezTo>
                        <a:pt x="55" y="37"/>
                        <a:pt x="55" y="37"/>
                        <a:pt x="55" y="37"/>
                      </a:cubicBezTo>
                      <a:cubicBezTo>
                        <a:pt x="56" y="37"/>
                        <a:pt x="58" y="35"/>
                        <a:pt x="58" y="33"/>
                      </a:cubicBezTo>
                      <a:cubicBezTo>
                        <a:pt x="58" y="4"/>
                        <a:pt x="58" y="4"/>
                        <a:pt x="58" y="4"/>
                      </a:cubicBezTo>
                      <a:cubicBezTo>
                        <a:pt x="58" y="2"/>
                        <a:pt x="56" y="0"/>
                        <a:pt x="55" y="0"/>
                      </a:cubicBezTo>
                      <a:cubicBezTo>
                        <a:pt x="33" y="0"/>
                        <a:pt x="21" y="0"/>
                        <a:pt x="16" y="0"/>
                      </a:cubicBezTo>
                      <a:cubicBezTo>
                        <a:pt x="10" y="0"/>
                        <a:pt x="10" y="0"/>
                        <a:pt x="10" y="0"/>
                      </a:cubicBezTo>
                      <a:cubicBezTo>
                        <a:pt x="9" y="0"/>
                        <a:pt x="7" y="2"/>
                        <a:pt x="7" y="4"/>
                      </a:cubicBezTo>
                      <a:cubicBezTo>
                        <a:pt x="7" y="13"/>
                        <a:pt x="7" y="13"/>
                        <a:pt x="7" y="13"/>
                      </a:cubicBezTo>
                      <a:cubicBezTo>
                        <a:pt x="7" y="14"/>
                        <a:pt x="7" y="14"/>
                        <a:pt x="7" y="14"/>
                      </a:cubicBezTo>
                      <a:cubicBezTo>
                        <a:pt x="10" y="14"/>
                        <a:pt x="10" y="14"/>
                        <a:pt x="10" y="14"/>
                      </a:cubicBezTo>
                      <a:cubicBezTo>
                        <a:pt x="10" y="13"/>
                        <a:pt x="10" y="13"/>
                        <a:pt x="10" y="13"/>
                      </a:cubicBezTo>
                      <a:cubicBezTo>
                        <a:pt x="10" y="13"/>
                        <a:pt x="10" y="13"/>
                        <a:pt x="10" y="4"/>
                      </a:cubicBezTo>
                      <a:cubicBezTo>
                        <a:pt x="10" y="3"/>
                        <a:pt x="10" y="3"/>
                        <a:pt x="10" y="3"/>
                      </a:cubicBezTo>
                      <a:cubicBezTo>
                        <a:pt x="10" y="3"/>
                        <a:pt x="10" y="3"/>
                        <a:pt x="55" y="3"/>
                      </a:cubicBezTo>
                      <a:cubicBezTo>
                        <a:pt x="55" y="4"/>
                        <a:pt x="55" y="4"/>
                        <a:pt x="55" y="4"/>
                      </a:cubicBezTo>
                      <a:cubicBezTo>
                        <a:pt x="55" y="4"/>
                        <a:pt x="55" y="4"/>
                        <a:pt x="55" y="7"/>
                      </a:cubicBezTo>
                      <a:cubicBezTo>
                        <a:pt x="55" y="11"/>
                        <a:pt x="55" y="18"/>
                        <a:pt x="55" y="33"/>
                      </a:cubicBezTo>
                      <a:cubicBezTo>
                        <a:pt x="55" y="34"/>
                        <a:pt x="55" y="34"/>
                        <a:pt x="55" y="34"/>
                      </a:cubicBezTo>
                      <a:cubicBezTo>
                        <a:pt x="55" y="34"/>
                        <a:pt x="55" y="34"/>
                        <a:pt x="20" y="34"/>
                      </a:cubicBezTo>
                      <a:cubicBezTo>
                        <a:pt x="18" y="34"/>
                        <a:pt x="18" y="34"/>
                        <a:pt x="18" y="34"/>
                      </a:cubicBezTo>
                      <a:cubicBezTo>
                        <a:pt x="18" y="37"/>
                        <a:pt x="18" y="37"/>
                        <a:pt x="18" y="37"/>
                      </a:cubicBezTo>
                      <a:cubicBezTo>
                        <a:pt x="20" y="37"/>
                        <a:pt x="20" y="37"/>
                        <a:pt x="20" y="3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6" name="Group 175">
                <a:extLst>
                  <a:ext uri="{FF2B5EF4-FFF2-40B4-BE49-F238E27FC236}">
                    <a16:creationId xmlns:a16="http://schemas.microsoft.com/office/drawing/2014/main" id="{AAA593FE-0540-EFF9-3830-BEE5B8E8CF07}"/>
                  </a:ext>
                </a:extLst>
              </p:cNvPr>
              <p:cNvGrpSpPr/>
              <p:nvPr/>
            </p:nvGrpSpPr>
            <p:grpSpPr>
              <a:xfrm>
                <a:off x="8457259" y="3114420"/>
                <a:ext cx="221450" cy="218933"/>
                <a:chOff x="8457259" y="3114420"/>
                <a:chExt cx="221450" cy="218933"/>
              </a:xfrm>
            </p:grpSpPr>
            <p:sp>
              <p:nvSpPr>
                <p:cNvPr id="252" name="Oval 112">
                  <a:extLst>
                    <a:ext uri="{FF2B5EF4-FFF2-40B4-BE49-F238E27FC236}">
                      <a16:creationId xmlns:a16="http://schemas.microsoft.com/office/drawing/2014/main" id="{FBBB3CDC-7AA6-A9C0-9682-E18B9051D623}"/>
                    </a:ext>
                  </a:extLst>
                </p:cNvPr>
                <p:cNvSpPr>
                  <a:spLocks noChangeArrowheads="1"/>
                </p:cNvSpPr>
                <p:nvPr/>
              </p:nvSpPr>
              <p:spPr bwMode="auto">
                <a:xfrm>
                  <a:off x="8457259" y="3114420"/>
                  <a:ext cx="221450" cy="21893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53" name="Freeform 120">
                  <a:extLst>
                    <a:ext uri="{FF2B5EF4-FFF2-40B4-BE49-F238E27FC236}">
                      <a16:creationId xmlns:a16="http://schemas.microsoft.com/office/drawing/2014/main" id="{79C5AD53-C40C-CD0D-6877-97E96A7E01BE}"/>
                    </a:ext>
                  </a:extLst>
                </p:cNvPr>
                <p:cNvSpPr>
                  <a:spLocks noEditPoints="1"/>
                </p:cNvSpPr>
                <p:nvPr/>
              </p:nvSpPr>
              <p:spPr bwMode="auto">
                <a:xfrm>
                  <a:off x="8507588" y="3139024"/>
                  <a:ext cx="120791" cy="150988"/>
                </a:xfrm>
                <a:custGeom>
                  <a:avLst/>
                  <a:gdLst>
                    <a:gd name="T0" fmla="*/ 25 w 46"/>
                    <a:gd name="T1" fmla="*/ 4 h 58"/>
                    <a:gd name="T2" fmla="*/ 20 w 46"/>
                    <a:gd name="T3" fmla="*/ 4 h 58"/>
                    <a:gd name="T4" fmla="*/ 25 w 46"/>
                    <a:gd name="T5" fmla="*/ 4 h 58"/>
                    <a:gd name="T6" fmla="*/ 27 w 46"/>
                    <a:gd name="T7" fmla="*/ 4 h 58"/>
                    <a:gd name="T8" fmla="*/ 18 w 46"/>
                    <a:gd name="T9" fmla="*/ 4 h 58"/>
                    <a:gd name="T10" fmla="*/ 27 w 46"/>
                    <a:gd name="T11" fmla="*/ 4 h 58"/>
                    <a:gd name="T12" fmla="*/ 37 w 46"/>
                    <a:gd name="T13" fmla="*/ 31 h 58"/>
                    <a:gd name="T14" fmla="*/ 38 w 46"/>
                    <a:gd name="T15" fmla="*/ 18 h 58"/>
                    <a:gd name="T16" fmla="*/ 14 w 46"/>
                    <a:gd name="T17" fmla="*/ 14 h 58"/>
                    <a:gd name="T18" fmla="*/ 7 w 46"/>
                    <a:gd name="T19" fmla="*/ 18 h 58"/>
                    <a:gd name="T20" fmla="*/ 11 w 46"/>
                    <a:gd name="T21" fmla="*/ 34 h 58"/>
                    <a:gd name="T22" fmla="*/ 38 w 46"/>
                    <a:gd name="T23" fmla="*/ 31 h 58"/>
                    <a:gd name="T24" fmla="*/ 36 w 46"/>
                    <a:gd name="T25" fmla="*/ 31 h 58"/>
                    <a:gd name="T26" fmla="*/ 11 w 46"/>
                    <a:gd name="T27" fmla="*/ 32 h 58"/>
                    <a:gd name="T28" fmla="*/ 9 w 46"/>
                    <a:gd name="T29" fmla="*/ 18 h 58"/>
                    <a:gd name="T30" fmla="*/ 14 w 46"/>
                    <a:gd name="T31" fmla="*/ 16 h 58"/>
                    <a:gd name="T32" fmla="*/ 36 w 46"/>
                    <a:gd name="T33" fmla="*/ 18 h 58"/>
                    <a:gd name="T34" fmla="*/ 37 w 46"/>
                    <a:gd name="T35" fmla="*/ 31 h 58"/>
                    <a:gd name="T36" fmla="*/ 46 w 46"/>
                    <a:gd name="T37" fmla="*/ 44 h 58"/>
                    <a:gd name="T38" fmla="*/ 9 w 46"/>
                    <a:gd name="T39" fmla="*/ 40 h 58"/>
                    <a:gd name="T40" fmla="*/ 0 w 46"/>
                    <a:gd name="T41" fmla="*/ 44 h 58"/>
                    <a:gd name="T42" fmla="*/ 0 w 46"/>
                    <a:gd name="T43" fmla="*/ 58 h 58"/>
                    <a:gd name="T44" fmla="*/ 2 w 46"/>
                    <a:gd name="T45" fmla="*/ 57 h 58"/>
                    <a:gd name="T46" fmla="*/ 4 w 46"/>
                    <a:gd name="T47" fmla="*/ 42 h 58"/>
                    <a:gd name="T48" fmla="*/ 42 w 46"/>
                    <a:gd name="T49" fmla="*/ 42 h 58"/>
                    <a:gd name="T50" fmla="*/ 44 w 46"/>
                    <a:gd name="T51" fmla="*/ 57 h 58"/>
                    <a:gd name="T52" fmla="*/ 46 w 46"/>
                    <a:gd name="T53" fmla="*/ 58 h 58"/>
                    <a:gd name="T54" fmla="*/ 15 w 46"/>
                    <a:gd name="T55" fmla="*/ 33 h 58"/>
                    <a:gd name="T56" fmla="*/ 15 w 46"/>
                    <a:gd name="T57" fmla="*/ 42 h 58"/>
                    <a:gd name="T58" fmla="*/ 17 w 46"/>
                    <a:gd name="T59" fmla="*/ 41 h 58"/>
                    <a:gd name="T60" fmla="*/ 17 w 46"/>
                    <a:gd name="T61" fmla="*/ 32 h 58"/>
                    <a:gd name="T62" fmla="*/ 15 w 46"/>
                    <a:gd name="T63" fmla="*/ 33 h 58"/>
                    <a:gd name="T64" fmla="*/ 22 w 46"/>
                    <a:gd name="T65" fmla="*/ 15 h 58"/>
                    <a:gd name="T66" fmla="*/ 24 w 46"/>
                    <a:gd name="T67" fmla="*/ 16 h 58"/>
                    <a:gd name="T68" fmla="*/ 24 w 46"/>
                    <a:gd name="T69" fmla="*/ 8 h 58"/>
                    <a:gd name="T70" fmla="*/ 22 w 46"/>
                    <a:gd name="T71" fmla="*/ 7 h 58"/>
                    <a:gd name="T72" fmla="*/ 29 w 46"/>
                    <a:gd name="T73" fmla="*/ 33 h 58"/>
                    <a:gd name="T74" fmla="*/ 29 w 46"/>
                    <a:gd name="T75" fmla="*/ 42 h 58"/>
                    <a:gd name="T76" fmla="*/ 31 w 46"/>
                    <a:gd name="T77" fmla="*/ 41 h 58"/>
                    <a:gd name="T78" fmla="*/ 31 w 46"/>
                    <a:gd name="T79" fmla="*/ 32 h 58"/>
                    <a:gd name="T80" fmla="*/ 29 w 46"/>
                    <a:gd name="T81" fmla="*/ 33 h 58"/>
                    <a:gd name="T82" fmla="*/ 17 w 46"/>
                    <a:gd name="T83" fmla="*/ 23 h 58"/>
                    <a:gd name="T84" fmla="*/ 18 w 46"/>
                    <a:gd name="T85" fmla="*/ 21 h 58"/>
                    <a:gd name="T86" fmla="*/ 14 w 46"/>
                    <a:gd name="T87" fmla="*/ 21 h 58"/>
                    <a:gd name="T88" fmla="*/ 13 w 46"/>
                    <a:gd name="T89" fmla="*/ 23 h 58"/>
                    <a:gd name="T90" fmla="*/ 28 w 46"/>
                    <a:gd name="T91" fmla="*/ 23 h 58"/>
                    <a:gd name="T92" fmla="*/ 33 w 46"/>
                    <a:gd name="T93" fmla="*/ 23 h 58"/>
                    <a:gd name="T94" fmla="*/ 32 w 46"/>
                    <a:gd name="T95" fmla="*/ 21 h 58"/>
                    <a:gd name="T96" fmla="*/ 27 w 46"/>
                    <a:gd name="T97" fmla="*/ 21 h 58"/>
                    <a:gd name="T98" fmla="*/ 28 w 46"/>
                    <a:gd name="T99" fmla="*/ 23 h 58"/>
                    <a:gd name="T100" fmla="*/ 6 w 46"/>
                    <a:gd name="T101" fmla="*/ 28 h 58"/>
                    <a:gd name="T102" fmla="*/ 8 w 46"/>
                    <a:gd name="T103" fmla="*/ 29 h 58"/>
                    <a:gd name="T104" fmla="*/ 8 w 46"/>
                    <a:gd name="T105" fmla="*/ 21 h 58"/>
                    <a:gd name="T106" fmla="*/ 6 w 46"/>
                    <a:gd name="T107" fmla="*/ 20 h 58"/>
                    <a:gd name="T108" fmla="*/ 38 w 46"/>
                    <a:gd name="T109" fmla="*/ 21 h 58"/>
                    <a:gd name="T110" fmla="*/ 38 w 46"/>
                    <a:gd name="T111" fmla="*/ 29 h 58"/>
                    <a:gd name="T112" fmla="*/ 40 w 46"/>
                    <a:gd name="T113" fmla="*/ 28 h 58"/>
                    <a:gd name="T114" fmla="*/ 40 w 46"/>
                    <a:gd name="T115" fmla="*/ 20 h 58"/>
                    <a:gd name="T116" fmla="*/ 38 w 46"/>
                    <a:gd name="T117"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8">
                      <a:moveTo>
                        <a:pt x="26" y="4"/>
                      </a:moveTo>
                      <a:cubicBezTo>
                        <a:pt x="25" y="4"/>
                        <a:pt x="25" y="4"/>
                        <a:pt x="25" y="4"/>
                      </a:cubicBezTo>
                      <a:cubicBezTo>
                        <a:pt x="25" y="6"/>
                        <a:pt x="24" y="7"/>
                        <a:pt x="23" y="7"/>
                      </a:cubicBezTo>
                      <a:cubicBezTo>
                        <a:pt x="21" y="7"/>
                        <a:pt x="20" y="6"/>
                        <a:pt x="20" y="4"/>
                      </a:cubicBezTo>
                      <a:cubicBezTo>
                        <a:pt x="20" y="3"/>
                        <a:pt x="21" y="2"/>
                        <a:pt x="23" y="2"/>
                      </a:cubicBezTo>
                      <a:cubicBezTo>
                        <a:pt x="24" y="2"/>
                        <a:pt x="25" y="3"/>
                        <a:pt x="25" y="4"/>
                      </a:cubicBezTo>
                      <a:cubicBezTo>
                        <a:pt x="26" y="4"/>
                        <a:pt x="26" y="4"/>
                        <a:pt x="26" y="4"/>
                      </a:cubicBezTo>
                      <a:cubicBezTo>
                        <a:pt x="27" y="4"/>
                        <a:pt x="27" y="4"/>
                        <a:pt x="27" y="4"/>
                      </a:cubicBezTo>
                      <a:cubicBezTo>
                        <a:pt x="27" y="2"/>
                        <a:pt x="25" y="0"/>
                        <a:pt x="23" y="0"/>
                      </a:cubicBezTo>
                      <a:cubicBezTo>
                        <a:pt x="20" y="0"/>
                        <a:pt x="18" y="2"/>
                        <a:pt x="18" y="4"/>
                      </a:cubicBezTo>
                      <a:cubicBezTo>
                        <a:pt x="18" y="7"/>
                        <a:pt x="20" y="9"/>
                        <a:pt x="23" y="9"/>
                      </a:cubicBezTo>
                      <a:cubicBezTo>
                        <a:pt x="25" y="9"/>
                        <a:pt x="27" y="7"/>
                        <a:pt x="27" y="4"/>
                      </a:cubicBezTo>
                      <a:lnTo>
                        <a:pt x="26" y="4"/>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4"/>
                        <a:pt x="11" y="34"/>
                      </a:cubicBezTo>
                      <a:cubicBezTo>
                        <a:pt x="35" y="34"/>
                        <a:pt x="35" y="34"/>
                        <a:pt x="35" y="34"/>
                      </a:cubicBezTo>
                      <a:cubicBezTo>
                        <a:pt x="37" y="34"/>
                        <a:pt x="38" y="33"/>
                        <a:pt x="38" y="31"/>
                      </a:cubicBezTo>
                      <a:cubicBezTo>
                        <a:pt x="37" y="31"/>
                        <a:pt x="37" y="31"/>
                        <a:pt x="37" y="31"/>
                      </a:cubicBezTo>
                      <a:cubicBezTo>
                        <a:pt x="36" y="31"/>
                        <a:pt x="36" y="31"/>
                        <a:pt x="36" y="31"/>
                      </a:cubicBezTo>
                      <a:cubicBezTo>
                        <a:pt x="36" y="32"/>
                        <a:pt x="36" y="32"/>
                        <a:pt x="35" y="32"/>
                      </a:cubicBezTo>
                      <a:cubicBezTo>
                        <a:pt x="35" y="32"/>
                        <a:pt x="35" y="32"/>
                        <a:pt x="11" y="32"/>
                      </a:cubicBezTo>
                      <a:cubicBezTo>
                        <a:pt x="10" y="32"/>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31"/>
                      </a:cubicBezTo>
                      <a:lnTo>
                        <a:pt x="37" y="31"/>
                      </a:lnTo>
                      <a:close/>
                      <a:moveTo>
                        <a:pt x="46" y="57"/>
                      </a:moveTo>
                      <a:cubicBezTo>
                        <a:pt x="46" y="44"/>
                        <a:pt x="46" y="44"/>
                        <a:pt x="46" y="44"/>
                      </a:cubicBezTo>
                      <a:cubicBezTo>
                        <a:pt x="46" y="41"/>
                        <a:pt x="44" y="40"/>
                        <a:pt x="42" y="40"/>
                      </a:cubicBezTo>
                      <a:cubicBezTo>
                        <a:pt x="23" y="40"/>
                        <a:pt x="13" y="40"/>
                        <a:pt x="9" y="40"/>
                      </a:cubicBezTo>
                      <a:cubicBezTo>
                        <a:pt x="4" y="40"/>
                        <a:pt x="4" y="40"/>
                        <a:pt x="4" y="40"/>
                      </a:cubicBezTo>
                      <a:cubicBezTo>
                        <a:pt x="2" y="40"/>
                        <a:pt x="0" y="41"/>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2"/>
                        <a:pt x="3" y="42"/>
                        <a:pt x="4" y="42"/>
                      </a:cubicBezTo>
                      <a:cubicBezTo>
                        <a:pt x="4" y="42"/>
                        <a:pt x="4" y="42"/>
                        <a:pt x="9" y="42"/>
                      </a:cubicBezTo>
                      <a:cubicBezTo>
                        <a:pt x="13" y="42"/>
                        <a:pt x="23" y="42"/>
                        <a:pt x="42" y="42"/>
                      </a:cubicBezTo>
                      <a:cubicBezTo>
                        <a:pt x="43" y="42"/>
                        <a:pt x="44" y="42"/>
                        <a:pt x="44" y="44"/>
                      </a:cubicBezTo>
                      <a:cubicBezTo>
                        <a:pt x="44" y="44"/>
                        <a:pt x="44" y="44"/>
                        <a:pt x="44" y="57"/>
                      </a:cubicBezTo>
                      <a:cubicBezTo>
                        <a:pt x="44" y="58"/>
                        <a:pt x="44" y="58"/>
                        <a:pt x="44" y="58"/>
                      </a:cubicBezTo>
                      <a:cubicBezTo>
                        <a:pt x="46" y="58"/>
                        <a:pt x="46" y="58"/>
                        <a:pt x="46" y="58"/>
                      </a:cubicBezTo>
                      <a:cubicBezTo>
                        <a:pt x="46" y="57"/>
                        <a:pt x="46" y="57"/>
                        <a:pt x="46" y="57"/>
                      </a:cubicBezTo>
                      <a:close/>
                      <a:moveTo>
                        <a:pt x="15" y="33"/>
                      </a:moveTo>
                      <a:cubicBezTo>
                        <a:pt x="15" y="41"/>
                        <a:pt x="15" y="41"/>
                        <a:pt x="15" y="41"/>
                      </a:cubicBezTo>
                      <a:cubicBezTo>
                        <a:pt x="15" y="42"/>
                        <a:pt x="15" y="42"/>
                        <a:pt x="15" y="42"/>
                      </a:cubicBezTo>
                      <a:cubicBezTo>
                        <a:pt x="17" y="42"/>
                        <a:pt x="17" y="42"/>
                        <a:pt x="17" y="42"/>
                      </a:cubicBezTo>
                      <a:cubicBezTo>
                        <a:pt x="17" y="41"/>
                        <a:pt x="17" y="41"/>
                        <a:pt x="17" y="41"/>
                      </a:cubicBezTo>
                      <a:cubicBezTo>
                        <a:pt x="17" y="41"/>
                        <a:pt x="17" y="41"/>
                        <a:pt x="17" y="33"/>
                      </a:cubicBezTo>
                      <a:cubicBezTo>
                        <a:pt x="17" y="32"/>
                        <a:pt x="17" y="32"/>
                        <a:pt x="17" y="32"/>
                      </a:cubicBezTo>
                      <a:cubicBezTo>
                        <a:pt x="15" y="32"/>
                        <a:pt x="15" y="32"/>
                        <a:pt x="15" y="32"/>
                      </a:cubicBezTo>
                      <a:cubicBezTo>
                        <a:pt x="15" y="33"/>
                        <a:pt x="15" y="33"/>
                        <a:pt x="15" y="33"/>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3"/>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3"/>
                      </a:cubicBezTo>
                      <a:cubicBezTo>
                        <a:pt x="31" y="32"/>
                        <a:pt x="31" y="32"/>
                        <a:pt x="31" y="32"/>
                      </a:cubicBezTo>
                      <a:cubicBezTo>
                        <a:pt x="29" y="32"/>
                        <a:pt x="29" y="32"/>
                        <a:pt x="29" y="32"/>
                      </a:cubicBezTo>
                      <a:cubicBezTo>
                        <a:pt x="29" y="33"/>
                        <a:pt x="29" y="33"/>
                        <a:pt x="29" y="33"/>
                      </a:cubicBezTo>
                      <a:close/>
                      <a:moveTo>
                        <a:pt x="14" y="23"/>
                      </a:moveTo>
                      <a:cubicBezTo>
                        <a:pt x="17" y="23"/>
                        <a:pt x="17" y="23"/>
                        <a:pt x="17" y="23"/>
                      </a:cubicBezTo>
                      <a:cubicBezTo>
                        <a:pt x="18" y="23"/>
                        <a:pt x="18" y="23"/>
                        <a:pt x="18" y="23"/>
                      </a:cubicBezTo>
                      <a:cubicBezTo>
                        <a:pt x="18" y="21"/>
                        <a:pt x="18" y="21"/>
                        <a:pt x="18" y="21"/>
                      </a:cubicBezTo>
                      <a:cubicBezTo>
                        <a:pt x="17" y="21"/>
                        <a:pt x="17" y="21"/>
                        <a:pt x="17" y="21"/>
                      </a:cubicBezTo>
                      <a:cubicBezTo>
                        <a:pt x="17" y="21"/>
                        <a:pt x="17" y="21"/>
                        <a:pt x="14" y="21"/>
                      </a:cubicBezTo>
                      <a:cubicBezTo>
                        <a:pt x="13" y="21"/>
                        <a:pt x="13" y="21"/>
                        <a:pt x="13" y="21"/>
                      </a:cubicBezTo>
                      <a:cubicBezTo>
                        <a:pt x="13" y="23"/>
                        <a:pt x="13" y="23"/>
                        <a:pt x="13" y="23"/>
                      </a:cubicBezTo>
                      <a:cubicBezTo>
                        <a:pt x="14" y="23"/>
                        <a:pt x="14" y="23"/>
                        <a:pt x="14" y="23"/>
                      </a:cubicBezTo>
                      <a:close/>
                      <a:moveTo>
                        <a:pt x="28" y="23"/>
                      </a:moveTo>
                      <a:cubicBezTo>
                        <a:pt x="32" y="23"/>
                        <a:pt x="32" y="23"/>
                        <a:pt x="32" y="23"/>
                      </a:cubicBezTo>
                      <a:cubicBezTo>
                        <a:pt x="33" y="23"/>
                        <a:pt x="33" y="23"/>
                        <a:pt x="33" y="23"/>
                      </a:cubicBezTo>
                      <a:cubicBezTo>
                        <a:pt x="33" y="21"/>
                        <a:pt x="33" y="21"/>
                        <a:pt x="33" y="21"/>
                      </a:cubicBezTo>
                      <a:cubicBezTo>
                        <a:pt x="32" y="21"/>
                        <a:pt x="32" y="21"/>
                        <a:pt x="32" y="21"/>
                      </a:cubicBezTo>
                      <a:cubicBezTo>
                        <a:pt x="32" y="21"/>
                        <a:pt x="32" y="21"/>
                        <a:pt x="28" y="21"/>
                      </a:cubicBezTo>
                      <a:cubicBezTo>
                        <a:pt x="27" y="21"/>
                        <a:pt x="27" y="21"/>
                        <a:pt x="27" y="21"/>
                      </a:cubicBezTo>
                      <a:cubicBezTo>
                        <a:pt x="27" y="23"/>
                        <a:pt x="27" y="23"/>
                        <a:pt x="27" y="23"/>
                      </a:cubicBezTo>
                      <a:cubicBezTo>
                        <a:pt x="28" y="23"/>
                        <a:pt x="28" y="23"/>
                        <a:pt x="28" y="23"/>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7" name="Group 176">
                <a:extLst>
                  <a:ext uri="{FF2B5EF4-FFF2-40B4-BE49-F238E27FC236}">
                    <a16:creationId xmlns:a16="http://schemas.microsoft.com/office/drawing/2014/main" id="{F1473EAB-ADE2-BB5F-8258-DA43A84D3074}"/>
                  </a:ext>
                </a:extLst>
              </p:cNvPr>
              <p:cNvGrpSpPr/>
              <p:nvPr/>
            </p:nvGrpSpPr>
            <p:grpSpPr>
              <a:xfrm>
                <a:off x="9040382" y="2346572"/>
                <a:ext cx="221450" cy="221450"/>
                <a:chOff x="9040382" y="2346572"/>
                <a:chExt cx="221450" cy="221450"/>
              </a:xfrm>
            </p:grpSpPr>
            <p:sp>
              <p:nvSpPr>
                <p:cNvPr id="250" name="Oval 91">
                  <a:extLst>
                    <a:ext uri="{FF2B5EF4-FFF2-40B4-BE49-F238E27FC236}">
                      <a16:creationId xmlns:a16="http://schemas.microsoft.com/office/drawing/2014/main" id="{B5EFFD45-BA3A-EEA2-00BD-540320886C10}"/>
                    </a:ext>
                  </a:extLst>
                </p:cNvPr>
                <p:cNvSpPr>
                  <a:spLocks noChangeArrowheads="1"/>
                </p:cNvSpPr>
                <p:nvPr/>
              </p:nvSpPr>
              <p:spPr bwMode="auto">
                <a:xfrm>
                  <a:off x="9040382" y="2346572"/>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51" name="Freeform 99">
                  <a:extLst>
                    <a:ext uri="{FF2B5EF4-FFF2-40B4-BE49-F238E27FC236}">
                      <a16:creationId xmlns:a16="http://schemas.microsoft.com/office/drawing/2014/main" id="{041FDB1F-1E86-A8D6-7E78-FF9272941B26}"/>
                    </a:ext>
                  </a:extLst>
                </p:cNvPr>
                <p:cNvSpPr>
                  <a:spLocks noEditPoints="1"/>
                </p:cNvSpPr>
                <p:nvPr/>
              </p:nvSpPr>
              <p:spPr bwMode="auto">
                <a:xfrm>
                  <a:off x="9091970" y="2378028"/>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8" name="Group 177">
                <a:extLst>
                  <a:ext uri="{FF2B5EF4-FFF2-40B4-BE49-F238E27FC236}">
                    <a16:creationId xmlns:a16="http://schemas.microsoft.com/office/drawing/2014/main" id="{7F96D5F9-771B-89A6-DBCA-4B368D7A86FB}"/>
                  </a:ext>
                </a:extLst>
              </p:cNvPr>
              <p:cNvGrpSpPr/>
              <p:nvPr/>
            </p:nvGrpSpPr>
            <p:grpSpPr>
              <a:xfrm>
                <a:off x="7795954" y="2696674"/>
                <a:ext cx="221450" cy="221450"/>
                <a:chOff x="7795954" y="2696674"/>
                <a:chExt cx="221450" cy="221450"/>
              </a:xfrm>
            </p:grpSpPr>
            <p:sp>
              <p:nvSpPr>
                <p:cNvPr id="248" name="Oval 91">
                  <a:extLst>
                    <a:ext uri="{FF2B5EF4-FFF2-40B4-BE49-F238E27FC236}">
                      <a16:creationId xmlns:a16="http://schemas.microsoft.com/office/drawing/2014/main" id="{C9E0D503-9AD5-204D-6779-ACA35AF278CF}"/>
                    </a:ext>
                  </a:extLst>
                </p:cNvPr>
                <p:cNvSpPr>
                  <a:spLocks noChangeArrowheads="1"/>
                </p:cNvSpPr>
                <p:nvPr/>
              </p:nvSpPr>
              <p:spPr bwMode="auto">
                <a:xfrm>
                  <a:off x="7795954" y="2696674"/>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9" name="Freeform 99">
                  <a:extLst>
                    <a:ext uri="{FF2B5EF4-FFF2-40B4-BE49-F238E27FC236}">
                      <a16:creationId xmlns:a16="http://schemas.microsoft.com/office/drawing/2014/main" id="{A77523B8-99EC-1A50-1DDB-452B4B71D27B}"/>
                    </a:ext>
                  </a:extLst>
                </p:cNvPr>
                <p:cNvSpPr>
                  <a:spLocks noEditPoints="1"/>
                </p:cNvSpPr>
                <p:nvPr/>
              </p:nvSpPr>
              <p:spPr bwMode="auto">
                <a:xfrm>
                  <a:off x="7847542" y="2728130"/>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79" name="Group 178">
                <a:extLst>
                  <a:ext uri="{FF2B5EF4-FFF2-40B4-BE49-F238E27FC236}">
                    <a16:creationId xmlns:a16="http://schemas.microsoft.com/office/drawing/2014/main" id="{9196B3F1-D4CD-2A25-783A-10A4462706F1}"/>
                  </a:ext>
                </a:extLst>
              </p:cNvPr>
              <p:cNvGrpSpPr/>
              <p:nvPr/>
            </p:nvGrpSpPr>
            <p:grpSpPr>
              <a:xfrm>
                <a:off x="8182520" y="2228983"/>
                <a:ext cx="221450" cy="222707"/>
                <a:chOff x="8182520" y="2228983"/>
                <a:chExt cx="221450" cy="222707"/>
              </a:xfrm>
            </p:grpSpPr>
            <p:sp>
              <p:nvSpPr>
                <p:cNvPr id="246" name="Oval 111">
                  <a:extLst>
                    <a:ext uri="{FF2B5EF4-FFF2-40B4-BE49-F238E27FC236}">
                      <a16:creationId xmlns:a16="http://schemas.microsoft.com/office/drawing/2014/main" id="{9D9B103C-F887-73DC-84EC-E01451B804C5}"/>
                    </a:ext>
                  </a:extLst>
                </p:cNvPr>
                <p:cNvSpPr>
                  <a:spLocks noChangeArrowheads="1"/>
                </p:cNvSpPr>
                <p:nvPr/>
              </p:nvSpPr>
              <p:spPr bwMode="auto">
                <a:xfrm>
                  <a:off x="8182520" y="2228983"/>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7" name="Freeform 117">
                  <a:extLst>
                    <a:ext uri="{FF2B5EF4-FFF2-40B4-BE49-F238E27FC236}">
                      <a16:creationId xmlns:a16="http://schemas.microsoft.com/office/drawing/2014/main" id="{D84AB53C-5391-9B51-2ED2-7AC9020F84BD}"/>
                    </a:ext>
                  </a:extLst>
                </p:cNvPr>
                <p:cNvSpPr>
                  <a:spLocks noEditPoints="1"/>
                </p:cNvSpPr>
                <p:nvPr/>
              </p:nvSpPr>
              <p:spPr bwMode="auto">
                <a:xfrm>
                  <a:off x="8216493" y="2281829"/>
                  <a:ext cx="150988" cy="114499"/>
                </a:xfrm>
                <a:custGeom>
                  <a:avLst/>
                  <a:gdLst>
                    <a:gd name="T0" fmla="*/ 20 w 58"/>
                    <a:gd name="T1" fmla="*/ 41 h 44"/>
                    <a:gd name="T2" fmla="*/ 2 w 58"/>
                    <a:gd name="T3" fmla="*/ 42 h 44"/>
                    <a:gd name="T4" fmla="*/ 3 w 58"/>
                    <a:gd name="T5" fmla="*/ 13 h 44"/>
                    <a:gd name="T6" fmla="*/ 2 w 58"/>
                    <a:gd name="T7" fmla="*/ 14 h 44"/>
                    <a:gd name="T8" fmla="*/ 20 w 58"/>
                    <a:gd name="T9" fmla="*/ 13 h 44"/>
                    <a:gd name="T10" fmla="*/ 19 w 58"/>
                    <a:gd name="T11" fmla="*/ 42 h 44"/>
                    <a:gd name="T12" fmla="*/ 20 w 58"/>
                    <a:gd name="T13" fmla="*/ 41 h 44"/>
                    <a:gd name="T14" fmla="*/ 22 w 58"/>
                    <a:gd name="T15" fmla="*/ 42 h 44"/>
                    <a:gd name="T16" fmla="*/ 20 w 58"/>
                    <a:gd name="T17" fmla="*/ 11 h 44"/>
                    <a:gd name="T18" fmla="*/ 0 w 58"/>
                    <a:gd name="T19" fmla="*/ 11 h 44"/>
                    <a:gd name="T20" fmla="*/ 0 w 58"/>
                    <a:gd name="T21" fmla="*/ 16 h 44"/>
                    <a:gd name="T22" fmla="*/ 0 w 58"/>
                    <a:gd name="T23" fmla="*/ 44 h 44"/>
                    <a:gd name="T24" fmla="*/ 4 w 58"/>
                    <a:gd name="T25" fmla="*/ 44 h 44"/>
                    <a:gd name="T26" fmla="*/ 22 w 58"/>
                    <a:gd name="T27" fmla="*/ 44 h 44"/>
                    <a:gd name="T28" fmla="*/ 20 w 58"/>
                    <a:gd name="T29" fmla="*/ 42 h 44"/>
                    <a:gd name="T30" fmla="*/ 15 w 58"/>
                    <a:gd name="T31" fmla="*/ 36 h 44"/>
                    <a:gd name="T32" fmla="*/ 16 w 58"/>
                    <a:gd name="T33" fmla="*/ 33 h 44"/>
                    <a:gd name="T34" fmla="*/ 7 w 58"/>
                    <a:gd name="T35" fmla="*/ 33 h 44"/>
                    <a:gd name="T36" fmla="*/ 6 w 58"/>
                    <a:gd name="T37" fmla="*/ 36 h 44"/>
                    <a:gd name="T38" fmla="*/ 29 w 58"/>
                    <a:gd name="T39" fmla="*/ 29 h 44"/>
                    <a:gd name="T40" fmla="*/ 38 w 58"/>
                    <a:gd name="T41" fmla="*/ 29 h 44"/>
                    <a:gd name="T42" fmla="*/ 37 w 58"/>
                    <a:gd name="T43" fmla="*/ 26 h 44"/>
                    <a:gd name="T44" fmla="*/ 28 w 58"/>
                    <a:gd name="T45" fmla="*/ 26 h 44"/>
                    <a:gd name="T46" fmla="*/ 29 w 58"/>
                    <a:gd name="T47" fmla="*/ 29 h 44"/>
                    <a:gd name="T48" fmla="*/ 55 w 58"/>
                    <a:gd name="T49" fmla="*/ 36 h 44"/>
                    <a:gd name="T50" fmla="*/ 58 w 58"/>
                    <a:gd name="T51" fmla="*/ 7 h 44"/>
                    <a:gd name="T52" fmla="*/ 55 w 58"/>
                    <a:gd name="T53" fmla="*/ 0 h 44"/>
                    <a:gd name="T54" fmla="*/ 11 w 58"/>
                    <a:gd name="T55" fmla="*/ 0 h 44"/>
                    <a:gd name="T56" fmla="*/ 8 w 58"/>
                    <a:gd name="T57" fmla="*/ 13 h 44"/>
                    <a:gd name="T58" fmla="*/ 11 w 58"/>
                    <a:gd name="T59" fmla="*/ 14 h 44"/>
                    <a:gd name="T60" fmla="*/ 11 w 58"/>
                    <a:gd name="T61" fmla="*/ 3 h 44"/>
                    <a:gd name="T62" fmla="*/ 16 w 58"/>
                    <a:gd name="T63" fmla="*/ 3 h 44"/>
                    <a:gd name="T64" fmla="*/ 55 w 58"/>
                    <a:gd name="T65" fmla="*/ 3 h 44"/>
                    <a:gd name="T66" fmla="*/ 55 w 58"/>
                    <a:gd name="T67" fmla="*/ 33 h 44"/>
                    <a:gd name="T68" fmla="*/ 20 w 58"/>
                    <a:gd name="T69" fmla="*/ 33 h 44"/>
                    <a:gd name="T70" fmla="*/ 19 w 58"/>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6"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5"/>
                        <a:pt x="58" y="33"/>
                      </a:cubicBezTo>
                      <a:cubicBezTo>
                        <a:pt x="58" y="18"/>
                        <a:pt x="58" y="11"/>
                        <a:pt x="58" y="7"/>
                      </a:cubicBezTo>
                      <a:cubicBezTo>
                        <a:pt x="58" y="3"/>
                        <a:pt x="58" y="3"/>
                        <a:pt x="58" y="3"/>
                      </a:cubicBezTo>
                      <a:cubicBezTo>
                        <a:pt x="58" y="2"/>
                        <a:pt x="57" y="0"/>
                        <a:pt x="55" y="0"/>
                      </a:cubicBezTo>
                      <a:cubicBezTo>
                        <a:pt x="33" y="0"/>
                        <a:pt x="22" y="0"/>
                        <a:pt x="16" y="0"/>
                      </a:cubicBezTo>
                      <a:cubicBezTo>
                        <a:pt x="11" y="0"/>
                        <a:pt x="11" y="0"/>
                        <a:pt x="11" y="0"/>
                      </a:cubicBezTo>
                      <a:cubicBezTo>
                        <a:pt x="9" y="0"/>
                        <a:pt x="8" y="2"/>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1"/>
                        <a:pt x="55" y="18"/>
                        <a:pt x="55"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0" name="Group 179">
                <a:extLst>
                  <a:ext uri="{FF2B5EF4-FFF2-40B4-BE49-F238E27FC236}">
                    <a16:creationId xmlns:a16="http://schemas.microsoft.com/office/drawing/2014/main" id="{6E7A9E17-189A-F617-6F1D-CA989B8E2AC3}"/>
                  </a:ext>
                </a:extLst>
              </p:cNvPr>
              <p:cNvGrpSpPr/>
              <p:nvPr/>
            </p:nvGrpSpPr>
            <p:grpSpPr>
              <a:xfrm>
                <a:off x="10135089" y="3102611"/>
                <a:ext cx="221450" cy="222707"/>
                <a:chOff x="10135089" y="3102611"/>
                <a:chExt cx="221450" cy="222707"/>
              </a:xfrm>
            </p:grpSpPr>
            <p:sp>
              <p:nvSpPr>
                <p:cNvPr id="244" name="Oval 111">
                  <a:extLst>
                    <a:ext uri="{FF2B5EF4-FFF2-40B4-BE49-F238E27FC236}">
                      <a16:creationId xmlns:a16="http://schemas.microsoft.com/office/drawing/2014/main" id="{9F5CAF95-7CD9-375F-BAE6-CF3E20BDC1A3}"/>
                    </a:ext>
                  </a:extLst>
                </p:cNvPr>
                <p:cNvSpPr>
                  <a:spLocks noChangeArrowheads="1"/>
                </p:cNvSpPr>
                <p:nvPr/>
              </p:nvSpPr>
              <p:spPr bwMode="auto">
                <a:xfrm>
                  <a:off x="10135089" y="3102611"/>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5" name="Freeform 117">
                  <a:extLst>
                    <a:ext uri="{FF2B5EF4-FFF2-40B4-BE49-F238E27FC236}">
                      <a16:creationId xmlns:a16="http://schemas.microsoft.com/office/drawing/2014/main" id="{75865D1B-6FF9-8B70-682C-CD451FAB0645}"/>
                    </a:ext>
                  </a:extLst>
                </p:cNvPr>
                <p:cNvSpPr>
                  <a:spLocks noEditPoints="1"/>
                </p:cNvSpPr>
                <p:nvPr/>
              </p:nvSpPr>
              <p:spPr bwMode="auto">
                <a:xfrm>
                  <a:off x="10169062" y="3155457"/>
                  <a:ext cx="150988" cy="114499"/>
                </a:xfrm>
                <a:custGeom>
                  <a:avLst/>
                  <a:gdLst>
                    <a:gd name="T0" fmla="*/ 20 w 58"/>
                    <a:gd name="T1" fmla="*/ 41 h 44"/>
                    <a:gd name="T2" fmla="*/ 2 w 58"/>
                    <a:gd name="T3" fmla="*/ 42 h 44"/>
                    <a:gd name="T4" fmla="*/ 3 w 58"/>
                    <a:gd name="T5" fmla="*/ 13 h 44"/>
                    <a:gd name="T6" fmla="*/ 2 w 58"/>
                    <a:gd name="T7" fmla="*/ 14 h 44"/>
                    <a:gd name="T8" fmla="*/ 20 w 58"/>
                    <a:gd name="T9" fmla="*/ 13 h 44"/>
                    <a:gd name="T10" fmla="*/ 19 w 58"/>
                    <a:gd name="T11" fmla="*/ 42 h 44"/>
                    <a:gd name="T12" fmla="*/ 20 w 58"/>
                    <a:gd name="T13" fmla="*/ 41 h 44"/>
                    <a:gd name="T14" fmla="*/ 22 w 58"/>
                    <a:gd name="T15" fmla="*/ 42 h 44"/>
                    <a:gd name="T16" fmla="*/ 20 w 58"/>
                    <a:gd name="T17" fmla="*/ 11 h 44"/>
                    <a:gd name="T18" fmla="*/ 0 w 58"/>
                    <a:gd name="T19" fmla="*/ 11 h 44"/>
                    <a:gd name="T20" fmla="*/ 0 w 58"/>
                    <a:gd name="T21" fmla="*/ 16 h 44"/>
                    <a:gd name="T22" fmla="*/ 0 w 58"/>
                    <a:gd name="T23" fmla="*/ 44 h 44"/>
                    <a:gd name="T24" fmla="*/ 4 w 58"/>
                    <a:gd name="T25" fmla="*/ 44 h 44"/>
                    <a:gd name="T26" fmla="*/ 22 w 58"/>
                    <a:gd name="T27" fmla="*/ 44 h 44"/>
                    <a:gd name="T28" fmla="*/ 20 w 58"/>
                    <a:gd name="T29" fmla="*/ 42 h 44"/>
                    <a:gd name="T30" fmla="*/ 15 w 58"/>
                    <a:gd name="T31" fmla="*/ 36 h 44"/>
                    <a:gd name="T32" fmla="*/ 16 w 58"/>
                    <a:gd name="T33" fmla="*/ 33 h 44"/>
                    <a:gd name="T34" fmla="*/ 7 w 58"/>
                    <a:gd name="T35" fmla="*/ 33 h 44"/>
                    <a:gd name="T36" fmla="*/ 6 w 58"/>
                    <a:gd name="T37" fmla="*/ 36 h 44"/>
                    <a:gd name="T38" fmla="*/ 29 w 58"/>
                    <a:gd name="T39" fmla="*/ 29 h 44"/>
                    <a:gd name="T40" fmla="*/ 38 w 58"/>
                    <a:gd name="T41" fmla="*/ 29 h 44"/>
                    <a:gd name="T42" fmla="*/ 37 w 58"/>
                    <a:gd name="T43" fmla="*/ 26 h 44"/>
                    <a:gd name="T44" fmla="*/ 28 w 58"/>
                    <a:gd name="T45" fmla="*/ 26 h 44"/>
                    <a:gd name="T46" fmla="*/ 29 w 58"/>
                    <a:gd name="T47" fmla="*/ 29 h 44"/>
                    <a:gd name="T48" fmla="*/ 55 w 58"/>
                    <a:gd name="T49" fmla="*/ 36 h 44"/>
                    <a:gd name="T50" fmla="*/ 58 w 58"/>
                    <a:gd name="T51" fmla="*/ 7 h 44"/>
                    <a:gd name="T52" fmla="*/ 55 w 58"/>
                    <a:gd name="T53" fmla="*/ 0 h 44"/>
                    <a:gd name="T54" fmla="*/ 11 w 58"/>
                    <a:gd name="T55" fmla="*/ 0 h 44"/>
                    <a:gd name="T56" fmla="*/ 8 w 58"/>
                    <a:gd name="T57" fmla="*/ 13 h 44"/>
                    <a:gd name="T58" fmla="*/ 11 w 58"/>
                    <a:gd name="T59" fmla="*/ 14 h 44"/>
                    <a:gd name="T60" fmla="*/ 11 w 58"/>
                    <a:gd name="T61" fmla="*/ 3 h 44"/>
                    <a:gd name="T62" fmla="*/ 16 w 58"/>
                    <a:gd name="T63" fmla="*/ 3 h 44"/>
                    <a:gd name="T64" fmla="*/ 55 w 58"/>
                    <a:gd name="T65" fmla="*/ 3 h 44"/>
                    <a:gd name="T66" fmla="*/ 55 w 58"/>
                    <a:gd name="T67" fmla="*/ 33 h 44"/>
                    <a:gd name="T68" fmla="*/ 20 w 58"/>
                    <a:gd name="T69" fmla="*/ 33 h 44"/>
                    <a:gd name="T70" fmla="*/ 19 w 58"/>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6"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5"/>
                        <a:pt x="58" y="33"/>
                      </a:cubicBezTo>
                      <a:cubicBezTo>
                        <a:pt x="58" y="18"/>
                        <a:pt x="58" y="11"/>
                        <a:pt x="58" y="7"/>
                      </a:cubicBezTo>
                      <a:cubicBezTo>
                        <a:pt x="58" y="3"/>
                        <a:pt x="58" y="3"/>
                        <a:pt x="58" y="3"/>
                      </a:cubicBezTo>
                      <a:cubicBezTo>
                        <a:pt x="58" y="2"/>
                        <a:pt x="57" y="0"/>
                        <a:pt x="55" y="0"/>
                      </a:cubicBezTo>
                      <a:cubicBezTo>
                        <a:pt x="33" y="0"/>
                        <a:pt x="22" y="0"/>
                        <a:pt x="16" y="0"/>
                      </a:cubicBezTo>
                      <a:cubicBezTo>
                        <a:pt x="11" y="0"/>
                        <a:pt x="11" y="0"/>
                        <a:pt x="11" y="0"/>
                      </a:cubicBezTo>
                      <a:cubicBezTo>
                        <a:pt x="9" y="0"/>
                        <a:pt x="8" y="2"/>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1"/>
                        <a:pt x="55" y="18"/>
                        <a:pt x="55"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sp>
            <p:nvSpPr>
              <p:cNvPr id="181" name="Oval 111">
                <a:extLst>
                  <a:ext uri="{FF2B5EF4-FFF2-40B4-BE49-F238E27FC236}">
                    <a16:creationId xmlns:a16="http://schemas.microsoft.com/office/drawing/2014/main" id="{883E87F5-9A30-8A3C-BFA4-1B167D071487}"/>
                  </a:ext>
                </a:extLst>
              </p:cNvPr>
              <p:cNvSpPr>
                <a:spLocks noChangeArrowheads="1"/>
              </p:cNvSpPr>
              <p:nvPr/>
            </p:nvSpPr>
            <p:spPr bwMode="auto">
              <a:xfrm>
                <a:off x="7239596" y="2509106"/>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182" name="Group 181">
                <a:extLst>
                  <a:ext uri="{FF2B5EF4-FFF2-40B4-BE49-F238E27FC236}">
                    <a16:creationId xmlns:a16="http://schemas.microsoft.com/office/drawing/2014/main" id="{307E9453-E68C-D1FD-A2E1-0664120E4ADC}"/>
                  </a:ext>
                </a:extLst>
              </p:cNvPr>
              <p:cNvGrpSpPr/>
              <p:nvPr/>
            </p:nvGrpSpPr>
            <p:grpSpPr>
              <a:xfrm>
                <a:off x="7095868" y="2193937"/>
                <a:ext cx="221450" cy="221450"/>
                <a:chOff x="7095868" y="2193937"/>
                <a:chExt cx="221450" cy="221450"/>
              </a:xfrm>
            </p:grpSpPr>
            <p:sp>
              <p:nvSpPr>
                <p:cNvPr id="242" name="Oval 91">
                  <a:extLst>
                    <a:ext uri="{FF2B5EF4-FFF2-40B4-BE49-F238E27FC236}">
                      <a16:creationId xmlns:a16="http://schemas.microsoft.com/office/drawing/2014/main" id="{0C38236C-A8B9-5DBF-3A62-C25D891B3B3E}"/>
                    </a:ext>
                  </a:extLst>
                </p:cNvPr>
                <p:cNvSpPr>
                  <a:spLocks noChangeArrowheads="1"/>
                </p:cNvSpPr>
                <p:nvPr/>
              </p:nvSpPr>
              <p:spPr bwMode="auto">
                <a:xfrm>
                  <a:off x="7095868" y="2193937"/>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3" name="Freeform 99">
                  <a:extLst>
                    <a:ext uri="{FF2B5EF4-FFF2-40B4-BE49-F238E27FC236}">
                      <a16:creationId xmlns:a16="http://schemas.microsoft.com/office/drawing/2014/main" id="{1C677E68-7E98-6048-C236-5C8E6E415B24}"/>
                    </a:ext>
                  </a:extLst>
                </p:cNvPr>
                <p:cNvSpPr>
                  <a:spLocks noEditPoints="1"/>
                </p:cNvSpPr>
                <p:nvPr/>
              </p:nvSpPr>
              <p:spPr bwMode="auto">
                <a:xfrm>
                  <a:off x="7147456" y="2225393"/>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3" name="Group 182">
                <a:extLst>
                  <a:ext uri="{FF2B5EF4-FFF2-40B4-BE49-F238E27FC236}">
                    <a16:creationId xmlns:a16="http://schemas.microsoft.com/office/drawing/2014/main" id="{BFEB68AD-04C5-D9E3-7FCD-602D1C4793EC}"/>
                  </a:ext>
                </a:extLst>
              </p:cNvPr>
              <p:cNvGrpSpPr/>
              <p:nvPr/>
            </p:nvGrpSpPr>
            <p:grpSpPr>
              <a:xfrm>
                <a:off x="4942773" y="2389509"/>
                <a:ext cx="221450" cy="221450"/>
                <a:chOff x="4942773" y="2389509"/>
                <a:chExt cx="221450" cy="221450"/>
              </a:xfrm>
            </p:grpSpPr>
            <p:sp>
              <p:nvSpPr>
                <p:cNvPr id="240" name="Oval 91">
                  <a:extLst>
                    <a:ext uri="{FF2B5EF4-FFF2-40B4-BE49-F238E27FC236}">
                      <a16:creationId xmlns:a16="http://schemas.microsoft.com/office/drawing/2014/main" id="{7A23BDC2-BE2E-1D00-B907-31D637772752}"/>
                    </a:ext>
                  </a:extLst>
                </p:cNvPr>
                <p:cNvSpPr>
                  <a:spLocks noChangeArrowheads="1"/>
                </p:cNvSpPr>
                <p:nvPr/>
              </p:nvSpPr>
              <p:spPr bwMode="auto">
                <a:xfrm>
                  <a:off x="4942773" y="2389509"/>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41" name="Freeform 99">
                  <a:extLst>
                    <a:ext uri="{FF2B5EF4-FFF2-40B4-BE49-F238E27FC236}">
                      <a16:creationId xmlns:a16="http://schemas.microsoft.com/office/drawing/2014/main" id="{0BDD8B79-DF52-0D44-EA4F-6DAE48065B8D}"/>
                    </a:ext>
                  </a:extLst>
                </p:cNvPr>
                <p:cNvSpPr>
                  <a:spLocks noEditPoints="1"/>
                </p:cNvSpPr>
                <p:nvPr/>
              </p:nvSpPr>
              <p:spPr bwMode="auto">
                <a:xfrm>
                  <a:off x="4994361" y="2420965"/>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4" name="Group 183">
                <a:extLst>
                  <a:ext uri="{FF2B5EF4-FFF2-40B4-BE49-F238E27FC236}">
                    <a16:creationId xmlns:a16="http://schemas.microsoft.com/office/drawing/2014/main" id="{B2B53FB8-64B3-3FC8-8C54-1987A18AD0FC}"/>
                  </a:ext>
                </a:extLst>
              </p:cNvPr>
              <p:cNvGrpSpPr/>
              <p:nvPr/>
            </p:nvGrpSpPr>
            <p:grpSpPr>
              <a:xfrm>
                <a:off x="9920976" y="2673754"/>
                <a:ext cx="221450" cy="221450"/>
                <a:chOff x="9920976" y="2673754"/>
                <a:chExt cx="221450" cy="221450"/>
              </a:xfrm>
            </p:grpSpPr>
            <p:sp>
              <p:nvSpPr>
                <p:cNvPr id="238" name="Oval 110">
                  <a:extLst>
                    <a:ext uri="{FF2B5EF4-FFF2-40B4-BE49-F238E27FC236}">
                      <a16:creationId xmlns:a16="http://schemas.microsoft.com/office/drawing/2014/main" id="{9AEEB116-B7E2-CC98-F336-278BB1A334C4}"/>
                    </a:ext>
                  </a:extLst>
                </p:cNvPr>
                <p:cNvSpPr>
                  <a:spLocks noChangeArrowheads="1"/>
                </p:cNvSpPr>
                <p:nvPr/>
              </p:nvSpPr>
              <p:spPr bwMode="auto">
                <a:xfrm>
                  <a:off x="9920976" y="2673754"/>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9" name="Freeform 119">
                  <a:extLst>
                    <a:ext uri="{FF2B5EF4-FFF2-40B4-BE49-F238E27FC236}">
                      <a16:creationId xmlns:a16="http://schemas.microsoft.com/office/drawing/2014/main" id="{21DC589C-5B5D-FFCA-E0B1-592B47DEA995}"/>
                    </a:ext>
                  </a:extLst>
                </p:cNvPr>
                <p:cNvSpPr>
                  <a:spLocks noEditPoints="1"/>
                </p:cNvSpPr>
                <p:nvPr/>
              </p:nvSpPr>
              <p:spPr bwMode="auto">
                <a:xfrm>
                  <a:off x="9970047" y="2710243"/>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5" name="Group 184">
                <a:extLst>
                  <a:ext uri="{FF2B5EF4-FFF2-40B4-BE49-F238E27FC236}">
                    <a16:creationId xmlns:a16="http://schemas.microsoft.com/office/drawing/2014/main" id="{4D1D972A-9177-512F-5F7E-B54172822E63}"/>
                  </a:ext>
                </a:extLst>
              </p:cNvPr>
              <p:cNvGrpSpPr/>
              <p:nvPr/>
            </p:nvGrpSpPr>
            <p:grpSpPr>
              <a:xfrm>
                <a:off x="10044283" y="3532270"/>
                <a:ext cx="221450" cy="221450"/>
                <a:chOff x="10044283" y="3532270"/>
                <a:chExt cx="221450" cy="221450"/>
              </a:xfrm>
            </p:grpSpPr>
            <p:sp>
              <p:nvSpPr>
                <p:cNvPr id="236" name="Oval 110">
                  <a:extLst>
                    <a:ext uri="{FF2B5EF4-FFF2-40B4-BE49-F238E27FC236}">
                      <a16:creationId xmlns:a16="http://schemas.microsoft.com/office/drawing/2014/main" id="{DE70BB3D-E139-1FAC-5409-8EA395209F9F}"/>
                    </a:ext>
                  </a:extLst>
                </p:cNvPr>
                <p:cNvSpPr>
                  <a:spLocks noChangeArrowheads="1"/>
                </p:cNvSpPr>
                <p:nvPr/>
              </p:nvSpPr>
              <p:spPr bwMode="auto">
                <a:xfrm>
                  <a:off x="10044283" y="3532270"/>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7" name="Freeform 119">
                  <a:extLst>
                    <a:ext uri="{FF2B5EF4-FFF2-40B4-BE49-F238E27FC236}">
                      <a16:creationId xmlns:a16="http://schemas.microsoft.com/office/drawing/2014/main" id="{C13F26D8-002D-5847-3FDE-CE3341A4524D}"/>
                    </a:ext>
                  </a:extLst>
                </p:cNvPr>
                <p:cNvSpPr>
                  <a:spLocks noEditPoints="1"/>
                </p:cNvSpPr>
                <p:nvPr/>
              </p:nvSpPr>
              <p:spPr bwMode="auto">
                <a:xfrm>
                  <a:off x="10093354" y="3568759"/>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6" name="Group 185">
                <a:extLst>
                  <a:ext uri="{FF2B5EF4-FFF2-40B4-BE49-F238E27FC236}">
                    <a16:creationId xmlns:a16="http://schemas.microsoft.com/office/drawing/2014/main" id="{A9F884DE-30CD-8DE7-D140-44996706CF49}"/>
                  </a:ext>
                </a:extLst>
              </p:cNvPr>
              <p:cNvGrpSpPr/>
              <p:nvPr/>
            </p:nvGrpSpPr>
            <p:grpSpPr>
              <a:xfrm>
                <a:off x="4778697" y="2018443"/>
                <a:ext cx="221450" cy="221450"/>
                <a:chOff x="4778697" y="2018443"/>
                <a:chExt cx="221450" cy="221450"/>
              </a:xfrm>
            </p:grpSpPr>
            <p:sp>
              <p:nvSpPr>
                <p:cNvPr id="234" name="Oval 110">
                  <a:extLst>
                    <a:ext uri="{FF2B5EF4-FFF2-40B4-BE49-F238E27FC236}">
                      <a16:creationId xmlns:a16="http://schemas.microsoft.com/office/drawing/2014/main" id="{1B0DE56B-E35D-9E0B-C5C1-C8A0F6AF06A0}"/>
                    </a:ext>
                  </a:extLst>
                </p:cNvPr>
                <p:cNvSpPr>
                  <a:spLocks noChangeArrowheads="1"/>
                </p:cNvSpPr>
                <p:nvPr/>
              </p:nvSpPr>
              <p:spPr bwMode="auto">
                <a:xfrm>
                  <a:off x="4778697" y="2018443"/>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5" name="Freeform 119">
                  <a:extLst>
                    <a:ext uri="{FF2B5EF4-FFF2-40B4-BE49-F238E27FC236}">
                      <a16:creationId xmlns:a16="http://schemas.microsoft.com/office/drawing/2014/main" id="{B3294748-9D8D-7C3F-23E7-9315522A7DAB}"/>
                    </a:ext>
                  </a:extLst>
                </p:cNvPr>
                <p:cNvSpPr>
                  <a:spLocks noEditPoints="1"/>
                </p:cNvSpPr>
                <p:nvPr/>
              </p:nvSpPr>
              <p:spPr bwMode="auto">
                <a:xfrm>
                  <a:off x="4827768" y="2054931"/>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7" name="Group 186">
                <a:extLst>
                  <a:ext uri="{FF2B5EF4-FFF2-40B4-BE49-F238E27FC236}">
                    <a16:creationId xmlns:a16="http://schemas.microsoft.com/office/drawing/2014/main" id="{4AE7AFA4-AF4F-08AA-B970-8F1D29727847}"/>
                  </a:ext>
                </a:extLst>
              </p:cNvPr>
              <p:cNvGrpSpPr/>
              <p:nvPr/>
            </p:nvGrpSpPr>
            <p:grpSpPr>
              <a:xfrm>
                <a:off x="3133374" y="2423481"/>
                <a:ext cx="221450" cy="221450"/>
                <a:chOff x="3133374" y="2423481"/>
                <a:chExt cx="221450" cy="221450"/>
              </a:xfrm>
            </p:grpSpPr>
            <p:sp>
              <p:nvSpPr>
                <p:cNvPr id="232" name="Oval 110">
                  <a:extLst>
                    <a:ext uri="{FF2B5EF4-FFF2-40B4-BE49-F238E27FC236}">
                      <a16:creationId xmlns:a16="http://schemas.microsoft.com/office/drawing/2014/main" id="{E7E8C514-8487-FA1D-E7EB-8F9645CC9397}"/>
                    </a:ext>
                  </a:extLst>
                </p:cNvPr>
                <p:cNvSpPr>
                  <a:spLocks noChangeArrowheads="1"/>
                </p:cNvSpPr>
                <p:nvPr/>
              </p:nvSpPr>
              <p:spPr bwMode="auto">
                <a:xfrm>
                  <a:off x="3133374" y="2423481"/>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3" name="Freeform 119">
                  <a:extLst>
                    <a:ext uri="{FF2B5EF4-FFF2-40B4-BE49-F238E27FC236}">
                      <a16:creationId xmlns:a16="http://schemas.microsoft.com/office/drawing/2014/main" id="{8B3C2AF3-20A2-1943-C0E9-B5980C1C7127}"/>
                    </a:ext>
                  </a:extLst>
                </p:cNvPr>
                <p:cNvSpPr>
                  <a:spLocks noEditPoints="1"/>
                </p:cNvSpPr>
                <p:nvPr/>
              </p:nvSpPr>
              <p:spPr bwMode="auto">
                <a:xfrm>
                  <a:off x="3182444" y="2459970"/>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8" name="Group 187">
                <a:extLst>
                  <a:ext uri="{FF2B5EF4-FFF2-40B4-BE49-F238E27FC236}">
                    <a16:creationId xmlns:a16="http://schemas.microsoft.com/office/drawing/2014/main" id="{B90205CE-14B5-A686-FB12-92F17C4DC0AA}"/>
                  </a:ext>
                </a:extLst>
              </p:cNvPr>
              <p:cNvGrpSpPr/>
              <p:nvPr/>
            </p:nvGrpSpPr>
            <p:grpSpPr>
              <a:xfrm>
                <a:off x="4000698" y="2353908"/>
                <a:ext cx="218933" cy="221450"/>
                <a:chOff x="4000698" y="2353908"/>
                <a:chExt cx="218933" cy="221450"/>
              </a:xfrm>
            </p:grpSpPr>
            <p:sp>
              <p:nvSpPr>
                <p:cNvPr id="230" name="Oval 109">
                  <a:extLst>
                    <a:ext uri="{FF2B5EF4-FFF2-40B4-BE49-F238E27FC236}">
                      <a16:creationId xmlns:a16="http://schemas.microsoft.com/office/drawing/2014/main" id="{D25C41C1-0A4C-C10A-AE78-8EAA5996138A}"/>
                    </a:ext>
                  </a:extLst>
                </p:cNvPr>
                <p:cNvSpPr>
                  <a:spLocks noChangeArrowheads="1"/>
                </p:cNvSpPr>
                <p:nvPr/>
              </p:nvSpPr>
              <p:spPr bwMode="auto">
                <a:xfrm>
                  <a:off x="4000698" y="2353908"/>
                  <a:ext cx="218933"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31" name="Freeform 116">
                  <a:extLst>
                    <a:ext uri="{FF2B5EF4-FFF2-40B4-BE49-F238E27FC236}">
                      <a16:creationId xmlns:a16="http://schemas.microsoft.com/office/drawing/2014/main" id="{64DFC14F-9CC0-E964-D75A-ECDBEAD3BC72}"/>
                    </a:ext>
                  </a:extLst>
                </p:cNvPr>
                <p:cNvSpPr>
                  <a:spLocks noEditPoints="1"/>
                </p:cNvSpPr>
                <p:nvPr/>
              </p:nvSpPr>
              <p:spPr bwMode="auto">
                <a:xfrm>
                  <a:off x="4043478" y="2392344"/>
                  <a:ext cx="114499" cy="130857"/>
                </a:xfrm>
                <a:custGeom>
                  <a:avLst/>
                  <a:gdLst>
                    <a:gd name="T0" fmla="*/ 9 w 44"/>
                    <a:gd name="T1" fmla="*/ 14 h 50"/>
                    <a:gd name="T2" fmla="*/ 11 w 44"/>
                    <a:gd name="T3" fmla="*/ 14 h 50"/>
                    <a:gd name="T4" fmla="*/ 22 w 44"/>
                    <a:gd name="T5" fmla="*/ 3 h 50"/>
                    <a:gd name="T6" fmla="*/ 30 w 44"/>
                    <a:gd name="T7" fmla="*/ 6 h 50"/>
                    <a:gd name="T8" fmla="*/ 34 w 44"/>
                    <a:gd name="T9" fmla="*/ 14 h 50"/>
                    <a:gd name="T10" fmla="*/ 30 w 44"/>
                    <a:gd name="T11" fmla="*/ 22 h 50"/>
                    <a:gd name="T12" fmla="*/ 22 w 44"/>
                    <a:gd name="T13" fmla="*/ 26 h 50"/>
                    <a:gd name="T14" fmla="*/ 11 w 44"/>
                    <a:gd name="T15" fmla="*/ 14 h 50"/>
                    <a:gd name="T16" fmla="*/ 9 w 44"/>
                    <a:gd name="T17" fmla="*/ 14 h 50"/>
                    <a:gd name="T18" fmla="*/ 8 w 44"/>
                    <a:gd name="T19" fmla="*/ 14 h 50"/>
                    <a:gd name="T20" fmla="*/ 22 w 44"/>
                    <a:gd name="T21" fmla="*/ 29 h 50"/>
                    <a:gd name="T22" fmla="*/ 37 w 44"/>
                    <a:gd name="T23" fmla="*/ 14 h 50"/>
                    <a:gd name="T24" fmla="*/ 22 w 44"/>
                    <a:gd name="T25" fmla="*/ 0 h 50"/>
                    <a:gd name="T26" fmla="*/ 8 w 44"/>
                    <a:gd name="T27" fmla="*/ 14 h 50"/>
                    <a:gd name="T28" fmla="*/ 9 w 44"/>
                    <a:gd name="T29" fmla="*/ 14 h 50"/>
                    <a:gd name="T30" fmla="*/ 44 w 44"/>
                    <a:gd name="T31" fmla="*/ 48 h 50"/>
                    <a:gd name="T32" fmla="*/ 38 w 44"/>
                    <a:gd name="T33" fmla="*/ 32 h 50"/>
                    <a:gd name="T34" fmla="*/ 22 w 44"/>
                    <a:gd name="T35" fmla="*/ 26 h 50"/>
                    <a:gd name="T36" fmla="*/ 6 w 44"/>
                    <a:gd name="T37" fmla="*/ 32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50"/>
                        <a:pt x="0" y="50"/>
                        <a:pt x="0" y="50"/>
                      </a:cubicBezTo>
                      <a:cubicBezTo>
                        <a:pt x="3" y="50"/>
                        <a:pt x="3" y="50"/>
                        <a:pt x="3" y="50"/>
                      </a:cubicBezTo>
                      <a:cubicBezTo>
                        <a:pt x="3" y="48"/>
                        <a:pt x="3" y="48"/>
                        <a:pt x="3" y="48"/>
                      </a:cubicBezTo>
                      <a:cubicBezTo>
                        <a:pt x="3" y="37"/>
                        <a:pt x="11" y="29"/>
                        <a:pt x="22" y="29"/>
                      </a:cubicBezTo>
                      <a:cubicBezTo>
                        <a:pt x="33" y="29"/>
                        <a:pt x="41" y="37"/>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89" name="Group 188">
                <a:extLst>
                  <a:ext uri="{FF2B5EF4-FFF2-40B4-BE49-F238E27FC236}">
                    <a16:creationId xmlns:a16="http://schemas.microsoft.com/office/drawing/2014/main" id="{BBFBC682-8E53-C32F-88A9-13C8D6FD75D4}"/>
                  </a:ext>
                </a:extLst>
              </p:cNvPr>
              <p:cNvGrpSpPr/>
              <p:nvPr/>
            </p:nvGrpSpPr>
            <p:grpSpPr>
              <a:xfrm>
                <a:off x="3477934" y="1941147"/>
                <a:ext cx="218933" cy="221450"/>
                <a:chOff x="3477934" y="1941147"/>
                <a:chExt cx="218933" cy="221450"/>
              </a:xfrm>
            </p:grpSpPr>
            <p:sp>
              <p:nvSpPr>
                <p:cNvPr id="228" name="Oval 109">
                  <a:extLst>
                    <a:ext uri="{FF2B5EF4-FFF2-40B4-BE49-F238E27FC236}">
                      <a16:creationId xmlns:a16="http://schemas.microsoft.com/office/drawing/2014/main" id="{E3F18E83-3322-5667-79C3-26F0E6FBC231}"/>
                    </a:ext>
                  </a:extLst>
                </p:cNvPr>
                <p:cNvSpPr>
                  <a:spLocks noChangeArrowheads="1"/>
                </p:cNvSpPr>
                <p:nvPr/>
              </p:nvSpPr>
              <p:spPr bwMode="auto">
                <a:xfrm>
                  <a:off x="3477934" y="1941147"/>
                  <a:ext cx="218933"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9" name="Freeform 116">
                  <a:extLst>
                    <a:ext uri="{FF2B5EF4-FFF2-40B4-BE49-F238E27FC236}">
                      <a16:creationId xmlns:a16="http://schemas.microsoft.com/office/drawing/2014/main" id="{D86BC8E9-9EAA-BE07-6AFB-A7D4E2F1C9FF}"/>
                    </a:ext>
                  </a:extLst>
                </p:cNvPr>
                <p:cNvSpPr>
                  <a:spLocks noEditPoints="1"/>
                </p:cNvSpPr>
                <p:nvPr/>
              </p:nvSpPr>
              <p:spPr bwMode="auto">
                <a:xfrm>
                  <a:off x="3520714" y="1979583"/>
                  <a:ext cx="114499" cy="130857"/>
                </a:xfrm>
                <a:custGeom>
                  <a:avLst/>
                  <a:gdLst>
                    <a:gd name="T0" fmla="*/ 9 w 44"/>
                    <a:gd name="T1" fmla="*/ 14 h 50"/>
                    <a:gd name="T2" fmla="*/ 11 w 44"/>
                    <a:gd name="T3" fmla="*/ 14 h 50"/>
                    <a:gd name="T4" fmla="*/ 22 w 44"/>
                    <a:gd name="T5" fmla="*/ 3 h 50"/>
                    <a:gd name="T6" fmla="*/ 30 w 44"/>
                    <a:gd name="T7" fmla="*/ 6 h 50"/>
                    <a:gd name="T8" fmla="*/ 34 w 44"/>
                    <a:gd name="T9" fmla="*/ 14 h 50"/>
                    <a:gd name="T10" fmla="*/ 30 w 44"/>
                    <a:gd name="T11" fmla="*/ 22 h 50"/>
                    <a:gd name="T12" fmla="*/ 22 w 44"/>
                    <a:gd name="T13" fmla="*/ 26 h 50"/>
                    <a:gd name="T14" fmla="*/ 11 w 44"/>
                    <a:gd name="T15" fmla="*/ 14 h 50"/>
                    <a:gd name="T16" fmla="*/ 9 w 44"/>
                    <a:gd name="T17" fmla="*/ 14 h 50"/>
                    <a:gd name="T18" fmla="*/ 8 w 44"/>
                    <a:gd name="T19" fmla="*/ 14 h 50"/>
                    <a:gd name="T20" fmla="*/ 22 w 44"/>
                    <a:gd name="T21" fmla="*/ 29 h 50"/>
                    <a:gd name="T22" fmla="*/ 37 w 44"/>
                    <a:gd name="T23" fmla="*/ 14 h 50"/>
                    <a:gd name="T24" fmla="*/ 22 w 44"/>
                    <a:gd name="T25" fmla="*/ 0 h 50"/>
                    <a:gd name="T26" fmla="*/ 8 w 44"/>
                    <a:gd name="T27" fmla="*/ 14 h 50"/>
                    <a:gd name="T28" fmla="*/ 9 w 44"/>
                    <a:gd name="T29" fmla="*/ 14 h 50"/>
                    <a:gd name="T30" fmla="*/ 44 w 44"/>
                    <a:gd name="T31" fmla="*/ 48 h 50"/>
                    <a:gd name="T32" fmla="*/ 38 w 44"/>
                    <a:gd name="T33" fmla="*/ 32 h 50"/>
                    <a:gd name="T34" fmla="*/ 22 w 44"/>
                    <a:gd name="T35" fmla="*/ 26 h 50"/>
                    <a:gd name="T36" fmla="*/ 6 w 44"/>
                    <a:gd name="T37" fmla="*/ 32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50"/>
                        <a:pt x="0" y="50"/>
                        <a:pt x="0" y="50"/>
                      </a:cubicBezTo>
                      <a:cubicBezTo>
                        <a:pt x="3" y="50"/>
                        <a:pt x="3" y="50"/>
                        <a:pt x="3" y="50"/>
                      </a:cubicBezTo>
                      <a:cubicBezTo>
                        <a:pt x="3" y="48"/>
                        <a:pt x="3" y="48"/>
                        <a:pt x="3" y="48"/>
                      </a:cubicBezTo>
                      <a:cubicBezTo>
                        <a:pt x="3" y="37"/>
                        <a:pt x="11" y="29"/>
                        <a:pt x="22" y="29"/>
                      </a:cubicBezTo>
                      <a:cubicBezTo>
                        <a:pt x="33" y="29"/>
                        <a:pt x="41" y="37"/>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sp>
            <p:nvSpPr>
              <p:cNvPr id="190" name="Oval 110">
                <a:extLst>
                  <a:ext uri="{FF2B5EF4-FFF2-40B4-BE49-F238E27FC236}">
                    <a16:creationId xmlns:a16="http://schemas.microsoft.com/office/drawing/2014/main" id="{7E291F25-921A-99C2-693F-F33CD77D91D7}"/>
                  </a:ext>
                </a:extLst>
              </p:cNvPr>
              <p:cNvSpPr>
                <a:spLocks noChangeArrowheads="1"/>
              </p:cNvSpPr>
              <p:nvPr/>
            </p:nvSpPr>
            <p:spPr bwMode="auto">
              <a:xfrm>
                <a:off x="7736994" y="2005616"/>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91" name="Freeform 119">
                <a:extLst>
                  <a:ext uri="{FF2B5EF4-FFF2-40B4-BE49-F238E27FC236}">
                    <a16:creationId xmlns:a16="http://schemas.microsoft.com/office/drawing/2014/main" id="{61BC488E-DCCA-B800-213A-3429B67CEA7E}"/>
                  </a:ext>
                </a:extLst>
              </p:cNvPr>
              <p:cNvSpPr>
                <a:spLocks noEditPoints="1"/>
              </p:cNvSpPr>
              <p:nvPr/>
            </p:nvSpPr>
            <p:spPr bwMode="auto">
              <a:xfrm>
                <a:off x="7786065" y="2042104"/>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192" name="Group 191">
                <a:extLst>
                  <a:ext uri="{FF2B5EF4-FFF2-40B4-BE49-F238E27FC236}">
                    <a16:creationId xmlns:a16="http://schemas.microsoft.com/office/drawing/2014/main" id="{C3B942EA-7003-0F21-3209-F6D4F3E5B19C}"/>
                  </a:ext>
                </a:extLst>
              </p:cNvPr>
              <p:cNvGrpSpPr/>
              <p:nvPr/>
            </p:nvGrpSpPr>
            <p:grpSpPr>
              <a:xfrm>
                <a:off x="7663739" y="2369878"/>
                <a:ext cx="218933" cy="221450"/>
                <a:chOff x="7663739" y="2369878"/>
                <a:chExt cx="218933" cy="221450"/>
              </a:xfrm>
            </p:grpSpPr>
            <p:sp>
              <p:nvSpPr>
                <p:cNvPr id="226" name="Oval 109">
                  <a:extLst>
                    <a:ext uri="{FF2B5EF4-FFF2-40B4-BE49-F238E27FC236}">
                      <a16:creationId xmlns:a16="http://schemas.microsoft.com/office/drawing/2014/main" id="{5F9658AC-14FC-B390-A517-87E3DFD22174}"/>
                    </a:ext>
                  </a:extLst>
                </p:cNvPr>
                <p:cNvSpPr>
                  <a:spLocks noChangeArrowheads="1"/>
                </p:cNvSpPr>
                <p:nvPr/>
              </p:nvSpPr>
              <p:spPr bwMode="auto">
                <a:xfrm>
                  <a:off x="7663739" y="2369878"/>
                  <a:ext cx="218933"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7" name="Freeform 116">
                  <a:extLst>
                    <a:ext uri="{FF2B5EF4-FFF2-40B4-BE49-F238E27FC236}">
                      <a16:creationId xmlns:a16="http://schemas.microsoft.com/office/drawing/2014/main" id="{BA3126D5-ECDF-51A3-BF0B-C30818EA3D00}"/>
                    </a:ext>
                  </a:extLst>
                </p:cNvPr>
                <p:cNvSpPr>
                  <a:spLocks noEditPoints="1"/>
                </p:cNvSpPr>
                <p:nvPr/>
              </p:nvSpPr>
              <p:spPr bwMode="auto">
                <a:xfrm>
                  <a:off x="7706519" y="2408314"/>
                  <a:ext cx="114499" cy="130857"/>
                </a:xfrm>
                <a:custGeom>
                  <a:avLst/>
                  <a:gdLst>
                    <a:gd name="T0" fmla="*/ 9 w 44"/>
                    <a:gd name="T1" fmla="*/ 14 h 50"/>
                    <a:gd name="T2" fmla="*/ 11 w 44"/>
                    <a:gd name="T3" fmla="*/ 14 h 50"/>
                    <a:gd name="T4" fmla="*/ 22 w 44"/>
                    <a:gd name="T5" fmla="*/ 3 h 50"/>
                    <a:gd name="T6" fmla="*/ 30 w 44"/>
                    <a:gd name="T7" fmla="*/ 6 h 50"/>
                    <a:gd name="T8" fmla="*/ 34 w 44"/>
                    <a:gd name="T9" fmla="*/ 14 h 50"/>
                    <a:gd name="T10" fmla="*/ 30 w 44"/>
                    <a:gd name="T11" fmla="*/ 22 h 50"/>
                    <a:gd name="T12" fmla="*/ 22 w 44"/>
                    <a:gd name="T13" fmla="*/ 26 h 50"/>
                    <a:gd name="T14" fmla="*/ 11 w 44"/>
                    <a:gd name="T15" fmla="*/ 14 h 50"/>
                    <a:gd name="T16" fmla="*/ 9 w 44"/>
                    <a:gd name="T17" fmla="*/ 14 h 50"/>
                    <a:gd name="T18" fmla="*/ 8 w 44"/>
                    <a:gd name="T19" fmla="*/ 14 h 50"/>
                    <a:gd name="T20" fmla="*/ 22 w 44"/>
                    <a:gd name="T21" fmla="*/ 29 h 50"/>
                    <a:gd name="T22" fmla="*/ 37 w 44"/>
                    <a:gd name="T23" fmla="*/ 14 h 50"/>
                    <a:gd name="T24" fmla="*/ 22 w 44"/>
                    <a:gd name="T25" fmla="*/ 0 h 50"/>
                    <a:gd name="T26" fmla="*/ 8 w 44"/>
                    <a:gd name="T27" fmla="*/ 14 h 50"/>
                    <a:gd name="T28" fmla="*/ 9 w 44"/>
                    <a:gd name="T29" fmla="*/ 14 h 50"/>
                    <a:gd name="T30" fmla="*/ 44 w 44"/>
                    <a:gd name="T31" fmla="*/ 48 h 50"/>
                    <a:gd name="T32" fmla="*/ 38 w 44"/>
                    <a:gd name="T33" fmla="*/ 32 h 50"/>
                    <a:gd name="T34" fmla="*/ 22 w 44"/>
                    <a:gd name="T35" fmla="*/ 26 h 50"/>
                    <a:gd name="T36" fmla="*/ 6 w 44"/>
                    <a:gd name="T37" fmla="*/ 32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50"/>
                        <a:pt x="0" y="50"/>
                        <a:pt x="0" y="50"/>
                      </a:cubicBezTo>
                      <a:cubicBezTo>
                        <a:pt x="3" y="50"/>
                        <a:pt x="3" y="50"/>
                        <a:pt x="3" y="50"/>
                      </a:cubicBezTo>
                      <a:cubicBezTo>
                        <a:pt x="3" y="48"/>
                        <a:pt x="3" y="48"/>
                        <a:pt x="3" y="48"/>
                      </a:cubicBezTo>
                      <a:cubicBezTo>
                        <a:pt x="3" y="37"/>
                        <a:pt x="11" y="29"/>
                        <a:pt x="22" y="29"/>
                      </a:cubicBezTo>
                      <a:cubicBezTo>
                        <a:pt x="33" y="29"/>
                        <a:pt x="41" y="37"/>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3" name="Group 192">
                <a:extLst>
                  <a:ext uri="{FF2B5EF4-FFF2-40B4-BE49-F238E27FC236}">
                    <a16:creationId xmlns:a16="http://schemas.microsoft.com/office/drawing/2014/main" id="{DDAB0BC4-1039-1921-3032-0B767A65EF7D}"/>
                  </a:ext>
                </a:extLst>
              </p:cNvPr>
              <p:cNvGrpSpPr/>
              <p:nvPr/>
            </p:nvGrpSpPr>
            <p:grpSpPr>
              <a:xfrm>
                <a:off x="6829807" y="1730594"/>
                <a:ext cx="221450" cy="221450"/>
                <a:chOff x="6829807" y="1730594"/>
                <a:chExt cx="221450" cy="221450"/>
              </a:xfrm>
            </p:grpSpPr>
            <p:sp>
              <p:nvSpPr>
                <p:cNvPr id="224" name="Oval 76">
                  <a:extLst>
                    <a:ext uri="{FF2B5EF4-FFF2-40B4-BE49-F238E27FC236}">
                      <a16:creationId xmlns:a16="http://schemas.microsoft.com/office/drawing/2014/main" id="{CC4541E0-D7C0-D935-46C0-971545D71A7E}"/>
                    </a:ext>
                  </a:extLst>
                </p:cNvPr>
                <p:cNvSpPr>
                  <a:spLocks noChangeArrowheads="1"/>
                </p:cNvSpPr>
                <p:nvPr/>
              </p:nvSpPr>
              <p:spPr bwMode="auto">
                <a:xfrm>
                  <a:off x="6829807" y="1730594"/>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5" name="Freeform 80">
                  <a:extLst>
                    <a:ext uri="{FF2B5EF4-FFF2-40B4-BE49-F238E27FC236}">
                      <a16:creationId xmlns:a16="http://schemas.microsoft.com/office/drawing/2014/main" id="{54851B02-A423-F916-B637-6A47D3871DF8}"/>
                    </a:ext>
                  </a:extLst>
                </p:cNvPr>
                <p:cNvSpPr>
                  <a:spLocks noEditPoints="1"/>
                </p:cNvSpPr>
                <p:nvPr/>
              </p:nvSpPr>
              <p:spPr bwMode="auto">
                <a:xfrm>
                  <a:off x="6881395" y="1772115"/>
                  <a:ext cx="117016" cy="128340"/>
                </a:xfrm>
                <a:custGeom>
                  <a:avLst/>
                  <a:gdLst>
                    <a:gd name="T0" fmla="*/ 10 w 45"/>
                    <a:gd name="T1" fmla="*/ 14 h 49"/>
                    <a:gd name="T2" fmla="*/ 12 w 45"/>
                    <a:gd name="T3" fmla="*/ 14 h 49"/>
                    <a:gd name="T4" fmla="*/ 23 w 45"/>
                    <a:gd name="T5" fmla="*/ 3 h 49"/>
                    <a:gd name="T6" fmla="*/ 31 w 45"/>
                    <a:gd name="T7" fmla="*/ 6 h 49"/>
                    <a:gd name="T8" fmla="*/ 34 w 45"/>
                    <a:gd name="T9" fmla="*/ 14 h 49"/>
                    <a:gd name="T10" fmla="*/ 31 w 45"/>
                    <a:gd name="T11" fmla="*/ 22 h 49"/>
                    <a:gd name="T12" fmla="*/ 23 w 45"/>
                    <a:gd name="T13" fmla="*/ 25 h 49"/>
                    <a:gd name="T14" fmla="*/ 12 w 45"/>
                    <a:gd name="T15" fmla="*/ 14 h 49"/>
                    <a:gd name="T16" fmla="*/ 10 w 45"/>
                    <a:gd name="T17" fmla="*/ 14 h 49"/>
                    <a:gd name="T18" fmla="*/ 9 w 45"/>
                    <a:gd name="T19" fmla="*/ 14 h 49"/>
                    <a:gd name="T20" fmla="*/ 23 w 45"/>
                    <a:gd name="T21" fmla="*/ 28 h 49"/>
                    <a:gd name="T22" fmla="*/ 37 w 45"/>
                    <a:gd name="T23" fmla="*/ 14 h 49"/>
                    <a:gd name="T24" fmla="*/ 23 w 45"/>
                    <a:gd name="T25" fmla="*/ 0 h 49"/>
                    <a:gd name="T26" fmla="*/ 9 w 45"/>
                    <a:gd name="T27" fmla="*/ 14 h 49"/>
                    <a:gd name="T28" fmla="*/ 10 w 45"/>
                    <a:gd name="T29" fmla="*/ 14 h 49"/>
                    <a:gd name="T30" fmla="*/ 45 w 45"/>
                    <a:gd name="T31" fmla="*/ 48 h 49"/>
                    <a:gd name="T32" fmla="*/ 39 w 45"/>
                    <a:gd name="T33" fmla="*/ 32 h 49"/>
                    <a:gd name="T34" fmla="*/ 23 w 45"/>
                    <a:gd name="T35" fmla="*/ 25 h 49"/>
                    <a:gd name="T36" fmla="*/ 7 w 45"/>
                    <a:gd name="T37" fmla="*/ 32 h 49"/>
                    <a:gd name="T38" fmla="*/ 0 w 45"/>
                    <a:gd name="T39" fmla="*/ 48 h 49"/>
                    <a:gd name="T40" fmla="*/ 0 w 45"/>
                    <a:gd name="T41" fmla="*/ 49 h 49"/>
                    <a:gd name="T42" fmla="*/ 3 w 45"/>
                    <a:gd name="T43" fmla="*/ 49 h 49"/>
                    <a:gd name="T44" fmla="*/ 3 w 45"/>
                    <a:gd name="T45" fmla="*/ 48 h 49"/>
                    <a:gd name="T46" fmla="*/ 23 w 45"/>
                    <a:gd name="T47" fmla="*/ 28 h 49"/>
                    <a:gd name="T48" fmla="*/ 42 w 45"/>
                    <a:gd name="T49" fmla="*/ 48 h 49"/>
                    <a:gd name="T50" fmla="*/ 42 w 45"/>
                    <a:gd name="T51" fmla="*/ 49 h 49"/>
                    <a:gd name="T52" fmla="*/ 45 w 45"/>
                    <a:gd name="T53" fmla="*/ 49 h 49"/>
                    <a:gd name="T54" fmla="*/ 45 w 45"/>
                    <a:gd name="T55"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9">
                      <a:moveTo>
                        <a:pt x="10" y="14"/>
                      </a:moveTo>
                      <a:cubicBezTo>
                        <a:pt x="12" y="14"/>
                        <a:pt x="12" y="14"/>
                        <a:pt x="12" y="14"/>
                      </a:cubicBezTo>
                      <a:cubicBezTo>
                        <a:pt x="12" y="8"/>
                        <a:pt x="17" y="3"/>
                        <a:pt x="23" y="3"/>
                      </a:cubicBezTo>
                      <a:cubicBezTo>
                        <a:pt x="26" y="3"/>
                        <a:pt x="29" y="4"/>
                        <a:pt x="31" y="6"/>
                      </a:cubicBezTo>
                      <a:cubicBezTo>
                        <a:pt x="33" y="8"/>
                        <a:pt x="34" y="11"/>
                        <a:pt x="34" y="14"/>
                      </a:cubicBezTo>
                      <a:cubicBezTo>
                        <a:pt x="34" y="17"/>
                        <a:pt x="33" y="20"/>
                        <a:pt x="31" y="22"/>
                      </a:cubicBezTo>
                      <a:cubicBezTo>
                        <a:pt x="29" y="24"/>
                        <a:pt x="26" y="25"/>
                        <a:pt x="23" y="25"/>
                      </a:cubicBezTo>
                      <a:cubicBezTo>
                        <a:pt x="17" y="25"/>
                        <a:pt x="12" y="20"/>
                        <a:pt x="12" y="14"/>
                      </a:cubicBezTo>
                      <a:cubicBezTo>
                        <a:pt x="10" y="14"/>
                        <a:pt x="10" y="14"/>
                        <a:pt x="10" y="14"/>
                      </a:cubicBezTo>
                      <a:cubicBezTo>
                        <a:pt x="9" y="14"/>
                        <a:pt x="9" y="14"/>
                        <a:pt x="9" y="14"/>
                      </a:cubicBezTo>
                      <a:cubicBezTo>
                        <a:pt x="9" y="22"/>
                        <a:pt x="15" y="28"/>
                        <a:pt x="23" y="28"/>
                      </a:cubicBezTo>
                      <a:cubicBezTo>
                        <a:pt x="31" y="28"/>
                        <a:pt x="37" y="22"/>
                        <a:pt x="37" y="14"/>
                      </a:cubicBezTo>
                      <a:cubicBezTo>
                        <a:pt x="37" y="6"/>
                        <a:pt x="31" y="0"/>
                        <a:pt x="23" y="0"/>
                      </a:cubicBezTo>
                      <a:cubicBezTo>
                        <a:pt x="15" y="0"/>
                        <a:pt x="9" y="6"/>
                        <a:pt x="9" y="14"/>
                      </a:cubicBezTo>
                      <a:lnTo>
                        <a:pt x="10" y="14"/>
                      </a:lnTo>
                      <a:close/>
                      <a:moveTo>
                        <a:pt x="45" y="48"/>
                      </a:moveTo>
                      <a:cubicBezTo>
                        <a:pt x="45" y="42"/>
                        <a:pt x="43" y="36"/>
                        <a:pt x="39" y="32"/>
                      </a:cubicBezTo>
                      <a:cubicBezTo>
                        <a:pt x="35" y="28"/>
                        <a:pt x="29" y="25"/>
                        <a:pt x="23" y="25"/>
                      </a:cubicBezTo>
                      <a:cubicBezTo>
                        <a:pt x="17" y="25"/>
                        <a:pt x="11" y="28"/>
                        <a:pt x="7" y="32"/>
                      </a:cubicBezTo>
                      <a:cubicBezTo>
                        <a:pt x="3" y="36"/>
                        <a:pt x="0" y="42"/>
                        <a:pt x="0" y="48"/>
                      </a:cubicBezTo>
                      <a:cubicBezTo>
                        <a:pt x="0" y="49"/>
                        <a:pt x="0" y="49"/>
                        <a:pt x="0" y="49"/>
                      </a:cubicBezTo>
                      <a:cubicBezTo>
                        <a:pt x="3" y="49"/>
                        <a:pt x="3" y="49"/>
                        <a:pt x="3" y="49"/>
                      </a:cubicBezTo>
                      <a:cubicBezTo>
                        <a:pt x="3" y="48"/>
                        <a:pt x="3" y="48"/>
                        <a:pt x="3" y="48"/>
                      </a:cubicBezTo>
                      <a:cubicBezTo>
                        <a:pt x="3" y="37"/>
                        <a:pt x="12" y="28"/>
                        <a:pt x="23" y="28"/>
                      </a:cubicBezTo>
                      <a:cubicBezTo>
                        <a:pt x="33" y="28"/>
                        <a:pt x="42" y="37"/>
                        <a:pt x="42" y="48"/>
                      </a:cubicBezTo>
                      <a:cubicBezTo>
                        <a:pt x="42" y="49"/>
                        <a:pt x="42" y="49"/>
                        <a:pt x="42" y="49"/>
                      </a:cubicBezTo>
                      <a:cubicBezTo>
                        <a:pt x="45" y="49"/>
                        <a:pt x="45" y="49"/>
                        <a:pt x="45" y="49"/>
                      </a:cubicBezTo>
                      <a:cubicBezTo>
                        <a:pt x="45" y="48"/>
                        <a:pt x="45" y="48"/>
                        <a:pt x="45"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4" name="Group 193">
                <a:extLst>
                  <a:ext uri="{FF2B5EF4-FFF2-40B4-BE49-F238E27FC236}">
                    <a16:creationId xmlns:a16="http://schemas.microsoft.com/office/drawing/2014/main" id="{E1FC2D40-8EBE-2B36-84C0-6420BBEB6943}"/>
                  </a:ext>
                </a:extLst>
              </p:cNvPr>
              <p:cNvGrpSpPr/>
              <p:nvPr/>
            </p:nvGrpSpPr>
            <p:grpSpPr>
              <a:xfrm>
                <a:off x="6481451" y="2298364"/>
                <a:ext cx="221450" cy="221450"/>
                <a:chOff x="6481451" y="2298364"/>
                <a:chExt cx="221450" cy="221450"/>
              </a:xfrm>
            </p:grpSpPr>
            <p:sp>
              <p:nvSpPr>
                <p:cNvPr id="222" name="Oval 91">
                  <a:extLst>
                    <a:ext uri="{FF2B5EF4-FFF2-40B4-BE49-F238E27FC236}">
                      <a16:creationId xmlns:a16="http://schemas.microsoft.com/office/drawing/2014/main" id="{493433DE-9870-0C5B-5FB9-DBC6115298C8}"/>
                    </a:ext>
                  </a:extLst>
                </p:cNvPr>
                <p:cNvSpPr>
                  <a:spLocks noChangeArrowheads="1"/>
                </p:cNvSpPr>
                <p:nvPr/>
              </p:nvSpPr>
              <p:spPr bwMode="auto">
                <a:xfrm>
                  <a:off x="6481451" y="2298364"/>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3" name="Freeform 99">
                  <a:extLst>
                    <a:ext uri="{FF2B5EF4-FFF2-40B4-BE49-F238E27FC236}">
                      <a16:creationId xmlns:a16="http://schemas.microsoft.com/office/drawing/2014/main" id="{C8988946-8A7B-0556-8613-CCDACC56BF09}"/>
                    </a:ext>
                  </a:extLst>
                </p:cNvPr>
                <p:cNvSpPr>
                  <a:spLocks noEditPoints="1"/>
                </p:cNvSpPr>
                <p:nvPr/>
              </p:nvSpPr>
              <p:spPr bwMode="auto">
                <a:xfrm>
                  <a:off x="6533039" y="2329820"/>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5" name="Group 194">
                <a:extLst>
                  <a:ext uri="{FF2B5EF4-FFF2-40B4-BE49-F238E27FC236}">
                    <a16:creationId xmlns:a16="http://schemas.microsoft.com/office/drawing/2014/main" id="{D7BD4506-FC3B-C4AA-C11C-204ABC459465}"/>
                  </a:ext>
                </a:extLst>
              </p:cNvPr>
              <p:cNvGrpSpPr/>
              <p:nvPr/>
            </p:nvGrpSpPr>
            <p:grpSpPr>
              <a:xfrm>
                <a:off x="5562943" y="2453510"/>
                <a:ext cx="218933" cy="221450"/>
                <a:chOff x="5562943" y="2453510"/>
                <a:chExt cx="218933" cy="221450"/>
              </a:xfrm>
            </p:grpSpPr>
            <p:sp>
              <p:nvSpPr>
                <p:cNvPr id="220" name="Oval 109">
                  <a:extLst>
                    <a:ext uri="{FF2B5EF4-FFF2-40B4-BE49-F238E27FC236}">
                      <a16:creationId xmlns:a16="http://schemas.microsoft.com/office/drawing/2014/main" id="{D37B4C36-FCCB-39D0-9750-05301E5F67B0}"/>
                    </a:ext>
                  </a:extLst>
                </p:cNvPr>
                <p:cNvSpPr>
                  <a:spLocks noChangeArrowheads="1"/>
                </p:cNvSpPr>
                <p:nvPr/>
              </p:nvSpPr>
              <p:spPr bwMode="auto">
                <a:xfrm>
                  <a:off x="5562943" y="2453510"/>
                  <a:ext cx="218933"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21" name="Freeform 116">
                  <a:extLst>
                    <a:ext uri="{FF2B5EF4-FFF2-40B4-BE49-F238E27FC236}">
                      <a16:creationId xmlns:a16="http://schemas.microsoft.com/office/drawing/2014/main" id="{5F3FB11B-1454-0E1A-32C3-A27BF2EBA207}"/>
                    </a:ext>
                  </a:extLst>
                </p:cNvPr>
                <p:cNvSpPr>
                  <a:spLocks noEditPoints="1"/>
                </p:cNvSpPr>
                <p:nvPr/>
              </p:nvSpPr>
              <p:spPr bwMode="auto">
                <a:xfrm>
                  <a:off x="5605723" y="2491946"/>
                  <a:ext cx="114499" cy="130857"/>
                </a:xfrm>
                <a:custGeom>
                  <a:avLst/>
                  <a:gdLst>
                    <a:gd name="T0" fmla="*/ 9 w 44"/>
                    <a:gd name="T1" fmla="*/ 14 h 50"/>
                    <a:gd name="T2" fmla="*/ 11 w 44"/>
                    <a:gd name="T3" fmla="*/ 14 h 50"/>
                    <a:gd name="T4" fmla="*/ 22 w 44"/>
                    <a:gd name="T5" fmla="*/ 3 h 50"/>
                    <a:gd name="T6" fmla="*/ 30 w 44"/>
                    <a:gd name="T7" fmla="*/ 6 h 50"/>
                    <a:gd name="T8" fmla="*/ 34 w 44"/>
                    <a:gd name="T9" fmla="*/ 14 h 50"/>
                    <a:gd name="T10" fmla="*/ 30 w 44"/>
                    <a:gd name="T11" fmla="*/ 22 h 50"/>
                    <a:gd name="T12" fmla="*/ 22 w 44"/>
                    <a:gd name="T13" fmla="*/ 26 h 50"/>
                    <a:gd name="T14" fmla="*/ 11 w 44"/>
                    <a:gd name="T15" fmla="*/ 14 h 50"/>
                    <a:gd name="T16" fmla="*/ 9 w 44"/>
                    <a:gd name="T17" fmla="*/ 14 h 50"/>
                    <a:gd name="T18" fmla="*/ 8 w 44"/>
                    <a:gd name="T19" fmla="*/ 14 h 50"/>
                    <a:gd name="T20" fmla="*/ 22 w 44"/>
                    <a:gd name="T21" fmla="*/ 29 h 50"/>
                    <a:gd name="T22" fmla="*/ 37 w 44"/>
                    <a:gd name="T23" fmla="*/ 14 h 50"/>
                    <a:gd name="T24" fmla="*/ 22 w 44"/>
                    <a:gd name="T25" fmla="*/ 0 h 50"/>
                    <a:gd name="T26" fmla="*/ 8 w 44"/>
                    <a:gd name="T27" fmla="*/ 14 h 50"/>
                    <a:gd name="T28" fmla="*/ 9 w 44"/>
                    <a:gd name="T29" fmla="*/ 14 h 50"/>
                    <a:gd name="T30" fmla="*/ 44 w 44"/>
                    <a:gd name="T31" fmla="*/ 48 h 50"/>
                    <a:gd name="T32" fmla="*/ 38 w 44"/>
                    <a:gd name="T33" fmla="*/ 32 h 50"/>
                    <a:gd name="T34" fmla="*/ 22 w 44"/>
                    <a:gd name="T35" fmla="*/ 26 h 50"/>
                    <a:gd name="T36" fmla="*/ 6 w 44"/>
                    <a:gd name="T37" fmla="*/ 32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50"/>
                        <a:pt x="0" y="50"/>
                        <a:pt x="0" y="50"/>
                      </a:cubicBezTo>
                      <a:cubicBezTo>
                        <a:pt x="3" y="50"/>
                        <a:pt x="3" y="50"/>
                        <a:pt x="3" y="50"/>
                      </a:cubicBezTo>
                      <a:cubicBezTo>
                        <a:pt x="3" y="48"/>
                        <a:pt x="3" y="48"/>
                        <a:pt x="3" y="48"/>
                      </a:cubicBezTo>
                      <a:cubicBezTo>
                        <a:pt x="3" y="37"/>
                        <a:pt x="11" y="29"/>
                        <a:pt x="22" y="29"/>
                      </a:cubicBezTo>
                      <a:cubicBezTo>
                        <a:pt x="33" y="29"/>
                        <a:pt x="41" y="37"/>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6" name="Group 195">
                <a:extLst>
                  <a:ext uri="{FF2B5EF4-FFF2-40B4-BE49-F238E27FC236}">
                    <a16:creationId xmlns:a16="http://schemas.microsoft.com/office/drawing/2014/main" id="{666A6ABF-9B07-3DC8-CA96-731C01076B46}"/>
                  </a:ext>
                </a:extLst>
              </p:cNvPr>
              <p:cNvGrpSpPr/>
              <p:nvPr/>
            </p:nvGrpSpPr>
            <p:grpSpPr>
              <a:xfrm>
                <a:off x="4125690" y="1967704"/>
                <a:ext cx="221450" cy="221450"/>
                <a:chOff x="4125690" y="1967704"/>
                <a:chExt cx="221450" cy="221450"/>
              </a:xfrm>
            </p:grpSpPr>
            <p:sp>
              <p:nvSpPr>
                <p:cNvPr id="218" name="Oval 91">
                  <a:extLst>
                    <a:ext uri="{FF2B5EF4-FFF2-40B4-BE49-F238E27FC236}">
                      <a16:creationId xmlns:a16="http://schemas.microsoft.com/office/drawing/2014/main" id="{67826F29-0627-4DB0-0B88-0CFBA88B5390}"/>
                    </a:ext>
                  </a:extLst>
                </p:cNvPr>
                <p:cNvSpPr>
                  <a:spLocks noChangeArrowheads="1"/>
                </p:cNvSpPr>
                <p:nvPr/>
              </p:nvSpPr>
              <p:spPr bwMode="auto">
                <a:xfrm>
                  <a:off x="4125690" y="1967704"/>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9" name="Freeform 99">
                  <a:extLst>
                    <a:ext uri="{FF2B5EF4-FFF2-40B4-BE49-F238E27FC236}">
                      <a16:creationId xmlns:a16="http://schemas.microsoft.com/office/drawing/2014/main" id="{00BF6145-53F4-F795-3B71-CF268CD48112}"/>
                    </a:ext>
                  </a:extLst>
                </p:cNvPr>
                <p:cNvSpPr>
                  <a:spLocks noEditPoints="1"/>
                </p:cNvSpPr>
                <p:nvPr/>
              </p:nvSpPr>
              <p:spPr bwMode="auto">
                <a:xfrm>
                  <a:off x="4177278" y="1999160"/>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7" name="Group 196">
                <a:extLst>
                  <a:ext uri="{FF2B5EF4-FFF2-40B4-BE49-F238E27FC236}">
                    <a16:creationId xmlns:a16="http://schemas.microsoft.com/office/drawing/2014/main" id="{C185D04C-392B-AE86-0581-ED74C3F28D27}"/>
                  </a:ext>
                </a:extLst>
              </p:cNvPr>
              <p:cNvGrpSpPr/>
              <p:nvPr/>
            </p:nvGrpSpPr>
            <p:grpSpPr>
              <a:xfrm>
                <a:off x="4508976" y="2548017"/>
                <a:ext cx="222707" cy="222707"/>
                <a:chOff x="4508976" y="2548017"/>
                <a:chExt cx="222707" cy="222707"/>
              </a:xfrm>
            </p:grpSpPr>
            <p:sp>
              <p:nvSpPr>
                <p:cNvPr id="216" name="Oval 92">
                  <a:extLst>
                    <a:ext uri="{FF2B5EF4-FFF2-40B4-BE49-F238E27FC236}">
                      <a16:creationId xmlns:a16="http://schemas.microsoft.com/office/drawing/2014/main" id="{1B839C14-E520-0B2C-A7EB-15939ACF9DFA}"/>
                    </a:ext>
                  </a:extLst>
                </p:cNvPr>
                <p:cNvSpPr>
                  <a:spLocks noChangeArrowheads="1"/>
                </p:cNvSpPr>
                <p:nvPr/>
              </p:nvSpPr>
              <p:spPr bwMode="auto">
                <a:xfrm>
                  <a:off x="4508976" y="2548017"/>
                  <a:ext cx="222707"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7" name="Freeform 98">
                  <a:extLst>
                    <a:ext uri="{FF2B5EF4-FFF2-40B4-BE49-F238E27FC236}">
                      <a16:creationId xmlns:a16="http://schemas.microsoft.com/office/drawing/2014/main" id="{EFB56B77-209B-64C1-F326-D54822B1059C}"/>
                    </a:ext>
                  </a:extLst>
                </p:cNvPr>
                <p:cNvSpPr>
                  <a:spLocks noEditPoints="1"/>
                </p:cNvSpPr>
                <p:nvPr/>
              </p:nvSpPr>
              <p:spPr bwMode="auto">
                <a:xfrm>
                  <a:off x="4559305" y="2584506"/>
                  <a:ext cx="122049" cy="152246"/>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5 h 58"/>
                    <a:gd name="T16" fmla="*/ 47 w 47"/>
                    <a:gd name="T17" fmla="*/ 49 h 58"/>
                    <a:gd name="T18" fmla="*/ 47 w 47"/>
                    <a:gd name="T19" fmla="*/ 35 h 58"/>
                    <a:gd name="T20" fmla="*/ 47 w 47"/>
                    <a:gd name="T21" fmla="*/ 22 h 58"/>
                    <a:gd name="T22" fmla="*/ 47 w 47"/>
                    <a:gd name="T23" fmla="*/ 8 h 58"/>
                    <a:gd name="T24" fmla="*/ 45 w 47"/>
                    <a:gd name="T25" fmla="*/ 4 h 58"/>
                    <a:gd name="T26" fmla="*/ 25 w 47"/>
                    <a:gd name="T27" fmla="*/ 0 h 58"/>
                    <a:gd name="T28" fmla="*/ 22 w 47"/>
                    <a:gd name="T29" fmla="*/ 2 h 58"/>
                    <a:gd name="T30" fmla="*/ 39 w 47"/>
                    <a:gd name="T31" fmla="*/ 4 h 58"/>
                    <a:gd name="T32" fmla="*/ 44 w 47"/>
                    <a:gd name="T33" fmla="*/ 8 h 58"/>
                    <a:gd name="T34" fmla="*/ 39 w 47"/>
                    <a:gd name="T35" fmla="*/ 12 h 58"/>
                    <a:gd name="T36" fmla="*/ 8 w 47"/>
                    <a:gd name="T37" fmla="*/ 12 h 58"/>
                    <a:gd name="T38" fmla="*/ 2 w 47"/>
                    <a:gd name="T39" fmla="*/ 8 h 58"/>
                    <a:gd name="T40" fmla="*/ 8 w 47"/>
                    <a:gd name="T41" fmla="*/ 4 h 58"/>
                    <a:gd name="T42" fmla="*/ 44 w 47"/>
                    <a:gd name="T43" fmla="*/ 12 h 58"/>
                    <a:gd name="T44" fmla="*/ 44 w 47"/>
                    <a:gd name="T45" fmla="*/ 22 h 58"/>
                    <a:gd name="T46" fmla="*/ 39 w 47"/>
                    <a:gd name="T47" fmla="*/ 26 h 58"/>
                    <a:gd name="T48" fmla="*/ 8 w 47"/>
                    <a:gd name="T49" fmla="*/ 26 h 58"/>
                    <a:gd name="T50" fmla="*/ 2 w 47"/>
                    <a:gd name="T51" fmla="*/ 22 h 58"/>
                    <a:gd name="T52" fmla="*/ 2 w 47"/>
                    <a:gd name="T53" fmla="*/ 12 h 58"/>
                    <a:gd name="T54" fmla="*/ 23 w 47"/>
                    <a:gd name="T55" fmla="*/ 17 h 58"/>
                    <a:gd name="T56" fmla="*/ 44 w 47"/>
                    <a:gd name="T57" fmla="*/ 12 h 58"/>
                    <a:gd name="T58" fmla="*/ 44 w 47"/>
                    <a:gd name="T59" fmla="*/ 35 h 58"/>
                    <a:gd name="T60" fmla="*/ 43 w 47"/>
                    <a:gd name="T61" fmla="*/ 37 h 58"/>
                    <a:gd name="T62" fmla="*/ 23 w 47"/>
                    <a:gd name="T63" fmla="*/ 41 h 58"/>
                    <a:gd name="T64" fmla="*/ 4 w 47"/>
                    <a:gd name="T65" fmla="*/ 37 h 58"/>
                    <a:gd name="T66" fmla="*/ 2 w 47"/>
                    <a:gd name="T67" fmla="*/ 35 h 58"/>
                    <a:gd name="T68" fmla="*/ 7 w 47"/>
                    <a:gd name="T69" fmla="*/ 28 h 58"/>
                    <a:gd name="T70" fmla="*/ 40 w 47"/>
                    <a:gd name="T71" fmla="*/ 28 h 58"/>
                    <a:gd name="T72" fmla="*/ 44 w 47"/>
                    <a:gd name="T73" fmla="*/ 39 h 58"/>
                    <a:gd name="T74" fmla="*/ 43 w 47"/>
                    <a:gd name="T75" fmla="*/ 51 h 58"/>
                    <a:gd name="T76" fmla="*/ 25 w 47"/>
                    <a:gd name="T77" fmla="*/ 55 h 58"/>
                    <a:gd name="T78" fmla="*/ 8 w 47"/>
                    <a:gd name="T79" fmla="*/ 53 h 58"/>
                    <a:gd name="T80" fmla="*/ 2 w 47"/>
                    <a:gd name="T81" fmla="*/ 49 h 58"/>
                    <a:gd name="T82" fmla="*/ 7 w 47"/>
                    <a:gd name="T83" fmla="*/ 41 h 58"/>
                    <a:gd name="T84" fmla="*/ 40 w 47"/>
                    <a:gd name="T85"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0"/>
                        <a:pt x="7" y="2"/>
                      </a:cubicBezTo>
                      <a:cubicBezTo>
                        <a:pt x="5" y="2"/>
                        <a:pt x="3" y="3"/>
                        <a:pt x="2" y="4"/>
                      </a:cubicBezTo>
                      <a:cubicBezTo>
                        <a:pt x="1" y="5"/>
                        <a:pt x="0" y="6"/>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0"/>
                        <a:pt x="1" y="52"/>
                        <a:pt x="2" y="53"/>
                      </a:cubicBezTo>
                      <a:cubicBezTo>
                        <a:pt x="3" y="54"/>
                        <a:pt x="5" y="55"/>
                        <a:pt x="7" y="55"/>
                      </a:cubicBezTo>
                      <a:cubicBezTo>
                        <a:pt x="11" y="57"/>
                        <a:pt x="16" y="58"/>
                        <a:pt x="22" y="58"/>
                      </a:cubicBezTo>
                      <a:cubicBezTo>
                        <a:pt x="25" y="58"/>
                        <a:pt x="25" y="58"/>
                        <a:pt x="25" y="58"/>
                      </a:cubicBezTo>
                      <a:cubicBezTo>
                        <a:pt x="31" y="58"/>
                        <a:pt x="36" y="57"/>
                        <a:pt x="40" y="55"/>
                      </a:cubicBezTo>
                      <a:cubicBezTo>
                        <a:pt x="42" y="55"/>
                        <a:pt x="44" y="54"/>
                        <a:pt x="45" y="53"/>
                      </a:cubicBezTo>
                      <a:cubicBezTo>
                        <a:pt x="46" y="52"/>
                        <a:pt x="47" y="50"/>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6"/>
                        <a:pt x="46" y="5"/>
                        <a:pt x="45" y="4"/>
                      </a:cubicBezTo>
                      <a:cubicBezTo>
                        <a:pt x="44" y="3"/>
                        <a:pt x="42" y="2"/>
                        <a:pt x="40" y="2"/>
                      </a:cubicBezTo>
                      <a:cubicBezTo>
                        <a:pt x="36" y="0"/>
                        <a:pt x="31" y="0"/>
                        <a:pt x="25" y="0"/>
                      </a:cubicBezTo>
                      <a:cubicBezTo>
                        <a:pt x="22" y="0"/>
                        <a:pt x="22" y="0"/>
                        <a:pt x="22" y="0"/>
                      </a:cubicBezTo>
                      <a:close/>
                      <a:moveTo>
                        <a:pt x="22" y="2"/>
                      </a:moveTo>
                      <a:cubicBezTo>
                        <a:pt x="25" y="2"/>
                        <a:pt x="25" y="2"/>
                        <a:pt x="25" y="2"/>
                      </a:cubicBezTo>
                      <a:cubicBezTo>
                        <a:pt x="30" y="2"/>
                        <a:pt x="36" y="3"/>
                        <a:pt x="39" y="4"/>
                      </a:cubicBezTo>
                      <a:cubicBezTo>
                        <a:pt x="41" y="5"/>
                        <a:pt x="42" y="6"/>
                        <a:pt x="43" y="6"/>
                      </a:cubicBezTo>
                      <a:cubicBezTo>
                        <a:pt x="44" y="7"/>
                        <a:pt x="44" y="8"/>
                        <a:pt x="44" y="8"/>
                      </a:cubicBezTo>
                      <a:cubicBezTo>
                        <a:pt x="44" y="9"/>
                        <a:pt x="44" y="9"/>
                        <a:pt x="43" y="10"/>
                      </a:cubicBezTo>
                      <a:cubicBezTo>
                        <a:pt x="42" y="11"/>
                        <a:pt x="41" y="11"/>
                        <a:pt x="39" y="12"/>
                      </a:cubicBezTo>
                      <a:cubicBezTo>
                        <a:pt x="35" y="13"/>
                        <a:pt x="29" y="14"/>
                        <a:pt x="23" y="14"/>
                      </a:cubicBezTo>
                      <a:cubicBezTo>
                        <a:pt x="17" y="14"/>
                        <a:pt x="12" y="13"/>
                        <a:pt x="8" y="12"/>
                      </a:cubicBezTo>
                      <a:cubicBezTo>
                        <a:pt x="6" y="11"/>
                        <a:pt x="4" y="11"/>
                        <a:pt x="4" y="10"/>
                      </a:cubicBezTo>
                      <a:cubicBezTo>
                        <a:pt x="3" y="9"/>
                        <a:pt x="2" y="9"/>
                        <a:pt x="2" y="8"/>
                      </a:cubicBezTo>
                      <a:cubicBezTo>
                        <a:pt x="2" y="8"/>
                        <a:pt x="3" y="7"/>
                        <a:pt x="3" y="6"/>
                      </a:cubicBezTo>
                      <a:cubicBezTo>
                        <a:pt x="4" y="6"/>
                        <a:pt x="6" y="5"/>
                        <a:pt x="8" y="4"/>
                      </a:cubicBezTo>
                      <a:cubicBezTo>
                        <a:pt x="11" y="3"/>
                        <a:pt x="16" y="2"/>
                        <a:pt x="22" y="2"/>
                      </a:cubicBezTo>
                      <a:close/>
                      <a:moveTo>
                        <a:pt x="44" y="12"/>
                      </a:moveTo>
                      <a:cubicBezTo>
                        <a:pt x="44" y="22"/>
                        <a:pt x="44" y="22"/>
                        <a:pt x="44" y="22"/>
                      </a:cubicBezTo>
                      <a:cubicBezTo>
                        <a:pt x="44" y="22"/>
                        <a:pt x="44" y="22"/>
                        <a:pt x="44" y="22"/>
                      </a:cubicBezTo>
                      <a:cubicBezTo>
                        <a:pt x="44" y="22"/>
                        <a:pt x="44" y="23"/>
                        <a:pt x="43" y="24"/>
                      </a:cubicBezTo>
                      <a:cubicBezTo>
                        <a:pt x="42" y="24"/>
                        <a:pt x="41" y="25"/>
                        <a:pt x="39" y="26"/>
                      </a:cubicBezTo>
                      <a:cubicBezTo>
                        <a:pt x="35" y="27"/>
                        <a:pt x="29" y="28"/>
                        <a:pt x="23" y="28"/>
                      </a:cubicBezTo>
                      <a:cubicBezTo>
                        <a:pt x="17" y="28"/>
                        <a:pt x="12" y="27"/>
                        <a:pt x="8" y="26"/>
                      </a:cubicBezTo>
                      <a:cubicBezTo>
                        <a:pt x="6" y="25"/>
                        <a:pt x="4" y="24"/>
                        <a:pt x="4" y="24"/>
                      </a:cubicBezTo>
                      <a:cubicBezTo>
                        <a:pt x="3" y="23"/>
                        <a:pt x="2" y="22"/>
                        <a:pt x="2" y="22"/>
                      </a:cubicBezTo>
                      <a:cubicBezTo>
                        <a:pt x="2" y="22"/>
                        <a:pt x="2" y="22"/>
                        <a:pt x="2" y="22"/>
                      </a:cubicBezTo>
                      <a:cubicBezTo>
                        <a:pt x="2" y="12"/>
                        <a:pt x="2" y="12"/>
                        <a:pt x="2" y="12"/>
                      </a:cubicBezTo>
                      <a:cubicBezTo>
                        <a:pt x="4" y="13"/>
                        <a:pt x="5" y="14"/>
                        <a:pt x="7" y="14"/>
                      </a:cubicBezTo>
                      <a:cubicBezTo>
                        <a:pt x="11" y="16"/>
                        <a:pt x="17" y="17"/>
                        <a:pt x="23" y="17"/>
                      </a:cubicBezTo>
                      <a:cubicBezTo>
                        <a:pt x="30" y="17"/>
                        <a:pt x="35" y="16"/>
                        <a:pt x="40" y="14"/>
                      </a:cubicBezTo>
                      <a:cubicBezTo>
                        <a:pt x="42" y="14"/>
                        <a:pt x="43" y="13"/>
                        <a:pt x="44" y="12"/>
                      </a:cubicBezTo>
                      <a:close/>
                      <a:moveTo>
                        <a:pt x="44" y="26"/>
                      </a:moveTo>
                      <a:cubicBezTo>
                        <a:pt x="44" y="35"/>
                        <a:pt x="44" y="35"/>
                        <a:pt x="44" y="35"/>
                      </a:cubicBezTo>
                      <a:cubicBezTo>
                        <a:pt x="44" y="35"/>
                        <a:pt x="44" y="35"/>
                        <a:pt x="44" y="35"/>
                      </a:cubicBezTo>
                      <a:cubicBezTo>
                        <a:pt x="44" y="36"/>
                        <a:pt x="44" y="36"/>
                        <a:pt x="43" y="37"/>
                      </a:cubicBezTo>
                      <a:cubicBezTo>
                        <a:pt x="42" y="38"/>
                        <a:pt x="41" y="38"/>
                        <a:pt x="39" y="39"/>
                      </a:cubicBezTo>
                      <a:cubicBezTo>
                        <a:pt x="35" y="40"/>
                        <a:pt x="29" y="41"/>
                        <a:pt x="23" y="41"/>
                      </a:cubicBezTo>
                      <a:cubicBezTo>
                        <a:pt x="17" y="41"/>
                        <a:pt x="12" y="40"/>
                        <a:pt x="8" y="39"/>
                      </a:cubicBezTo>
                      <a:cubicBezTo>
                        <a:pt x="6" y="38"/>
                        <a:pt x="4" y="38"/>
                        <a:pt x="4" y="37"/>
                      </a:cubicBezTo>
                      <a:cubicBezTo>
                        <a:pt x="3" y="36"/>
                        <a:pt x="2" y="36"/>
                        <a:pt x="2" y="35"/>
                      </a:cubicBezTo>
                      <a:cubicBezTo>
                        <a:pt x="2" y="35"/>
                        <a:pt x="2" y="35"/>
                        <a:pt x="2" y="35"/>
                      </a:cubicBezTo>
                      <a:cubicBezTo>
                        <a:pt x="2" y="26"/>
                        <a:pt x="2" y="26"/>
                        <a:pt x="2" y="26"/>
                      </a:cubicBezTo>
                      <a:cubicBezTo>
                        <a:pt x="4" y="27"/>
                        <a:pt x="5" y="28"/>
                        <a:pt x="7" y="28"/>
                      </a:cubicBezTo>
                      <a:cubicBezTo>
                        <a:pt x="11" y="30"/>
                        <a:pt x="17" y="31"/>
                        <a:pt x="23" y="31"/>
                      </a:cubicBezTo>
                      <a:cubicBezTo>
                        <a:pt x="30" y="31"/>
                        <a:pt x="35" y="30"/>
                        <a:pt x="40" y="28"/>
                      </a:cubicBezTo>
                      <a:cubicBezTo>
                        <a:pt x="42" y="28"/>
                        <a:pt x="43" y="27"/>
                        <a:pt x="44" y="26"/>
                      </a:cubicBezTo>
                      <a:close/>
                      <a:moveTo>
                        <a:pt x="44" y="39"/>
                      </a:moveTo>
                      <a:cubicBezTo>
                        <a:pt x="44" y="49"/>
                        <a:pt x="44" y="49"/>
                        <a:pt x="44" y="49"/>
                      </a:cubicBezTo>
                      <a:cubicBezTo>
                        <a:pt x="44" y="49"/>
                        <a:pt x="44" y="50"/>
                        <a:pt x="43" y="51"/>
                      </a:cubicBezTo>
                      <a:cubicBezTo>
                        <a:pt x="42" y="51"/>
                        <a:pt x="41" y="52"/>
                        <a:pt x="39" y="53"/>
                      </a:cubicBezTo>
                      <a:cubicBezTo>
                        <a:pt x="36" y="54"/>
                        <a:pt x="30" y="55"/>
                        <a:pt x="25" y="55"/>
                      </a:cubicBezTo>
                      <a:cubicBezTo>
                        <a:pt x="22" y="55"/>
                        <a:pt x="22" y="55"/>
                        <a:pt x="22" y="55"/>
                      </a:cubicBezTo>
                      <a:cubicBezTo>
                        <a:pt x="16" y="55"/>
                        <a:pt x="11" y="54"/>
                        <a:pt x="8" y="53"/>
                      </a:cubicBezTo>
                      <a:cubicBezTo>
                        <a:pt x="6" y="52"/>
                        <a:pt x="4" y="51"/>
                        <a:pt x="3" y="51"/>
                      </a:cubicBezTo>
                      <a:cubicBezTo>
                        <a:pt x="3" y="50"/>
                        <a:pt x="2" y="49"/>
                        <a:pt x="2" y="49"/>
                      </a:cubicBezTo>
                      <a:cubicBezTo>
                        <a:pt x="2" y="39"/>
                        <a:pt x="2" y="39"/>
                        <a:pt x="2" y="39"/>
                      </a:cubicBezTo>
                      <a:cubicBezTo>
                        <a:pt x="4" y="40"/>
                        <a:pt x="5" y="41"/>
                        <a:pt x="7" y="41"/>
                      </a:cubicBezTo>
                      <a:cubicBezTo>
                        <a:pt x="11" y="43"/>
                        <a:pt x="17" y="44"/>
                        <a:pt x="23" y="44"/>
                      </a:cubicBezTo>
                      <a:cubicBezTo>
                        <a:pt x="30" y="44"/>
                        <a:pt x="35" y="43"/>
                        <a:pt x="40" y="41"/>
                      </a:cubicBezTo>
                      <a:cubicBezTo>
                        <a:pt x="42" y="41"/>
                        <a:pt x="43" y="40"/>
                        <a:pt x="44"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8" name="Group 197">
                <a:extLst>
                  <a:ext uri="{FF2B5EF4-FFF2-40B4-BE49-F238E27FC236}">
                    <a16:creationId xmlns:a16="http://schemas.microsoft.com/office/drawing/2014/main" id="{2C86E12A-0A2B-8865-BB13-261B59BF0BA0}"/>
                  </a:ext>
                </a:extLst>
              </p:cNvPr>
              <p:cNvGrpSpPr/>
              <p:nvPr/>
            </p:nvGrpSpPr>
            <p:grpSpPr>
              <a:xfrm>
                <a:off x="3277703" y="2973012"/>
                <a:ext cx="221450" cy="221450"/>
                <a:chOff x="3277703" y="2973012"/>
                <a:chExt cx="221450" cy="221450"/>
              </a:xfrm>
            </p:grpSpPr>
            <p:sp>
              <p:nvSpPr>
                <p:cNvPr id="214" name="Oval 91">
                  <a:extLst>
                    <a:ext uri="{FF2B5EF4-FFF2-40B4-BE49-F238E27FC236}">
                      <a16:creationId xmlns:a16="http://schemas.microsoft.com/office/drawing/2014/main" id="{F9622637-992A-56E2-C133-90B8BF27A290}"/>
                    </a:ext>
                  </a:extLst>
                </p:cNvPr>
                <p:cNvSpPr>
                  <a:spLocks noChangeArrowheads="1"/>
                </p:cNvSpPr>
                <p:nvPr/>
              </p:nvSpPr>
              <p:spPr bwMode="auto">
                <a:xfrm>
                  <a:off x="3277703" y="2973012"/>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5" name="Freeform 99">
                  <a:extLst>
                    <a:ext uri="{FF2B5EF4-FFF2-40B4-BE49-F238E27FC236}">
                      <a16:creationId xmlns:a16="http://schemas.microsoft.com/office/drawing/2014/main" id="{D82EC2DB-0775-F5A7-2E65-5275E4A4F1E9}"/>
                    </a:ext>
                  </a:extLst>
                </p:cNvPr>
                <p:cNvSpPr>
                  <a:spLocks noEditPoints="1"/>
                </p:cNvSpPr>
                <p:nvPr/>
              </p:nvSpPr>
              <p:spPr bwMode="auto">
                <a:xfrm>
                  <a:off x="3329291" y="3004469"/>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199" name="Group 198">
                <a:extLst>
                  <a:ext uri="{FF2B5EF4-FFF2-40B4-BE49-F238E27FC236}">
                    <a16:creationId xmlns:a16="http://schemas.microsoft.com/office/drawing/2014/main" id="{CAA776B6-CB96-765A-E063-DAB444661C8C}"/>
                  </a:ext>
                </a:extLst>
              </p:cNvPr>
              <p:cNvGrpSpPr/>
              <p:nvPr/>
            </p:nvGrpSpPr>
            <p:grpSpPr>
              <a:xfrm>
                <a:off x="8458537" y="1782870"/>
                <a:ext cx="221450" cy="221450"/>
                <a:chOff x="8458537" y="1782870"/>
                <a:chExt cx="221450" cy="221450"/>
              </a:xfrm>
            </p:grpSpPr>
            <p:sp>
              <p:nvSpPr>
                <p:cNvPr id="212" name="Oval 91">
                  <a:extLst>
                    <a:ext uri="{FF2B5EF4-FFF2-40B4-BE49-F238E27FC236}">
                      <a16:creationId xmlns:a16="http://schemas.microsoft.com/office/drawing/2014/main" id="{7FB27472-2B0B-CA27-AA47-7B4BE60F620B}"/>
                    </a:ext>
                  </a:extLst>
                </p:cNvPr>
                <p:cNvSpPr>
                  <a:spLocks noChangeArrowheads="1"/>
                </p:cNvSpPr>
                <p:nvPr/>
              </p:nvSpPr>
              <p:spPr bwMode="auto">
                <a:xfrm>
                  <a:off x="8458537" y="1782870"/>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3" name="Freeform 99">
                  <a:extLst>
                    <a:ext uri="{FF2B5EF4-FFF2-40B4-BE49-F238E27FC236}">
                      <a16:creationId xmlns:a16="http://schemas.microsoft.com/office/drawing/2014/main" id="{B7613E8E-3D77-FD28-2986-D28AADC60CEC}"/>
                    </a:ext>
                  </a:extLst>
                </p:cNvPr>
                <p:cNvSpPr>
                  <a:spLocks noEditPoints="1"/>
                </p:cNvSpPr>
                <p:nvPr/>
              </p:nvSpPr>
              <p:spPr bwMode="auto">
                <a:xfrm>
                  <a:off x="8510125" y="1814326"/>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200" name="Group 199">
                <a:extLst>
                  <a:ext uri="{FF2B5EF4-FFF2-40B4-BE49-F238E27FC236}">
                    <a16:creationId xmlns:a16="http://schemas.microsoft.com/office/drawing/2014/main" id="{3AEB0F46-22C2-0965-F58A-260EC34BF90C}"/>
                  </a:ext>
                </a:extLst>
              </p:cNvPr>
              <p:cNvGrpSpPr/>
              <p:nvPr/>
            </p:nvGrpSpPr>
            <p:grpSpPr>
              <a:xfrm>
                <a:off x="8274799" y="2723679"/>
                <a:ext cx="221450" cy="221450"/>
                <a:chOff x="8274799" y="2723679"/>
                <a:chExt cx="221450" cy="221450"/>
              </a:xfrm>
            </p:grpSpPr>
            <p:sp>
              <p:nvSpPr>
                <p:cNvPr id="210" name="Oval 110">
                  <a:extLst>
                    <a:ext uri="{FF2B5EF4-FFF2-40B4-BE49-F238E27FC236}">
                      <a16:creationId xmlns:a16="http://schemas.microsoft.com/office/drawing/2014/main" id="{6971AEC3-BDD1-EBD9-7373-D350A1600049}"/>
                    </a:ext>
                  </a:extLst>
                </p:cNvPr>
                <p:cNvSpPr>
                  <a:spLocks noChangeArrowheads="1"/>
                </p:cNvSpPr>
                <p:nvPr/>
              </p:nvSpPr>
              <p:spPr bwMode="auto">
                <a:xfrm>
                  <a:off x="8274799" y="2723679"/>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11" name="Freeform 119">
                  <a:extLst>
                    <a:ext uri="{FF2B5EF4-FFF2-40B4-BE49-F238E27FC236}">
                      <a16:creationId xmlns:a16="http://schemas.microsoft.com/office/drawing/2014/main" id="{9866218C-5900-9D28-705E-1E44A29019D9}"/>
                    </a:ext>
                  </a:extLst>
                </p:cNvPr>
                <p:cNvSpPr>
                  <a:spLocks noEditPoints="1"/>
                </p:cNvSpPr>
                <p:nvPr/>
              </p:nvSpPr>
              <p:spPr bwMode="auto">
                <a:xfrm>
                  <a:off x="8323870" y="2760167"/>
                  <a:ext cx="123307" cy="150988"/>
                </a:xfrm>
                <a:custGeom>
                  <a:avLst/>
                  <a:gdLst>
                    <a:gd name="T0" fmla="*/ 7 w 47"/>
                    <a:gd name="T1" fmla="*/ 2 h 58"/>
                    <a:gd name="T2" fmla="*/ 0 w 47"/>
                    <a:gd name="T3" fmla="*/ 8 h 58"/>
                    <a:gd name="T4" fmla="*/ 0 w 47"/>
                    <a:gd name="T5" fmla="*/ 8 h 58"/>
                    <a:gd name="T6" fmla="*/ 0 w 47"/>
                    <a:gd name="T7" fmla="*/ 22 h 58"/>
                    <a:gd name="T8" fmla="*/ 0 w 47"/>
                    <a:gd name="T9" fmla="*/ 35 h 58"/>
                    <a:gd name="T10" fmla="*/ 2 w 47"/>
                    <a:gd name="T11" fmla="*/ 53 h 58"/>
                    <a:gd name="T12" fmla="*/ 22 w 47"/>
                    <a:gd name="T13" fmla="*/ 58 h 58"/>
                    <a:gd name="T14" fmla="*/ 40 w 47"/>
                    <a:gd name="T15" fmla="*/ 56 h 58"/>
                    <a:gd name="T16" fmla="*/ 47 w 47"/>
                    <a:gd name="T17" fmla="*/ 49 h 58"/>
                    <a:gd name="T18" fmla="*/ 47 w 47"/>
                    <a:gd name="T19" fmla="*/ 35 h 58"/>
                    <a:gd name="T20" fmla="*/ 47 w 47"/>
                    <a:gd name="T21" fmla="*/ 22 h 58"/>
                    <a:gd name="T22" fmla="*/ 47 w 47"/>
                    <a:gd name="T23" fmla="*/ 8 h 58"/>
                    <a:gd name="T24" fmla="*/ 45 w 47"/>
                    <a:gd name="T25" fmla="*/ 5 h 58"/>
                    <a:gd name="T26" fmla="*/ 25 w 47"/>
                    <a:gd name="T27" fmla="*/ 0 h 58"/>
                    <a:gd name="T28" fmla="*/ 22 w 47"/>
                    <a:gd name="T29" fmla="*/ 3 h 58"/>
                    <a:gd name="T30" fmla="*/ 39 w 47"/>
                    <a:gd name="T31" fmla="*/ 5 h 58"/>
                    <a:gd name="T32" fmla="*/ 45 w 47"/>
                    <a:gd name="T33" fmla="*/ 8 h 58"/>
                    <a:gd name="T34" fmla="*/ 39 w 47"/>
                    <a:gd name="T35" fmla="*/ 12 h 58"/>
                    <a:gd name="T36" fmla="*/ 8 w 47"/>
                    <a:gd name="T37" fmla="*/ 12 h 58"/>
                    <a:gd name="T38" fmla="*/ 2 w 47"/>
                    <a:gd name="T39" fmla="*/ 8 h 58"/>
                    <a:gd name="T40" fmla="*/ 8 w 47"/>
                    <a:gd name="T41" fmla="*/ 5 h 58"/>
                    <a:gd name="T42" fmla="*/ 45 w 47"/>
                    <a:gd name="T43" fmla="*/ 13 h 58"/>
                    <a:gd name="T44" fmla="*/ 45 w 47"/>
                    <a:gd name="T45" fmla="*/ 22 h 58"/>
                    <a:gd name="T46" fmla="*/ 39 w 47"/>
                    <a:gd name="T47" fmla="*/ 26 h 58"/>
                    <a:gd name="T48" fmla="*/ 8 w 47"/>
                    <a:gd name="T49" fmla="*/ 26 h 58"/>
                    <a:gd name="T50" fmla="*/ 2 w 47"/>
                    <a:gd name="T51" fmla="*/ 22 h 58"/>
                    <a:gd name="T52" fmla="*/ 2 w 47"/>
                    <a:gd name="T53" fmla="*/ 13 h 58"/>
                    <a:gd name="T54" fmla="*/ 23 w 47"/>
                    <a:gd name="T55" fmla="*/ 17 h 58"/>
                    <a:gd name="T56" fmla="*/ 45 w 47"/>
                    <a:gd name="T57" fmla="*/ 13 h 58"/>
                    <a:gd name="T58" fmla="*/ 45 w 47"/>
                    <a:gd name="T59" fmla="*/ 35 h 58"/>
                    <a:gd name="T60" fmla="*/ 43 w 47"/>
                    <a:gd name="T61" fmla="*/ 37 h 58"/>
                    <a:gd name="T62" fmla="*/ 23 w 47"/>
                    <a:gd name="T63" fmla="*/ 41 h 58"/>
                    <a:gd name="T64" fmla="*/ 4 w 47"/>
                    <a:gd name="T65" fmla="*/ 37 h 58"/>
                    <a:gd name="T66" fmla="*/ 2 w 47"/>
                    <a:gd name="T67" fmla="*/ 35 h 58"/>
                    <a:gd name="T68" fmla="*/ 7 w 47"/>
                    <a:gd name="T69" fmla="*/ 29 h 58"/>
                    <a:gd name="T70" fmla="*/ 40 w 47"/>
                    <a:gd name="T71" fmla="*/ 29 h 58"/>
                    <a:gd name="T72" fmla="*/ 45 w 47"/>
                    <a:gd name="T73" fmla="*/ 40 h 58"/>
                    <a:gd name="T74" fmla="*/ 43 w 47"/>
                    <a:gd name="T75" fmla="*/ 51 h 58"/>
                    <a:gd name="T76" fmla="*/ 25 w 47"/>
                    <a:gd name="T77" fmla="*/ 55 h 58"/>
                    <a:gd name="T78" fmla="*/ 8 w 47"/>
                    <a:gd name="T79" fmla="*/ 53 h 58"/>
                    <a:gd name="T80" fmla="*/ 2 w 47"/>
                    <a:gd name="T81" fmla="*/ 49 h 58"/>
                    <a:gd name="T82" fmla="*/ 7 w 47"/>
                    <a:gd name="T83" fmla="*/ 42 h 58"/>
                    <a:gd name="T84" fmla="*/ 40 w 47"/>
                    <a:gd name="T8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58">
                      <a:moveTo>
                        <a:pt x="22" y="0"/>
                      </a:moveTo>
                      <a:cubicBezTo>
                        <a:pt x="16" y="0"/>
                        <a:pt x="11" y="1"/>
                        <a:pt x="7" y="2"/>
                      </a:cubicBezTo>
                      <a:cubicBezTo>
                        <a:pt x="5" y="3"/>
                        <a:pt x="3" y="4"/>
                        <a:pt x="2" y="5"/>
                      </a:cubicBezTo>
                      <a:cubicBezTo>
                        <a:pt x="1" y="6"/>
                        <a:pt x="0" y="7"/>
                        <a:pt x="0" y="8"/>
                      </a:cubicBezTo>
                      <a:cubicBezTo>
                        <a:pt x="0" y="8"/>
                        <a:pt x="0" y="8"/>
                        <a:pt x="0" y="8"/>
                      </a:cubicBezTo>
                      <a:cubicBezTo>
                        <a:pt x="0" y="8"/>
                        <a:pt x="0" y="8"/>
                        <a:pt x="0" y="8"/>
                      </a:cubicBezTo>
                      <a:cubicBezTo>
                        <a:pt x="0" y="22"/>
                        <a:pt x="0" y="22"/>
                        <a:pt x="0" y="22"/>
                      </a:cubicBezTo>
                      <a:cubicBezTo>
                        <a:pt x="0" y="22"/>
                        <a:pt x="0" y="22"/>
                        <a:pt x="0" y="22"/>
                      </a:cubicBezTo>
                      <a:cubicBezTo>
                        <a:pt x="0" y="35"/>
                        <a:pt x="0" y="35"/>
                        <a:pt x="0" y="35"/>
                      </a:cubicBezTo>
                      <a:cubicBezTo>
                        <a:pt x="0" y="35"/>
                        <a:pt x="0" y="35"/>
                        <a:pt x="0" y="35"/>
                      </a:cubicBezTo>
                      <a:cubicBezTo>
                        <a:pt x="0" y="49"/>
                        <a:pt x="0" y="49"/>
                        <a:pt x="0" y="49"/>
                      </a:cubicBezTo>
                      <a:cubicBezTo>
                        <a:pt x="0" y="51"/>
                        <a:pt x="1" y="52"/>
                        <a:pt x="2" y="53"/>
                      </a:cubicBezTo>
                      <a:cubicBezTo>
                        <a:pt x="3" y="54"/>
                        <a:pt x="5" y="55"/>
                        <a:pt x="7" y="56"/>
                      </a:cubicBezTo>
                      <a:cubicBezTo>
                        <a:pt x="11" y="57"/>
                        <a:pt x="16" y="58"/>
                        <a:pt x="22" y="58"/>
                      </a:cubicBezTo>
                      <a:cubicBezTo>
                        <a:pt x="25" y="58"/>
                        <a:pt x="25" y="58"/>
                        <a:pt x="25" y="58"/>
                      </a:cubicBezTo>
                      <a:cubicBezTo>
                        <a:pt x="31" y="58"/>
                        <a:pt x="36" y="57"/>
                        <a:pt x="40" y="56"/>
                      </a:cubicBezTo>
                      <a:cubicBezTo>
                        <a:pt x="42" y="55"/>
                        <a:pt x="44" y="54"/>
                        <a:pt x="45" y="53"/>
                      </a:cubicBezTo>
                      <a:cubicBezTo>
                        <a:pt x="46" y="52"/>
                        <a:pt x="47" y="51"/>
                        <a:pt x="47" y="49"/>
                      </a:cubicBezTo>
                      <a:cubicBezTo>
                        <a:pt x="47" y="35"/>
                        <a:pt x="47" y="35"/>
                        <a:pt x="47" y="35"/>
                      </a:cubicBezTo>
                      <a:cubicBezTo>
                        <a:pt x="47" y="35"/>
                        <a:pt x="47" y="35"/>
                        <a:pt x="47" y="35"/>
                      </a:cubicBezTo>
                      <a:cubicBezTo>
                        <a:pt x="47" y="22"/>
                        <a:pt x="47" y="22"/>
                        <a:pt x="47" y="22"/>
                      </a:cubicBezTo>
                      <a:cubicBezTo>
                        <a:pt x="47" y="22"/>
                        <a:pt x="47" y="22"/>
                        <a:pt x="47" y="22"/>
                      </a:cubicBezTo>
                      <a:cubicBezTo>
                        <a:pt x="47" y="8"/>
                        <a:pt x="47" y="8"/>
                        <a:pt x="47" y="8"/>
                      </a:cubicBezTo>
                      <a:cubicBezTo>
                        <a:pt x="47" y="8"/>
                        <a:pt x="47" y="8"/>
                        <a:pt x="47" y="8"/>
                      </a:cubicBezTo>
                      <a:cubicBezTo>
                        <a:pt x="47" y="8"/>
                        <a:pt x="47" y="8"/>
                        <a:pt x="47" y="8"/>
                      </a:cubicBezTo>
                      <a:cubicBezTo>
                        <a:pt x="47" y="7"/>
                        <a:pt x="46" y="6"/>
                        <a:pt x="45" y="5"/>
                      </a:cubicBezTo>
                      <a:cubicBezTo>
                        <a:pt x="44" y="4"/>
                        <a:pt x="42" y="3"/>
                        <a:pt x="40" y="2"/>
                      </a:cubicBezTo>
                      <a:cubicBezTo>
                        <a:pt x="36" y="1"/>
                        <a:pt x="31" y="0"/>
                        <a:pt x="25" y="0"/>
                      </a:cubicBezTo>
                      <a:cubicBezTo>
                        <a:pt x="22" y="0"/>
                        <a:pt x="22" y="0"/>
                        <a:pt x="22" y="0"/>
                      </a:cubicBezTo>
                      <a:close/>
                      <a:moveTo>
                        <a:pt x="22" y="3"/>
                      </a:moveTo>
                      <a:cubicBezTo>
                        <a:pt x="25" y="3"/>
                        <a:pt x="25" y="3"/>
                        <a:pt x="25" y="3"/>
                      </a:cubicBezTo>
                      <a:cubicBezTo>
                        <a:pt x="30" y="3"/>
                        <a:pt x="36" y="3"/>
                        <a:pt x="39" y="5"/>
                      </a:cubicBezTo>
                      <a:cubicBezTo>
                        <a:pt x="41" y="5"/>
                        <a:pt x="42" y="6"/>
                        <a:pt x="43" y="7"/>
                      </a:cubicBezTo>
                      <a:cubicBezTo>
                        <a:pt x="44" y="7"/>
                        <a:pt x="45" y="8"/>
                        <a:pt x="45" y="8"/>
                      </a:cubicBezTo>
                      <a:cubicBezTo>
                        <a:pt x="45" y="9"/>
                        <a:pt x="44" y="10"/>
                        <a:pt x="43" y="10"/>
                      </a:cubicBezTo>
                      <a:cubicBezTo>
                        <a:pt x="42" y="11"/>
                        <a:pt x="41" y="12"/>
                        <a:pt x="39" y="12"/>
                      </a:cubicBezTo>
                      <a:cubicBezTo>
                        <a:pt x="35" y="14"/>
                        <a:pt x="30" y="14"/>
                        <a:pt x="23" y="14"/>
                      </a:cubicBezTo>
                      <a:cubicBezTo>
                        <a:pt x="17" y="14"/>
                        <a:pt x="12" y="14"/>
                        <a:pt x="8" y="12"/>
                      </a:cubicBezTo>
                      <a:cubicBezTo>
                        <a:pt x="6" y="12"/>
                        <a:pt x="5" y="11"/>
                        <a:pt x="4" y="10"/>
                      </a:cubicBezTo>
                      <a:cubicBezTo>
                        <a:pt x="3" y="10"/>
                        <a:pt x="2" y="9"/>
                        <a:pt x="2" y="8"/>
                      </a:cubicBezTo>
                      <a:cubicBezTo>
                        <a:pt x="2" y="8"/>
                        <a:pt x="3" y="7"/>
                        <a:pt x="4" y="7"/>
                      </a:cubicBezTo>
                      <a:cubicBezTo>
                        <a:pt x="4" y="6"/>
                        <a:pt x="6" y="5"/>
                        <a:pt x="8" y="5"/>
                      </a:cubicBezTo>
                      <a:cubicBezTo>
                        <a:pt x="11" y="3"/>
                        <a:pt x="16" y="3"/>
                        <a:pt x="22" y="3"/>
                      </a:cubicBezTo>
                      <a:close/>
                      <a:moveTo>
                        <a:pt x="45" y="13"/>
                      </a:moveTo>
                      <a:cubicBezTo>
                        <a:pt x="45" y="22"/>
                        <a:pt x="45" y="22"/>
                        <a:pt x="45" y="22"/>
                      </a:cubicBezTo>
                      <a:cubicBezTo>
                        <a:pt x="45" y="22"/>
                        <a:pt x="45" y="22"/>
                        <a:pt x="45" y="22"/>
                      </a:cubicBezTo>
                      <a:cubicBezTo>
                        <a:pt x="45" y="23"/>
                        <a:pt x="44" y="23"/>
                        <a:pt x="43" y="24"/>
                      </a:cubicBezTo>
                      <a:cubicBezTo>
                        <a:pt x="42" y="25"/>
                        <a:pt x="41" y="26"/>
                        <a:pt x="39" y="26"/>
                      </a:cubicBezTo>
                      <a:cubicBezTo>
                        <a:pt x="35" y="27"/>
                        <a:pt x="30" y="28"/>
                        <a:pt x="23" y="28"/>
                      </a:cubicBezTo>
                      <a:cubicBezTo>
                        <a:pt x="17" y="28"/>
                        <a:pt x="12" y="27"/>
                        <a:pt x="8" y="26"/>
                      </a:cubicBezTo>
                      <a:cubicBezTo>
                        <a:pt x="6" y="26"/>
                        <a:pt x="5" y="25"/>
                        <a:pt x="4" y="24"/>
                      </a:cubicBezTo>
                      <a:cubicBezTo>
                        <a:pt x="3" y="23"/>
                        <a:pt x="2" y="23"/>
                        <a:pt x="2" y="22"/>
                      </a:cubicBezTo>
                      <a:cubicBezTo>
                        <a:pt x="2" y="22"/>
                        <a:pt x="2" y="22"/>
                        <a:pt x="2" y="22"/>
                      </a:cubicBezTo>
                      <a:cubicBezTo>
                        <a:pt x="2" y="13"/>
                        <a:pt x="2" y="13"/>
                        <a:pt x="2" y="13"/>
                      </a:cubicBezTo>
                      <a:cubicBezTo>
                        <a:pt x="4" y="13"/>
                        <a:pt x="5" y="14"/>
                        <a:pt x="7" y="15"/>
                      </a:cubicBezTo>
                      <a:cubicBezTo>
                        <a:pt x="11" y="16"/>
                        <a:pt x="17" y="17"/>
                        <a:pt x="23" y="17"/>
                      </a:cubicBezTo>
                      <a:cubicBezTo>
                        <a:pt x="30" y="17"/>
                        <a:pt x="35" y="16"/>
                        <a:pt x="40" y="15"/>
                      </a:cubicBezTo>
                      <a:cubicBezTo>
                        <a:pt x="42" y="14"/>
                        <a:pt x="43" y="13"/>
                        <a:pt x="45" y="13"/>
                      </a:cubicBezTo>
                      <a:close/>
                      <a:moveTo>
                        <a:pt x="45" y="26"/>
                      </a:moveTo>
                      <a:cubicBezTo>
                        <a:pt x="45" y="35"/>
                        <a:pt x="45" y="35"/>
                        <a:pt x="45" y="35"/>
                      </a:cubicBezTo>
                      <a:cubicBezTo>
                        <a:pt x="45" y="35"/>
                        <a:pt x="45" y="35"/>
                        <a:pt x="45" y="35"/>
                      </a:cubicBezTo>
                      <a:cubicBezTo>
                        <a:pt x="45" y="36"/>
                        <a:pt x="44" y="37"/>
                        <a:pt x="43" y="37"/>
                      </a:cubicBezTo>
                      <a:cubicBezTo>
                        <a:pt x="42" y="38"/>
                        <a:pt x="41" y="39"/>
                        <a:pt x="39" y="39"/>
                      </a:cubicBezTo>
                      <a:cubicBezTo>
                        <a:pt x="35" y="41"/>
                        <a:pt x="30" y="41"/>
                        <a:pt x="23" y="41"/>
                      </a:cubicBezTo>
                      <a:cubicBezTo>
                        <a:pt x="17" y="41"/>
                        <a:pt x="12" y="41"/>
                        <a:pt x="8" y="39"/>
                      </a:cubicBezTo>
                      <a:cubicBezTo>
                        <a:pt x="6" y="39"/>
                        <a:pt x="5" y="38"/>
                        <a:pt x="4" y="37"/>
                      </a:cubicBezTo>
                      <a:cubicBezTo>
                        <a:pt x="3" y="37"/>
                        <a:pt x="2" y="36"/>
                        <a:pt x="2" y="35"/>
                      </a:cubicBezTo>
                      <a:cubicBezTo>
                        <a:pt x="2" y="35"/>
                        <a:pt x="2" y="35"/>
                        <a:pt x="2" y="35"/>
                      </a:cubicBezTo>
                      <a:cubicBezTo>
                        <a:pt x="2" y="26"/>
                        <a:pt x="2" y="26"/>
                        <a:pt x="2" y="26"/>
                      </a:cubicBezTo>
                      <a:cubicBezTo>
                        <a:pt x="4" y="27"/>
                        <a:pt x="5" y="28"/>
                        <a:pt x="7" y="29"/>
                      </a:cubicBezTo>
                      <a:cubicBezTo>
                        <a:pt x="11" y="30"/>
                        <a:pt x="17" y="31"/>
                        <a:pt x="23" y="31"/>
                      </a:cubicBezTo>
                      <a:cubicBezTo>
                        <a:pt x="30" y="31"/>
                        <a:pt x="35" y="30"/>
                        <a:pt x="40" y="29"/>
                      </a:cubicBezTo>
                      <a:cubicBezTo>
                        <a:pt x="42" y="28"/>
                        <a:pt x="43" y="27"/>
                        <a:pt x="45" y="26"/>
                      </a:cubicBezTo>
                      <a:close/>
                      <a:moveTo>
                        <a:pt x="45" y="40"/>
                      </a:moveTo>
                      <a:cubicBezTo>
                        <a:pt x="45" y="49"/>
                        <a:pt x="45" y="49"/>
                        <a:pt x="45" y="49"/>
                      </a:cubicBezTo>
                      <a:cubicBezTo>
                        <a:pt x="45" y="50"/>
                        <a:pt x="44" y="50"/>
                        <a:pt x="43" y="51"/>
                      </a:cubicBezTo>
                      <a:cubicBezTo>
                        <a:pt x="42" y="52"/>
                        <a:pt x="41" y="53"/>
                        <a:pt x="39" y="53"/>
                      </a:cubicBezTo>
                      <a:cubicBezTo>
                        <a:pt x="36" y="54"/>
                        <a:pt x="30" y="55"/>
                        <a:pt x="25" y="55"/>
                      </a:cubicBezTo>
                      <a:cubicBezTo>
                        <a:pt x="22" y="55"/>
                        <a:pt x="22" y="55"/>
                        <a:pt x="22" y="55"/>
                      </a:cubicBezTo>
                      <a:cubicBezTo>
                        <a:pt x="16" y="55"/>
                        <a:pt x="11" y="54"/>
                        <a:pt x="8" y="53"/>
                      </a:cubicBezTo>
                      <a:cubicBezTo>
                        <a:pt x="6" y="53"/>
                        <a:pt x="4" y="52"/>
                        <a:pt x="4" y="51"/>
                      </a:cubicBezTo>
                      <a:cubicBezTo>
                        <a:pt x="3" y="50"/>
                        <a:pt x="2" y="50"/>
                        <a:pt x="2" y="49"/>
                      </a:cubicBezTo>
                      <a:cubicBezTo>
                        <a:pt x="2" y="40"/>
                        <a:pt x="2" y="40"/>
                        <a:pt x="2" y="40"/>
                      </a:cubicBezTo>
                      <a:cubicBezTo>
                        <a:pt x="4" y="40"/>
                        <a:pt x="5" y="41"/>
                        <a:pt x="7" y="42"/>
                      </a:cubicBezTo>
                      <a:cubicBezTo>
                        <a:pt x="11" y="43"/>
                        <a:pt x="17" y="44"/>
                        <a:pt x="23" y="44"/>
                      </a:cubicBezTo>
                      <a:cubicBezTo>
                        <a:pt x="30" y="44"/>
                        <a:pt x="35" y="43"/>
                        <a:pt x="40" y="42"/>
                      </a:cubicBezTo>
                      <a:cubicBezTo>
                        <a:pt x="42" y="41"/>
                        <a:pt x="43" y="40"/>
                        <a:pt x="4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201" name="Group 200">
                <a:extLst>
                  <a:ext uri="{FF2B5EF4-FFF2-40B4-BE49-F238E27FC236}">
                    <a16:creationId xmlns:a16="http://schemas.microsoft.com/office/drawing/2014/main" id="{14D3ED21-9EC2-A25E-E405-B81B845A36BE}"/>
                  </a:ext>
                </a:extLst>
              </p:cNvPr>
              <p:cNvGrpSpPr/>
              <p:nvPr/>
            </p:nvGrpSpPr>
            <p:grpSpPr>
              <a:xfrm>
                <a:off x="7418519" y="1793333"/>
                <a:ext cx="218933" cy="221450"/>
                <a:chOff x="7333776" y="1789160"/>
                <a:chExt cx="218933" cy="221450"/>
              </a:xfrm>
            </p:grpSpPr>
            <p:sp>
              <p:nvSpPr>
                <p:cNvPr id="208" name="Oval 109">
                  <a:extLst>
                    <a:ext uri="{FF2B5EF4-FFF2-40B4-BE49-F238E27FC236}">
                      <a16:creationId xmlns:a16="http://schemas.microsoft.com/office/drawing/2014/main" id="{5B53A0D3-FE24-6523-EE84-DAD89FC8A849}"/>
                    </a:ext>
                  </a:extLst>
                </p:cNvPr>
                <p:cNvSpPr>
                  <a:spLocks noChangeArrowheads="1"/>
                </p:cNvSpPr>
                <p:nvPr/>
              </p:nvSpPr>
              <p:spPr bwMode="auto">
                <a:xfrm>
                  <a:off x="7333776" y="1789160"/>
                  <a:ext cx="218933"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09" name="Freeform 116">
                  <a:extLst>
                    <a:ext uri="{FF2B5EF4-FFF2-40B4-BE49-F238E27FC236}">
                      <a16:creationId xmlns:a16="http://schemas.microsoft.com/office/drawing/2014/main" id="{88C81B96-B838-E544-E631-CD2488AAF7E0}"/>
                    </a:ext>
                  </a:extLst>
                </p:cNvPr>
                <p:cNvSpPr>
                  <a:spLocks noEditPoints="1"/>
                </p:cNvSpPr>
                <p:nvPr/>
              </p:nvSpPr>
              <p:spPr bwMode="auto">
                <a:xfrm>
                  <a:off x="7376556" y="1827596"/>
                  <a:ext cx="114499" cy="130857"/>
                </a:xfrm>
                <a:custGeom>
                  <a:avLst/>
                  <a:gdLst>
                    <a:gd name="T0" fmla="*/ 9 w 44"/>
                    <a:gd name="T1" fmla="*/ 14 h 50"/>
                    <a:gd name="T2" fmla="*/ 11 w 44"/>
                    <a:gd name="T3" fmla="*/ 14 h 50"/>
                    <a:gd name="T4" fmla="*/ 22 w 44"/>
                    <a:gd name="T5" fmla="*/ 3 h 50"/>
                    <a:gd name="T6" fmla="*/ 30 w 44"/>
                    <a:gd name="T7" fmla="*/ 6 h 50"/>
                    <a:gd name="T8" fmla="*/ 34 w 44"/>
                    <a:gd name="T9" fmla="*/ 14 h 50"/>
                    <a:gd name="T10" fmla="*/ 30 w 44"/>
                    <a:gd name="T11" fmla="*/ 22 h 50"/>
                    <a:gd name="T12" fmla="*/ 22 w 44"/>
                    <a:gd name="T13" fmla="*/ 26 h 50"/>
                    <a:gd name="T14" fmla="*/ 11 w 44"/>
                    <a:gd name="T15" fmla="*/ 14 h 50"/>
                    <a:gd name="T16" fmla="*/ 9 w 44"/>
                    <a:gd name="T17" fmla="*/ 14 h 50"/>
                    <a:gd name="T18" fmla="*/ 8 w 44"/>
                    <a:gd name="T19" fmla="*/ 14 h 50"/>
                    <a:gd name="T20" fmla="*/ 22 w 44"/>
                    <a:gd name="T21" fmla="*/ 29 h 50"/>
                    <a:gd name="T22" fmla="*/ 37 w 44"/>
                    <a:gd name="T23" fmla="*/ 14 h 50"/>
                    <a:gd name="T24" fmla="*/ 22 w 44"/>
                    <a:gd name="T25" fmla="*/ 0 h 50"/>
                    <a:gd name="T26" fmla="*/ 8 w 44"/>
                    <a:gd name="T27" fmla="*/ 14 h 50"/>
                    <a:gd name="T28" fmla="*/ 9 w 44"/>
                    <a:gd name="T29" fmla="*/ 14 h 50"/>
                    <a:gd name="T30" fmla="*/ 44 w 44"/>
                    <a:gd name="T31" fmla="*/ 48 h 50"/>
                    <a:gd name="T32" fmla="*/ 38 w 44"/>
                    <a:gd name="T33" fmla="*/ 32 h 50"/>
                    <a:gd name="T34" fmla="*/ 22 w 44"/>
                    <a:gd name="T35" fmla="*/ 26 h 50"/>
                    <a:gd name="T36" fmla="*/ 6 w 44"/>
                    <a:gd name="T37" fmla="*/ 32 h 50"/>
                    <a:gd name="T38" fmla="*/ 0 w 44"/>
                    <a:gd name="T39" fmla="*/ 48 h 50"/>
                    <a:gd name="T40" fmla="*/ 0 w 44"/>
                    <a:gd name="T41" fmla="*/ 50 h 50"/>
                    <a:gd name="T42" fmla="*/ 3 w 44"/>
                    <a:gd name="T43" fmla="*/ 50 h 50"/>
                    <a:gd name="T44" fmla="*/ 3 w 44"/>
                    <a:gd name="T45" fmla="*/ 48 h 50"/>
                    <a:gd name="T46" fmla="*/ 22 w 44"/>
                    <a:gd name="T47" fmla="*/ 29 h 50"/>
                    <a:gd name="T48" fmla="*/ 41 w 44"/>
                    <a:gd name="T49" fmla="*/ 48 h 50"/>
                    <a:gd name="T50" fmla="*/ 41 w 44"/>
                    <a:gd name="T51" fmla="*/ 50 h 50"/>
                    <a:gd name="T52" fmla="*/ 44 w 44"/>
                    <a:gd name="T53" fmla="*/ 50 h 50"/>
                    <a:gd name="T54" fmla="*/ 44 w 44"/>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50">
                      <a:moveTo>
                        <a:pt x="9" y="14"/>
                      </a:moveTo>
                      <a:cubicBezTo>
                        <a:pt x="11" y="14"/>
                        <a:pt x="11" y="14"/>
                        <a:pt x="11" y="14"/>
                      </a:cubicBezTo>
                      <a:cubicBezTo>
                        <a:pt x="11" y="8"/>
                        <a:pt x="16" y="3"/>
                        <a:pt x="22" y="3"/>
                      </a:cubicBezTo>
                      <a:cubicBezTo>
                        <a:pt x="25" y="3"/>
                        <a:pt x="28" y="4"/>
                        <a:pt x="30" y="6"/>
                      </a:cubicBezTo>
                      <a:cubicBezTo>
                        <a:pt x="32" y="8"/>
                        <a:pt x="34" y="11"/>
                        <a:pt x="34" y="14"/>
                      </a:cubicBezTo>
                      <a:cubicBezTo>
                        <a:pt x="34" y="17"/>
                        <a:pt x="32" y="20"/>
                        <a:pt x="30" y="22"/>
                      </a:cubicBezTo>
                      <a:cubicBezTo>
                        <a:pt x="28" y="24"/>
                        <a:pt x="25" y="26"/>
                        <a:pt x="22" y="26"/>
                      </a:cubicBezTo>
                      <a:cubicBezTo>
                        <a:pt x="16" y="26"/>
                        <a:pt x="11" y="21"/>
                        <a:pt x="11" y="14"/>
                      </a:cubicBezTo>
                      <a:cubicBezTo>
                        <a:pt x="9" y="14"/>
                        <a:pt x="9" y="14"/>
                        <a:pt x="9" y="14"/>
                      </a:cubicBezTo>
                      <a:cubicBezTo>
                        <a:pt x="8" y="14"/>
                        <a:pt x="8" y="14"/>
                        <a:pt x="8" y="14"/>
                      </a:cubicBezTo>
                      <a:cubicBezTo>
                        <a:pt x="8" y="22"/>
                        <a:pt x="14" y="29"/>
                        <a:pt x="22" y="29"/>
                      </a:cubicBezTo>
                      <a:cubicBezTo>
                        <a:pt x="30" y="29"/>
                        <a:pt x="37" y="22"/>
                        <a:pt x="37" y="14"/>
                      </a:cubicBezTo>
                      <a:cubicBezTo>
                        <a:pt x="37" y="6"/>
                        <a:pt x="30" y="0"/>
                        <a:pt x="22" y="0"/>
                      </a:cubicBezTo>
                      <a:cubicBezTo>
                        <a:pt x="14" y="0"/>
                        <a:pt x="8" y="6"/>
                        <a:pt x="8" y="14"/>
                      </a:cubicBezTo>
                      <a:lnTo>
                        <a:pt x="9" y="14"/>
                      </a:lnTo>
                      <a:close/>
                      <a:moveTo>
                        <a:pt x="44" y="48"/>
                      </a:moveTo>
                      <a:cubicBezTo>
                        <a:pt x="44" y="42"/>
                        <a:pt x="42" y="36"/>
                        <a:pt x="38" y="32"/>
                      </a:cubicBezTo>
                      <a:cubicBezTo>
                        <a:pt x="34" y="28"/>
                        <a:pt x="28" y="26"/>
                        <a:pt x="22" y="26"/>
                      </a:cubicBezTo>
                      <a:cubicBezTo>
                        <a:pt x="16" y="26"/>
                        <a:pt x="10" y="28"/>
                        <a:pt x="6" y="32"/>
                      </a:cubicBezTo>
                      <a:cubicBezTo>
                        <a:pt x="2" y="36"/>
                        <a:pt x="0" y="42"/>
                        <a:pt x="0" y="48"/>
                      </a:cubicBezTo>
                      <a:cubicBezTo>
                        <a:pt x="0" y="50"/>
                        <a:pt x="0" y="50"/>
                        <a:pt x="0" y="50"/>
                      </a:cubicBezTo>
                      <a:cubicBezTo>
                        <a:pt x="3" y="50"/>
                        <a:pt x="3" y="50"/>
                        <a:pt x="3" y="50"/>
                      </a:cubicBezTo>
                      <a:cubicBezTo>
                        <a:pt x="3" y="48"/>
                        <a:pt x="3" y="48"/>
                        <a:pt x="3" y="48"/>
                      </a:cubicBezTo>
                      <a:cubicBezTo>
                        <a:pt x="3" y="37"/>
                        <a:pt x="11" y="29"/>
                        <a:pt x="22" y="29"/>
                      </a:cubicBezTo>
                      <a:cubicBezTo>
                        <a:pt x="33" y="29"/>
                        <a:pt x="41" y="37"/>
                        <a:pt x="41" y="48"/>
                      </a:cubicBezTo>
                      <a:cubicBezTo>
                        <a:pt x="41" y="50"/>
                        <a:pt x="41" y="50"/>
                        <a:pt x="41" y="50"/>
                      </a:cubicBezTo>
                      <a:cubicBezTo>
                        <a:pt x="44" y="50"/>
                        <a:pt x="44" y="50"/>
                        <a:pt x="44" y="50"/>
                      </a:cubicBezTo>
                      <a:cubicBezTo>
                        <a:pt x="44" y="48"/>
                        <a:pt x="44" y="48"/>
                        <a:pt x="44"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202" name="Group 201">
                <a:extLst>
                  <a:ext uri="{FF2B5EF4-FFF2-40B4-BE49-F238E27FC236}">
                    <a16:creationId xmlns:a16="http://schemas.microsoft.com/office/drawing/2014/main" id="{26131D29-2877-54E3-E993-76E2771BB8E5}"/>
                  </a:ext>
                </a:extLst>
              </p:cNvPr>
              <p:cNvGrpSpPr/>
              <p:nvPr/>
            </p:nvGrpSpPr>
            <p:grpSpPr>
              <a:xfrm>
                <a:off x="5399259" y="1931486"/>
                <a:ext cx="221450" cy="222707"/>
                <a:chOff x="5338101" y="1909146"/>
                <a:chExt cx="221450" cy="222707"/>
              </a:xfrm>
            </p:grpSpPr>
            <p:sp>
              <p:nvSpPr>
                <p:cNvPr id="206" name="Oval 111">
                  <a:extLst>
                    <a:ext uri="{FF2B5EF4-FFF2-40B4-BE49-F238E27FC236}">
                      <a16:creationId xmlns:a16="http://schemas.microsoft.com/office/drawing/2014/main" id="{7ECB6F99-63B3-02D0-B237-1320956A1C96}"/>
                    </a:ext>
                  </a:extLst>
                </p:cNvPr>
                <p:cNvSpPr>
                  <a:spLocks noChangeArrowheads="1"/>
                </p:cNvSpPr>
                <p:nvPr/>
              </p:nvSpPr>
              <p:spPr bwMode="auto">
                <a:xfrm>
                  <a:off x="5338101" y="1909146"/>
                  <a:ext cx="221450" cy="2227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07" name="Freeform 117">
                  <a:extLst>
                    <a:ext uri="{FF2B5EF4-FFF2-40B4-BE49-F238E27FC236}">
                      <a16:creationId xmlns:a16="http://schemas.microsoft.com/office/drawing/2014/main" id="{70A9BA7D-CE70-4974-3DA6-6F6F454C7F36}"/>
                    </a:ext>
                  </a:extLst>
                </p:cNvPr>
                <p:cNvSpPr>
                  <a:spLocks noEditPoints="1"/>
                </p:cNvSpPr>
                <p:nvPr/>
              </p:nvSpPr>
              <p:spPr bwMode="auto">
                <a:xfrm>
                  <a:off x="5372074" y="1961992"/>
                  <a:ext cx="150988" cy="114499"/>
                </a:xfrm>
                <a:custGeom>
                  <a:avLst/>
                  <a:gdLst>
                    <a:gd name="T0" fmla="*/ 20 w 58"/>
                    <a:gd name="T1" fmla="*/ 41 h 44"/>
                    <a:gd name="T2" fmla="*/ 2 w 58"/>
                    <a:gd name="T3" fmla="*/ 42 h 44"/>
                    <a:gd name="T4" fmla="*/ 3 w 58"/>
                    <a:gd name="T5" fmla="*/ 13 h 44"/>
                    <a:gd name="T6" fmla="*/ 2 w 58"/>
                    <a:gd name="T7" fmla="*/ 14 h 44"/>
                    <a:gd name="T8" fmla="*/ 20 w 58"/>
                    <a:gd name="T9" fmla="*/ 13 h 44"/>
                    <a:gd name="T10" fmla="*/ 19 w 58"/>
                    <a:gd name="T11" fmla="*/ 42 h 44"/>
                    <a:gd name="T12" fmla="*/ 20 w 58"/>
                    <a:gd name="T13" fmla="*/ 41 h 44"/>
                    <a:gd name="T14" fmla="*/ 22 w 58"/>
                    <a:gd name="T15" fmla="*/ 42 h 44"/>
                    <a:gd name="T16" fmla="*/ 20 w 58"/>
                    <a:gd name="T17" fmla="*/ 11 h 44"/>
                    <a:gd name="T18" fmla="*/ 0 w 58"/>
                    <a:gd name="T19" fmla="*/ 11 h 44"/>
                    <a:gd name="T20" fmla="*/ 0 w 58"/>
                    <a:gd name="T21" fmla="*/ 16 h 44"/>
                    <a:gd name="T22" fmla="*/ 0 w 58"/>
                    <a:gd name="T23" fmla="*/ 44 h 44"/>
                    <a:gd name="T24" fmla="*/ 4 w 58"/>
                    <a:gd name="T25" fmla="*/ 44 h 44"/>
                    <a:gd name="T26" fmla="*/ 22 w 58"/>
                    <a:gd name="T27" fmla="*/ 44 h 44"/>
                    <a:gd name="T28" fmla="*/ 20 w 58"/>
                    <a:gd name="T29" fmla="*/ 42 h 44"/>
                    <a:gd name="T30" fmla="*/ 15 w 58"/>
                    <a:gd name="T31" fmla="*/ 36 h 44"/>
                    <a:gd name="T32" fmla="*/ 16 w 58"/>
                    <a:gd name="T33" fmla="*/ 33 h 44"/>
                    <a:gd name="T34" fmla="*/ 7 w 58"/>
                    <a:gd name="T35" fmla="*/ 33 h 44"/>
                    <a:gd name="T36" fmla="*/ 6 w 58"/>
                    <a:gd name="T37" fmla="*/ 36 h 44"/>
                    <a:gd name="T38" fmla="*/ 29 w 58"/>
                    <a:gd name="T39" fmla="*/ 29 h 44"/>
                    <a:gd name="T40" fmla="*/ 38 w 58"/>
                    <a:gd name="T41" fmla="*/ 29 h 44"/>
                    <a:gd name="T42" fmla="*/ 37 w 58"/>
                    <a:gd name="T43" fmla="*/ 26 h 44"/>
                    <a:gd name="T44" fmla="*/ 28 w 58"/>
                    <a:gd name="T45" fmla="*/ 26 h 44"/>
                    <a:gd name="T46" fmla="*/ 29 w 58"/>
                    <a:gd name="T47" fmla="*/ 29 h 44"/>
                    <a:gd name="T48" fmla="*/ 55 w 58"/>
                    <a:gd name="T49" fmla="*/ 36 h 44"/>
                    <a:gd name="T50" fmla="*/ 58 w 58"/>
                    <a:gd name="T51" fmla="*/ 7 h 44"/>
                    <a:gd name="T52" fmla="*/ 55 w 58"/>
                    <a:gd name="T53" fmla="*/ 0 h 44"/>
                    <a:gd name="T54" fmla="*/ 11 w 58"/>
                    <a:gd name="T55" fmla="*/ 0 h 44"/>
                    <a:gd name="T56" fmla="*/ 8 w 58"/>
                    <a:gd name="T57" fmla="*/ 13 h 44"/>
                    <a:gd name="T58" fmla="*/ 11 w 58"/>
                    <a:gd name="T59" fmla="*/ 14 h 44"/>
                    <a:gd name="T60" fmla="*/ 11 w 58"/>
                    <a:gd name="T61" fmla="*/ 3 h 44"/>
                    <a:gd name="T62" fmla="*/ 16 w 58"/>
                    <a:gd name="T63" fmla="*/ 3 h 44"/>
                    <a:gd name="T64" fmla="*/ 55 w 58"/>
                    <a:gd name="T65" fmla="*/ 3 h 44"/>
                    <a:gd name="T66" fmla="*/ 55 w 58"/>
                    <a:gd name="T67" fmla="*/ 33 h 44"/>
                    <a:gd name="T68" fmla="*/ 20 w 58"/>
                    <a:gd name="T69" fmla="*/ 33 h 44"/>
                    <a:gd name="T70" fmla="*/ 19 w 58"/>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6"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5"/>
                        <a:pt x="58" y="33"/>
                      </a:cubicBezTo>
                      <a:cubicBezTo>
                        <a:pt x="58" y="18"/>
                        <a:pt x="58" y="11"/>
                        <a:pt x="58" y="7"/>
                      </a:cubicBezTo>
                      <a:cubicBezTo>
                        <a:pt x="58" y="3"/>
                        <a:pt x="58" y="3"/>
                        <a:pt x="58" y="3"/>
                      </a:cubicBezTo>
                      <a:cubicBezTo>
                        <a:pt x="58" y="2"/>
                        <a:pt x="57" y="0"/>
                        <a:pt x="55" y="0"/>
                      </a:cubicBezTo>
                      <a:cubicBezTo>
                        <a:pt x="33" y="0"/>
                        <a:pt x="22" y="0"/>
                        <a:pt x="16" y="0"/>
                      </a:cubicBezTo>
                      <a:cubicBezTo>
                        <a:pt x="11" y="0"/>
                        <a:pt x="11" y="0"/>
                        <a:pt x="11" y="0"/>
                      </a:cubicBezTo>
                      <a:cubicBezTo>
                        <a:pt x="9" y="0"/>
                        <a:pt x="8" y="2"/>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1"/>
                        <a:pt x="55" y="18"/>
                        <a:pt x="55"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203" name="Group 202">
                <a:extLst>
                  <a:ext uri="{FF2B5EF4-FFF2-40B4-BE49-F238E27FC236}">
                    <a16:creationId xmlns:a16="http://schemas.microsoft.com/office/drawing/2014/main" id="{28557137-2D75-EEBA-97CC-E6E9BA673DAC}"/>
                  </a:ext>
                </a:extLst>
              </p:cNvPr>
              <p:cNvGrpSpPr/>
              <p:nvPr/>
            </p:nvGrpSpPr>
            <p:grpSpPr>
              <a:xfrm>
                <a:off x="4281204" y="3133485"/>
                <a:ext cx="221450" cy="221450"/>
                <a:chOff x="4303189" y="3202792"/>
                <a:chExt cx="221450" cy="221450"/>
              </a:xfrm>
            </p:grpSpPr>
            <p:sp>
              <p:nvSpPr>
                <p:cNvPr id="204" name="Oval 91">
                  <a:extLst>
                    <a:ext uri="{FF2B5EF4-FFF2-40B4-BE49-F238E27FC236}">
                      <a16:creationId xmlns:a16="http://schemas.microsoft.com/office/drawing/2014/main" id="{E628E1EC-ABED-3E32-1827-8A6B20D116C0}"/>
                    </a:ext>
                  </a:extLst>
                </p:cNvPr>
                <p:cNvSpPr>
                  <a:spLocks noChangeArrowheads="1"/>
                </p:cNvSpPr>
                <p:nvPr/>
              </p:nvSpPr>
              <p:spPr bwMode="auto">
                <a:xfrm>
                  <a:off x="4303189" y="3202792"/>
                  <a:ext cx="221450" cy="221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05" name="Freeform 99">
                  <a:extLst>
                    <a:ext uri="{FF2B5EF4-FFF2-40B4-BE49-F238E27FC236}">
                      <a16:creationId xmlns:a16="http://schemas.microsoft.com/office/drawing/2014/main" id="{7FF31B22-76E5-98D7-3798-A0D769421CAE}"/>
                    </a:ext>
                  </a:extLst>
                </p:cNvPr>
                <p:cNvSpPr>
                  <a:spLocks noEditPoints="1"/>
                </p:cNvSpPr>
                <p:nvPr/>
              </p:nvSpPr>
              <p:spPr bwMode="auto">
                <a:xfrm>
                  <a:off x="4354777" y="3234248"/>
                  <a:ext cx="118274" cy="150988"/>
                </a:xfrm>
                <a:custGeom>
                  <a:avLst/>
                  <a:gdLst>
                    <a:gd name="T0" fmla="*/ 25 w 45"/>
                    <a:gd name="T1" fmla="*/ 5 h 58"/>
                    <a:gd name="T2" fmla="*/ 20 w 45"/>
                    <a:gd name="T3" fmla="*/ 5 h 58"/>
                    <a:gd name="T4" fmla="*/ 25 w 45"/>
                    <a:gd name="T5" fmla="*/ 5 h 58"/>
                    <a:gd name="T6" fmla="*/ 27 w 45"/>
                    <a:gd name="T7" fmla="*/ 5 h 58"/>
                    <a:gd name="T8" fmla="*/ 18 w 45"/>
                    <a:gd name="T9" fmla="*/ 5 h 58"/>
                    <a:gd name="T10" fmla="*/ 27 w 45"/>
                    <a:gd name="T11" fmla="*/ 5 h 58"/>
                    <a:gd name="T12" fmla="*/ 37 w 45"/>
                    <a:gd name="T13" fmla="*/ 31 h 58"/>
                    <a:gd name="T14" fmla="*/ 38 w 45"/>
                    <a:gd name="T15" fmla="*/ 18 h 58"/>
                    <a:gd name="T16" fmla="*/ 14 w 45"/>
                    <a:gd name="T17" fmla="*/ 14 h 58"/>
                    <a:gd name="T18" fmla="*/ 7 w 45"/>
                    <a:gd name="T19" fmla="*/ 18 h 58"/>
                    <a:gd name="T20" fmla="*/ 11 w 45"/>
                    <a:gd name="T21" fmla="*/ 35 h 58"/>
                    <a:gd name="T22" fmla="*/ 38 w 45"/>
                    <a:gd name="T23" fmla="*/ 31 h 58"/>
                    <a:gd name="T24" fmla="*/ 36 w 45"/>
                    <a:gd name="T25" fmla="*/ 31 h 58"/>
                    <a:gd name="T26" fmla="*/ 11 w 45"/>
                    <a:gd name="T27" fmla="*/ 33 h 58"/>
                    <a:gd name="T28" fmla="*/ 9 w 45"/>
                    <a:gd name="T29" fmla="*/ 18 h 58"/>
                    <a:gd name="T30" fmla="*/ 14 w 45"/>
                    <a:gd name="T31" fmla="*/ 16 h 58"/>
                    <a:gd name="T32" fmla="*/ 36 w 45"/>
                    <a:gd name="T33" fmla="*/ 18 h 58"/>
                    <a:gd name="T34" fmla="*/ 36 w 45"/>
                    <a:gd name="T35" fmla="*/ 31 h 58"/>
                    <a:gd name="T36" fmla="*/ 45 w 45"/>
                    <a:gd name="T37" fmla="*/ 57 h 58"/>
                    <a:gd name="T38" fmla="*/ 41 w 45"/>
                    <a:gd name="T39" fmla="*/ 40 h 58"/>
                    <a:gd name="T40" fmla="*/ 4 w 45"/>
                    <a:gd name="T41" fmla="*/ 40 h 58"/>
                    <a:gd name="T42" fmla="*/ 0 w 45"/>
                    <a:gd name="T43" fmla="*/ 57 h 58"/>
                    <a:gd name="T44" fmla="*/ 2 w 45"/>
                    <a:gd name="T45" fmla="*/ 58 h 58"/>
                    <a:gd name="T46" fmla="*/ 2 w 45"/>
                    <a:gd name="T47" fmla="*/ 44 h 58"/>
                    <a:gd name="T48" fmla="*/ 9 w 45"/>
                    <a:gd name="T49" fmla="*/ 42 h 58"/>
                    <a:gd name="T50" fmla="*/ 43 w 45"/>
                    <a:gd name="T51" fmla="*/ 44 h 58"/>
                    <a:gd name="T52" fmla="*/ 43 w 45"/>
                    <a:gd name="T53" fmla="*/ 58 h 58"/>
                    <a:gd name="T54" fmla="*/ 45 w 45"/>
                    <a:gd name="T55" fmla="*/ 57 h 58"/>
                    <a:gd name="T56" fmla="*/ 14 w 45"/>
                    <a:gd name="T57" fmla="*/ 41 h 58"/>
                    <a:gd name="T58" fmla="*/ 16 w 45"/>
                    <a:gd name="T59" fmla="*/ 42 h 58"/>
                    <a:gd name="T60" fmla="*/ 16 w 45"/>
                    <a:gd name="T61" fmla="*/ 34 h 58"/>
                    <a:gd name="T62" fmla="*/ 14 w 45"/>
                    <a:gd name="T63" fmla="*/ 33 h 58"/>
                    <a:gd name="T64" fmla="*/ 22 w 45"/>
                    <a:gd name="T65" fmla="*/ 8 h 58"/>
                    <a:gd name="T66" fmla="*/ 22 w 45"/>
                    <a:gd name="T67" fmla="*/ 16 h 58"/>
                    <a:gd name="T68" fmla="*/ 24 w 45"/>
                    <a:gd name="T69" fmla="*/ 15 h 58"/>
                    <a:gd name="T70" fmla="*/ 24 w 45"/>
                    <a:gd name="T71" fmla="*/ 7 h 58"/>
                    <a:gd name="T72" fmla="*/ 22 w 45"/>
                    <a:gd name="T73" fmla="*/ 8 h 58"/>
                    <a:gd name="T74" fmla="*/ 29 w 45"/>
                    <a:gd name="T75" fmla="*/ 41 h 58"/>
                    <a:gd name="T76" fmla="*/ 31 w 45"/>
                    <a:gd name="T77" fmla="*/ 42 h 58"/>
                    <a:gd name="T78" fmla="*/ 31 w 45"/>
                    <a:gd name="T79" fmla="*/ 34 h 58"/>
                    <a:gd name="T80" fmla="*/ 29 w 45"/>
                    <a:gd name="T81" fmla="*/ 33 h 58"/>
                    <a:gd name="T82" fmla="*/ 14 w 45"/>
                    <a:gd name="T83" fmla="*/ 24 h 58"/>
                    <a:gd name="T84" fmla="*/ 18 w 45"/>
                    <a:gd name="T85" fmla="*/ 24 h 58"/>
                    <a:gd name="T86" fmla="*/ 17 w 45"/>
                    <a:gd name="T87" fmla="*/ 22 h 58"/>
                    <a:gd name="T88" fmla="*/ 13 w 45"/>
                    <a:gd name="T89" fmla="*/ 22 h 58"/>
                    <a:gd name="T90" fmla="*/ 14 w 45"/>
                    <a:gd name="T91" fmla="*/ 24 h 58"/>
                    <a:gd name="T92" fmla="*/ 32 w 45"/>
                    <a:gd name="T93" fmla="*/ 24 h 58"/>
                    <a:gd name="T94" fmla="*/ 33 w 45"/>
                    <a:gd name="T95" fmla="*/ 22 h 58"/>
                    <a:gd name="T96" fmla="*/ 28 w 45"/>
                    <a:gd name="T97" fmla="*/ 22 h 58"/>
                    <a:gd name="T98" fmla="*/ 27 w 45"/>
                    <a:gd name="T99" fmla="*/ 24 h 58"/>
                    <a:gd name="T100" fmla="*/ 6 w 45"/>
                    <a:gd name="T101" fmla="*/ 21 h 58"/>
                    <a:gd name="T102" fmla="*/ 6 w 45"/>
                    <a:gd name="T103" fmla="*/ 29 h 58"/>
                    <a:gd name="T104" fmla="*/ 8 w 45"/>
                    <a:gd name="T105" fmla="*/ 28 h 58"/>
                    <a:gd name="T106" fmla="*/ 8 w 45"/>
                    <a:gd name="T107" fmla="*/ 20 h 58"/>
                    <a:gd name="T108" fmla="*/ 6 w 45"/>
                    <a:gd name="T109" fmla="*/ 21 h 58"/>
                    <a:gd name="T110" fmla="*/ 38 w 45"/>
                    <a:gd name="T111" fmla="*/ 28 h 58"/>
                    <a:gd name="T112" fmla="*/ 40 w 45"/>
                    <a:gd name="T113" fmla="*/ 29 h 58"/>
                    <a:gd name="T114" fmla="*/ 40 w 45"/>
                    <a:gd name="T115" fmla="*/ 21 h 58"/>
                    <a:gd name="T116" fmla="*/ 38 w 45"/>
                    <a:gd name="T1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8">
                      <a:moveTo>
                        <a:pt x="26" y="5"/>
                      </a:moveTo>
                      <a:cubicBezTo>
                        <a:pt x="25" y="5"/>
                        <a:pt x="25" y="5"/>
                        <a:pt x="25" y="5"/>
                      </a:cubicBezTo>
                      <a:cubicBezTo>
                        <a:pt x="25" y="6"/>
                        <a:pt x="24" y="7"/>
                        <a:pt x="23" y="7"/>
                      </a:cubicBezTo>
                      <a:cubicBezTo>
                        <a:pt x="21" y="7"/>
                        <a:pt x="20" y="6"/>
                        <a:pt x="20" y="5"/>
                      </a:cubicBezTo>
                      <a:cubicBezTo>
                        <a:pt x="20" y="3"/>
                        <a:pt x="21" y="2"/>
                        <a:pt x="23" y="2"/>
                      </a:cubicBezTo>
                      <a:cubicBezTo>
                        <a:pt x="24" y="2"/>
                        <a:pt x="25" y="3"/>
                        <a:pt x="25" y="5"/>
                      </a:cubicBezTo>
                      <a:cubicBezTo>
                        <a:pt x="26" y="5"/>
                        <a:pt x="26" y="5"/>
                        <a:pt x="26" y="5"/>
                      </a:cubicBezTo>
                      <a:cubicBezTo>
                        <a:pt x="27" y="5"/>
                        <a:pt x="27" y="5"/>
                        <a:pt x="27" y="5"/>
                      </a:cubicBezTo>
                      <a:cubicBezTo>
                        <a:pt x="27" y="2"/>
                        <a:pt x="25" y="0"/>
                        <a:pt x="23" y="0"/>
                      </a:cubicBezTo>
                      <a:cubicBezTo>
                        <a:pt x="20" y="0"/>
                        <a:pt x="18" y="2"/>
                        <a:pt x="18" y="5"/>
                      </a:cubicBezTo>
                      <a:cubicBezTo>
                        <a:pt x="18" y="7"/>
                        <a:pt x="20" y="9"/>
                        <a:pt x="23" y="9"/>
                      </a:cubicBezTo>
                      <a:cubicBezTo>
                        <a:pt x="25" y="9"/>
                        <a:pt x="27" y="7"/>
                        <a:pt x="27" y="5"/>
                      </a:cubicBezTo>
                      <a:lnTo>
                        <a:pt x="26" y="5"/>
                      </a:lnTo>
                      <a:close/>
                      <a:moveTo>
                        <a:pt x="37" y="31"/>
                      </a:moveTo>
                      <a:cubicBezTo>
                        <a:pt x="38" y="31"/>
                        <a:pt x="38" y="31"/>
                        <a:pt x="38" y="31"/>
                      </a:cubicBezTo>
                      <a:cubicBezTo>
                        <a:pt x="38" y="18"/>
                        <a:pt x="38" y="18"/>
                        <a:pt x="38" y="18"/>
                      </a:cubicBezTo>
                      <a:cubicBezTo>
                        <a:pt x="38" y="16"/>
                        <a:pt x="37" y="14"/>
                        <a:pt x="35" y="14"/>
                      </a:cubicBezTo>
                      <a:cubicBezTo>
                        <a:pt x="23" y="14"/>
                        <a:pt x="17" y="14"/>
                        <a:pt x="14" y="14"/>
                      </a:cubicBezTo>
                      <a:cubicBezTo>
                        <a:pt x="11" y="14"/>
                        <a:pt x="11" y="14"/>
                        <a:pt x="11" y="14"/>
                      </a:cubicBezTo>
                      <a:cubicBezTo>
                        <a:pt x="9" y="14"/>
                        <a:pt x="7" y="16"/>
                        <a:pt x="7" y="18"/>
                      </a:cubicBezTo>
                      <a:cubicBezTo>
                        <a:pt x="7" y="31"/>
                        <a:pt x="7" y="31"/>
                        <a:pt x="7" y="31"/>
                      </a:cubicBezTo>
                      <a:cubicBezTo>
                        <a:pt x="7" y="33"/>
                        <a:pt x="9" y="35"/>
                        <a:pt x="11" y="35"/>
                      </a:cubicBezTo>
                      <a:cubicBezTo>
                        <a:pt x="35" y="35"/>
                        <a:pt x="35" y="35"/>
                        <a:pt x="35" y="35"/>
                      </a:cubicBezTo>
                      <a:cubicBezTo>
                        <a:pt x="37" y="35"/>
                        <a:pt x="38" y="33"/>
                        <a:pt x="38" y="31"/>
                      </a:cubicBezTo>
                      <a:cubicBezTo>
                        <a:pt x="37" y="31"/>
                        <a:pt x="37" y="31"/>
                        <a:pt x="37" y="31"/>
                      </a:cubicBezTo>
                      <a:cubicBezTo>
                        <a:pt x="36" y="31"/>
                        <a:pt x="36" y="31"/>
                        <a:pt x="36" y="31"/>
                      </a:cubicBezTo>
                      <a:cubicBezTo>
                        <a:pt x="36" y="32"/>
                        <a:pt x="36" y="33"/>
                        <a:pt x="35" y="33"/>
                      </a:cubicBezTo>
                      <a:cubicBezTo>
                        <a:pt x="35" y="33"/>
                        <a:pt x="35" y="33"/>
                        <a:pt x="11" y="33"/>
                      </a:cubicBezTo>
                      <a:cubicBezTo>
                        <a:pt x="10" y="33"/>
                        <a:pt x="9" y="32"/>
                        <a:pt x="9" y="31"/>
                      </a:cubicBezTo>
                      <a:cubicBezTo>
                        <a:pt x="9" y="31"/>
                        <a:pt x="9" y="31"/>
                        <a:pt x="9" y="18"/>
                      </a:cubicBezTo>
                      <a:cubicBezTo>
                        <a:pt x="9" y="17"/>
                        <a:pt x="10" y="16"/>
                        <a:pt x="11" y="16"/>
                      </a:cubicBezTo>
                      <a:cubicBezTo>
                        <a:pt x="11" y="16"/>
                        <a:pt x="11" y="16"/>
                        <a:pt x="14" y="16"/>
                      </a:cubicBezTo>
                      <a:cubicBezTo>
                        <a:pt x="17" y="16"/>
                        <a:pt x="23" y="16"/>
                        <a:pt x="35" y="16"/>
                      </a:cubicBezTo>
                      <a:cubicBezTo>
                        <a:pt x="36" y="16"/>
                        <a:pt x="36" y="17"/>
                        <a:pt x="36" y="18"/>
                      </a:cubicBezTo>
                      <a:cubicBezTo>
                        <a:pt x="36" y="18"/>
                        <a:pt x="36" y="18"/>
                        <a:pt x="36" y="20"/>
                      </a:cubicBezTo>
                      <a:cubicBezTo>
                        <a:pt x="36" y="21"/>
                        <a:pt x="36" y="25"/>
                        <a:pt x="36" y="31"/>
                      </a:cubicBezTo>
                      <a:lnTo>
                        <a:pt x="37" y="31"/>
                      </a:lnTo>
                      <a:close/>
                      <a:moveTo>
                        <a:pt x="45" y="57"/>
                      </a:moveTo>
                      <a:cubicBezTo>
                        <a:pt x="45" y="44"/>
                        <a:pt x="45" y="44"/>
                        <a:pt x="45" y="44"/>
                      </a:cubicBezTo>
                      <a:cubicBezTo>
                        <a:pt x="45" y="42"/>
                        <a:pt x="44" y="40"/>
                        <a:pt x="41" y="40"/>
                      </a:cubicBezTo>
                      <a:cubicBezTo>
                        <a:pt x="23" y="40"/>
                        <a:pt x="13" y="40"/>
                        <a:pt x="9" y="40"/>
                      </a:cubicBezTo>
                      <a:cubicBezTo>
                        <a:pt x="4" y="40"/>
                        <a:pt x="4" y="40"/>
                        <a:pt x="4" y="40"/>
                      </a:cubicBezTo>
                      <a:cubicBezTo>
                        <a:pt x="2" y="40"/>
                        <a:pt x="0" y="42"/>
                        <a:pt x="0" y="44"/>
                      </a:cubicBezTo>
                      <a:cubicBezTo>
                        <a:pt x="0" y="57"/>
                        <a:pt x="0" y="57"/>
                        <a:pt x="0" y="57"/>
                      </a:cubicBezTo>
                      <a:cubicBezTo>
                        <a:pt x="0" y="58"/>
                        <a:pt x="0" y="58"/>
                        <a:pt x="0" y="58"/>
                      </a:cubicBezTo>
                      <a:cubicBezTo>
                        <a:pt x="2" y="58"/>
                        <a:pt x="2" y="58"/>
                        <a:pt x="2" y="58"/>
                      </a:cubicBezTo>
                      <a:cubicBezTo>
                        <a:pt x="2" y="57"/>
                        <a:pt x="2" y="57"/>
                        <a:pt x="2" y="57"/>
                      </a:cubicBezTo>
                      <a:cubicBezTo>
                        <a:pt x="2" y="57"/>
                        <a:pt x="2" y="57"/>
                        <a:pt x="2" y="44"/>
                      </a:cubicBezTo>
                      <a:cubicBezTo>
                        <a:pt x="2" y="43"/>
                        <a:pt x="3" y="42"/>
                        <a:pt x="4" y="42"/>
                      </a:cubicBezTo>
                      <a:cubicBezTo>
                        <a:pt x="4" y="42"/>
                        <a:pt x="4" y="42"/>
                        <a:pt x="9" y="42"/>
                      </a:cubicBezTo>
                      <a:cubicBezTo>
                        <a:pt x="13" y="42"/>
                        <a:pt x="23" y="42"/>
                        <a:pt x="41" y="42"/>
                      </a:cubicBezTo>
                      <a:cubicBezTo>
                        <a:pt x="43" y="42"/>
                        <a:pt x="43" y="43"/>
                        <a:pt x="43" y="44"/>
                      </a:cubicBezTo>
                      <a:cubicBezTo>
                        <a:pt x="43" y="44"/>
                        <a:pt x="43" y="44"/>
                        <a:pt x="43" y="57"/>
                      </a:cubicBezTo>
                      <a:cubicBezTo>
                        <a:pt x="43" y="58"/>
                        <a:pt x="43" y="58"/>
                        <a:pt x="43" y="58"/>
                      </a:cubicBezTo>
                      <a:cubicBezTo>
                        <a:pt x="45" y="58"/>
                        <a:pt x="45" y="58"/>
                        <a:pt x="45" y="58"/>
                      </a:cubicBezTo>
                      <a:cubicBezTo>
                        <a:pt x="45" y="57"/>
                        <a:pt x="45" y="57"/>
                        <a:pt x="45" y="57"/>
                      </a:cubicBezTo>
                      <a:close/>
                      <a:moveTo>
                        <a:pt x="14" y="34"/>
                      </a:moveTo>
                      <a:cubicBezTo>
                        <a:pt x="14" y="41"/>
                        <a:pt x="14" y="41"/>
                        <a:pt x="14" y="41"/>
                      </a:cubicBezTo>
                      <a:cubicBezTo>
                        <a:pt x="14" y="42"/>
                        <a:pt x="14" y="42"/>
                        <a:pt x="14" y="42"/>
                      </a:cubicBezTo>
                      <a:cubicBezTo>
                        <a:pt x="16" y="42"/>
                        <a:pt x="16" y="42"/>
                        <a:pt x="16" y="42"/>
                      </a:cubicBezTo>
                      <a:cubicBezTo>
                        <a:pt x="16" y="41"/>
                        <a:pt x="16" y="41"/>
                        <a:pt x="16" y="41"/>
                      </a:cubicBezTo>
                      <a:cubicBezTo>
                        <a:pt x="16" y="41"/>
                        <a:pt x="16" y="41"/>
                        <a:pt x="16" y="34"/>
                      </a:cubicBezTo>
                      <a:cubicBezTo>
                        <a:pt x="16" y="33"/>
                        <a:pt x="16" y="33"/>
                        <a:pt x="16" y="33"/>
                      </a:cubicBezTo>
                      <a:cubicBezTo>
                        <a:pt x="14" y="33"/>
                        <a:pt x="14" y="33"/>
                        <a:pt x="14" y="33"/>
                      </a:cubicBezTo>
                      <a:cubicBezTo>
                        <a:pt x="14" y="34"/>
                        <a:pt x="14" y="34"/>
                        <a:pt x="14" y="34"/>
                      </a:cubicBezTo>
                      <a:close/>
                      <a:moveTo>
                        <a:pt x="22" y="8"/>
                      </a:moveTo>
                      <a:cubicBezTo>
                        <a:pt x="22" y="15"/>
                        <a:pt x="22" y="15"/>
                        <a:pt x="22" y="15"/>
                      </a:cubicBezTo>
                      <a:cubicBezTo>
                        <a:pt x="22" y="16"/>
                        <a:pt x="22" y="16"/>
                        <a:pt x="22" y="16"/>
                      </a:cubicBezTo>
                      <a:cubicBezTo>
                        <a:pt x="24" y="16"/>
                        <a:pt x="24" y="16"/>
                        <a:pt x="24" y="16"/>
                      </a:cubicBezTo>
                      <a:cubicBezTo>
                        <a:pt x="24" y="15"/>
                        <a:pt x="24" y="15"/>
                        <a:pt x="24" y="15"/>
                      </a:cubicBezTo>
                      <a:cubicBezTo>
                        <a:pt x="24" y="15"/>
                        <a:pt x="24" y="15"/>
                        <a:pt x="24" y="8"/>
                      </a:cubicBezTo>
                      <a:cubicBezTo>
                        <a:pt x="24" y="7"/>
                        <a:pt x="24" y="7"/>
                        <a:pt x="24" y="7"/>
                      </a:cubicBezTo>
                      <a:cubicBezTo>
                        <a:pt x="22" y="7"/>
                        <a:pt x="22" y="7"/>
                        <a:pt x="22" y="7"/>
                      </a:cubicBezTo>
                      <a:cubicBezTo>
                        <a:pt x="22" y="8"/>
                        <a:pt x="22" y="8"/>
                        <a:pt x="22" y="8"/>
                      </a:cubicBezTo>
                      <a:close/>
                      <a:moveTo>
                        <a:pt x="29" y="34"/>
                      </a:moveTo>
                      <a:cubicBezTo>
                        <a:pt x="29" y="41"/>
                        <a:pt x="29" y="41"/>
                        <a:pt x="29" y="41"/>
                      </a:cubicBezTo>
                      <a:cubicBezTo>
                        <a:pt x="29" y="42"/>
                        <a:pt x="29" y="42"/>
                        <a:pt x="29" y="42"/>
                      </a:cubicBezTo>
                      <a:cubicBezTo>
                        <a:pt x="31" y="42"/>
                        <a:pt x="31" y="42"/>
                        <a:pt x="31" y="42"/>
                      </a:cubicBezTo>
                      <a:cubicBezTo>
                        <a:pt x="31" y="41"/>
                        <a:pt x="31" y="41"/>
                        <a:pt x="31" y="41"/>
                      </a:cubicBezTo>
                      <a:cubicBezTo>
                        <a:pt x="31" y="41"/>
                        <a:pt x="31" y="41"/>
                        <a:pt x="31" y="34"/>
                      </a:cubicBezTo>
                      <a:cubicBezTo>
                        <a:pt x="31" y="33"/>
                        <a:pt x="31" y="33"/>
                        <a:pt x="31" y="33"/>
                      </a:cubicBezTo>
                      <a:cubicBezTo>
                        <a:pt x="29" y="33"/>
                        <a:pt x="29" y="33"/>
                        <a:pt x="29" y="33"/>
                      </a:cubicBezTo>
                      <a:cubicBezTo>
                        <a:pt x="29" y="34"/>
                        <a:pt x="29" y="34"/>
                        <a:pt x="29" y="34"/>
                      </a:cubicBezTo>
                      <a:close/>
                      <a:moveTo>
                        <a:pt x="14" y="24"/>
                      </a:moveTo>
                      <a:cubicBezTo>
                        <a:pt x="17" y="24"/>
                        <a:pt x="17" y="24"/>
                        <a:pt x="17" y="24"/>
                      </a:cubicBezTo>
                      <a:cubicBezTo>
                        <a:pt x="18" y="24"/>
                        <a:pt x="18" y="24"/>
                        <a:pt x="18" y="24"/>
                      </a:cubicBezTo>
                      <a:cubicBezTo>
                        <a:pt x="18" y="22"/>
                        <a:pt x="18" y="22"/>
                        <a:pt x="18" y="22"/>
                      </a:cubicBezTo>
                      <a:cubicBezTo>
                        <a:pt x="17" y="22"/>
                        <a:pt x="17" y="22"/>
                        <a:pt x="17" y="22"/>
                      </a:cubicBezTo>
                      <a:cubicBezTo>
                        <a:pt x="17" y="22"/>
                        <a:pt x="17" y="22"/>
                        <a:pt x="14" y="22"/>
                      </a:cubicBezTo>
                      <a:cubicBezTo>
                        <a:pt x="13" y="22"/>
                        <a:pt x="13" y="22"/>
                        <a:pt x="13" y="22"/>
                      </a:cubicBezTo>
                      <a:cubicBezTo>
                        <a:pt x="13" y="24"/>
                        <a:pt x="13" y="24"/>
                        <a:pt x="13" y="24"/>
                      </a:cubicBezTo>
                      <a:cubicBezTo>
                        <a:pt x="14" y="24"/>
                        <a:pt x="14" y="24"/>
                        <a:pt x="14" y="24"/>
                      </a:cubicBezTo>
                      <a:close/>
                      <a:moveTo>
                        <a:pt x="28" y="24"/>
                      </a:moveTo>
                      <a:cubicBezTo>
                        <a:pt x="32" y="24"/>
                        <a:pt x="32" y="24"/>
                        <a:pt x="32" y="24"/>
                      </a:cubicBezTo>
                      <a:cubicBezTo>
                        <a:pt x="33" y="24"/>
                        <a:pt x="33" y="24"/>
                        <a:pt x="33" y="24"/>
                      </a:cubicBezTo>
                      <a:cubicBezTo>
                        <a:pt x="33" y="22"/>
                        <a:pt x="33" y="22"/>
                        <a:pt x="33" y="22"/>
                      </a:cubicBezTo>
                      <a:cubicBezTo>
                        <a:pt x="32" y="22"/>
                        <a:pt x="32" y="22"/>
                        <a:pt x="32" y="22"/>
                      </a:cubicBezTo>
                      <a:cubicBezTo>
                        <a:pt x="32" y="22"/>
                        <a:pt x="32" y="22"/>
                        <a:pt x="28" y="22"/>
                      </a:cubicBezTo>
                      <a:cubicBezTo>
                        <a:pt x="27" y="22"/>
                        <a:pt x="27" y="22"/>
                        <a:pt x="27" y="22"/>
                      </a:cubicBezTo>
                      <a:cubicBezTo>
                        <a:pt x="27" y="24"/>
                        <a:pt x="27" y="24"/>
                        <a:pt x="27" y="24"/>
                      </a:cubicBezTo>
                      <a:cubicBezTo>
                        <a:pt x="28" y="24"/>
                        <a:pt x="28" y="24"/>
                        <a:pt x="28" y="24"/>
                      </a:cubicBezTo>
                      <a:close/>
                      <a:moveTo>
                        <a:pt x="6" y="21"/>
                      </a:moveTo>
                      <a:cubicBezTo>
                        <a:pt x="6" y="28"/>
                        <a:pt x="6" y="28"/>
                        <a:pt x="6" y="28"/>
                      </a:cubicBezTo>
                      <a:cubicBezTo>
                        <a:pt x="6" y="29"/>
                        <a:pt x="6" y="29"/>
                        <a:pt x="6" y="29"/>
                      </a:cubicBezTo>
                      <a:cubicBezTo>
                        <a:pt x="8" y="29"/>
                        <a:pt x="8" y="29"/>
                        <a:pt x="8" y="29"/>
                      </a:cubicBezTo>
                      <a:cubicBezTo>
                        <a:pt x="8" y="28"/>
                        <a:pt x="8" y="28"/>
                        <a:pt x="8" y="28"/>
                      </a:cubicBezTo>
                      <a:cubicBezTo>
                        <a:pt x="8" y="28"/>
                        <a:pt x="8" y="28"/>
                        <a:pt x="8" y="21"/>
                      </a:cubicBezTo>
                      <a:cubicBezTo>
                        <a:pt x="8" y="20"/>
                        <a:pt x="8" y="20"/>
                        <a:pt x="8" y="20"/>
                      </a:cubicBezTo>
                      <a:cubicBezTo>
                        <a:pt x="6" y="20"/>
                        <a:pt x="6" y="20"/>
                        <a:pt x="6" y="20"/>
                      </a:cubicBezTo>
                      <a:cubicBezTo>
                        <a:pt x="6" y="21"/>
                        <a:pt x="6" y="21"/>
                        <a:pt x="6" y="21"/>
                      </a:cubicBezTo>
                      <a:close/>
                      <a:moveTo>
                        <a:pt x="38" y="21"/>
                      </a:moveTo>
                      <a:cubicBezTo>
                        <a:pt x="38" y="28"/>
                        <a:pt x="38" y="28"/>
                        <a:pt x="38" y="28"/>
                      </a:cubicBezTo>
                      <a:cubicBezTo>
                        <a:pt x="38" y="29"/>
                        <a:pt x="38" y="29"/>
                        <a:pt x="38" y="29"/>
                      </a:cubicBezTo>
                      <a:cubicBezTo>
                        <a:pt x="40" y="29"/>
                        <a:pt x="40" y="29"/>
                        <a:pt x="40" y="29"/>
                      </a:cubicBezTo>
                      <a:cubicBezTo>
                        <a:pt x="40" y="28"/>
                        <a:pt x="40" y="28"/>
                        <a:pt x="40" y="28"/>
                      </a:cubicBezTo>
                      <a:cubicBezTo>
                        <a:pt x="40" y="28"/>
                        <a:pt x="40" y="28"/>
                        <a:pt x="40" y="21"/>
                      </a:cubicBezTo>
                      <a:cubicBezTo>
                        <a:pt x="40" y="20"/>
                        <a:pt x="40" y="20"/>
                        <a:pt x="40" y="20"/>
                      </a:cubicBezTo>
                      <a:cubicBezTo>
                        <a:pt x="38" y="20"/>
                        <a:pt x="38" y="20"/>
                        <a:pt x="38" y="20"/>
                      </a:cubicBezTo>
                      <a:cubicBezTo>
                        <a:pt x="38" y="21"/>
                        <a:pt x="38" y="21"/>
                        <a:pt x="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grpSp>
      <p:sp>
        <p:nvSpPr>
          <p:cNvPr id="280" name="Freeform 117">
            <a:extLst>
              <a:ext uri="{FF2B5EF4-FFF2-40B4-BE49-F238E27FC236}">
                <a16:creationId xmlns:a16="http://schemas.microsoft.com/office/drawing/2014/main" id="{E618FBFC-F486-CF7B-1A20-2B083897E767}"/>
              </a:ext>
              <a:ext uri="{C183D7F6-B498-43B3-948B-1728B52AA6E4}">
                <adec:decorative xmlns:adec="http://schemas.microsoft.com/office/drawing/2017/decorative" val="1"/>
              </a:ext>
            </a:extLst>
          </p:cNvPr>
          <p:cNvSpPr>
            <a:spLocks noEditPoints="1"/>
          </p:cNvSpPr>
          <p:nvPr/>
        </p:nvSpPr>
        <p:spPr bwMode="auto">
          <a:xfrm>
            <a:off x="8435551" y="3211449"/>
            <a:ext cx="150988" cy="114499"/>
          </a:xfrm>
          <a:custGeom>
            <a:avLst/>
            <a:gdLst>
              <a:gd name="T0" fmla="*/ 20 w 58"/>
              <a:gd name="T1" fmla="*/ 41 h 44"/>
              <a:gd name="T2" fmla="*/ 2 w 58"/>
              <a:gd name="T3" fmla="*/ 42 h 44"/>
              <a:gd name="T4" fmla="*/ 3 w 58"/>
              <a:gd name="T5" fmla="*/ 13 h 44"/>
              <a:gd name="T6" fmla="*/ 2 w 58"/>
              <a:gd name="T7" fmla="*/ 14 h 44"/>
              <a:gd name="T8" fmla="*/ 20 w 58"/>
              <a:gd name="T9" fmla="*/ 13 h 44"/>
              <a:gd name="T10" fmla="*/ 19 w 58"/>
              <a:gd name="T11" fmla="*/ 42 h 44"/>
              <a:gd name="T12" fmla="*/ 20 w 58"/>
              <a:gd name="T13" fmla="*/ 41 h 44"/>
              <a:gd name="T14" fmla="*/ 22 w 58"/>
              <a:gd name="T15" fmla="*/ 42 h 44"/>
              <a:gd name="T16" fmla="*/ 20 w 58"/>
              <a:gd name="T17" fmla="*/ 11 h 44"/>
              <a:gd name="T18" fmla="*/ 0 w 58"/>
              <a:gd name="T19" fmla="*/ 11 h 44"/>
              <a:gd name="T20" fmla="*/ 0 w 58"/>
              <a:gd name="T21" fmla="*/ 16 h 44"/>
              <a:gd name="T22" fmla="*/ 0 w 58"/>
              <a:gd name="T23" fmla="*/ 44 h 44"/>
              <a:gd name="T24" fmla="*/ 4 w 58"/>
              <a:gd name="T25" fmla="*/ 44 h 44"/>
              <a:gd name="T26" fmla="*/ 22 w 58"/>
              <a:gd name="T27" fmla="*/ 44 h 44"/>
              <a:gd name="T28" fmla="*/ 20 w 58"/>
              <a:gd name="T29" fmla="*/ 42 h 44"/>
              <a:gd name="T30" fmla="*/ 15 w 58"/>
              <a:gd name="T31" fmla="*/ 36 h 44"/>
              <a:gd name="T32" fmla="*/ 16 w 58"/>
              <a:gd name="T33" fmla="*/ 33 h 44"/>
              <a:gd name="T34" fmla="*/ 7 w 58"/>
              <a:gd name="T35" fmla="*/ 33 h 44"/>
              <a:gd name="T36" fmla="*/ 6 w 58"/>
              <a:gd name="T37" fmla="*/ 36 h 44"/>
              <a:gd name="T38" fmla="*/ 29 w 58"/>
              <a:gd name="T39" fmla="*/ 29 h 44"/>
              <a:gd name="T40" fmla="*/ 38 w 58"/>
              <a:gd name="T41" fmla="*/ 29 h 44"/>
              <a:gd name="T42" fmla="*/ 37 w 58"/>
              <a:gd name="T43" fmla="*/ 26 h 44"/>
              <a:gd name="T44" fmla="*/ 28 w 58"/>
              <a:gd name="T45" fmla="*/ 26 h 44"/>
              <a:gd name="T46" fmla="*/ 29 w 58"/>
              <a:gd name="T47" fmla="*/ 29 h 44"/>
              <a:gd name="T48" fmla="*/ 55 w 58"/>
              <a:gd name="T49" fmla="*/ 36 h 44"/>
              <a:gd name="T50" fmla="*/ 58 w 58"/>
              <a:gd name="T51" fmla="*/ 7 h 44"/>
              <a:gd name="T52" fmla="*/ 55 w 58"/>
              <a:gd name="T53" fmla="*/ 0 h 44"/>
              <a:gd name="T54" fmla="*/ 11 w 58"/>
              <a:gd name="T55" fmla="*/ 0 h 44"/>
              <a:gd name="T56" fmla="*/ 8 w 58"/>
              <a:gd name="T57" fmla="*/ 13 h 44"/>
              <a:gd name="T58" fmla="*/ 11 w 58"/>
              <a:gd name="T59" fmla="*/ 14 h 44"/>
              <a:gd name="T60" fmla="*/ 11 w 58"/>
              <a:gd name="T61" fmla="*/ 3 h 44"/>
              <a:gd name="T62" fmla="*/ 16 w 58"/>
              <a:gd name="T63" fmla="*/ 3 h 44"/>
              <a:gd name="T64" fmla="*/ 55 w 58"/>
              <a:gd name="T65" fmla="*/ 3 h 44"/>
              <a:gd name="T66" fmla="*/ 55 w 58"/>
              <a:gd name="T67" fmla="*/ 33 h 44"/>
              <a:gd name="T68" fmla="*/ 20 w 58"/>
              <a:gd name="T69" fmla="*/ 33 h 44"/>
              <a:gd name="T70" fmla="*/ 19 w 58"/>
              <a:gd name="T7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4">
                <a:moveTo>
                  <a:pt x="20" y="42"/>
                </a:moveTo>
                <a:cubicBezTo>
                  <a:pt x="20" y="41"/>
                  <a:pt x="20" y="41"/>
                  <a:pt x="20" y="41"/>
                </a:cubicBezTo>
                <a:cubicBezTo>
                  <a:pt x="2" y="41"/>
                  <a:pt x="2" y="41"/>
                  <a:pt x="2" y="41"/>
                </a:cubicBezTo>
                <a:cubicBezTo>
                  <a:pt x="2" y="42"/>
                  <a:pt x="2" y="42"/>
                  <a:pt x="2" y="42"/>
                </a:cubicBezTo>
                <a:cubicBezTo>
                  <a:pt x="3" y="42"/>
                  <a:pt x="3" y="42"/>
                  <a:pt x="3" y="42"/>
                </a:cubicBezTo>
                <a:cubicBezTo>
                  <a:pt x="3" y="13"/>
                  <a:pt x="3" y="13"/>
                  <a:pt x="3" y="13"/>
                </a:cubicBezTo>
                <a:cubicBezTo>
                  <a:pt x="2" y="13"/>
                  <a:pt x="2" y="13"/>
                  <a:pt x="2" y="13"/>
                </a:cubicBezTo>
                <a:cubicBezTo>
                  <a:pt x="2" y="14"/>
                  <a:pt x="2" y="14"/>
                  <a:pt x="2" y="14"/>
                </a:cubicBezTo>
                <a:cubicBezTo>
                  <a:pt x="20" y="14"/>
                  <a:pt x="20" y="14"/>
                  <a:pt x="20" y="14"/>
                </a:cubicBezTo>
                <a:cubicBezTo>
                  <a:pt x="20" y="13"/>
                  <a:pt x="20" y="13"/>
                  <a:pt x="20" y="13"/>
                </a:cubicBezTo>
                <a:cubicBezTo>
                  <a:pt x="19" y="13"/>
                  <a:pt x="19" y="13"/>
                  <a:pt x="19" y="13"/>
                </a:cubicBezTo>
                <a:cubicBezTo>
                  <a:pt x="19" y="42"/>
                  <a:pt x="19" y="42"/>
                  <a:pt x="19" y="42"/>
                </a:cubicBezTo>
                <a:cubicBezTo>
                  <a:pt x="20" y="42"/>
                  <a:pt x="20" y="42"/>
                  <a:pt x="20" y="42"/>
                </a:cubicBezTo>
                <a:cubicBezTo>
                  <a:pt x="20" y="41"/>
                  <a:pt x="20" y="41"/>
                  <a:pt x="20" y="41"/>
                </a:cubicBezTo>
                <a:cubicBezTo>
                  <a:pt x="20" y="42"/>
                  <a:pt x="20" y="42"/>
                  <a:pt x="20" y="42"/>
                </a:cubicBezTo>
                <a:cubicBezTo>
                  <a:pt x="22" y="42"/>
                  <a:pt x="22" y="42"/>
                  <a:pt x="22" y="42"/>
                </a:cubicBezTo>
                <a:cubicBezTo>
                  <a:pt x="22" y="11"/>
                  <a:pt x="22" y="11"/>
                  <a:pt x="22" y="11"/>
                </a:cubicBezTo>
                <a:cubicBezTo>
                  <a:pt x="20" y="11"/>
                  <a:pt x="20" y="11"/>
                  <a:pt x="20" y="11"/>
                </a:cubicBezTo>
                <a:cubicBezTo>
                  <a:pt x="20" y="11"/>
                  <a:pt x="20" y="11"/>
                  <a:pt x="2" y="11"/>
                </a:cubicBezTo>
                <a:cubicBezTo>
                  <a:pt x="0" y="11"/>
                  <a:pt x="0" y="11"/>
                  <a:pt x="0" y="11"/>
                </a:cubicBezTo>
                <a:cubicBezTo>
                  <a:pt x="0" y="13"/>
                  <a:pt x="0" y="13"/>
                  <a:pt x="0" y="13"/>
                </a:cubicBezTo>
                <a:cubicBezTo>
                  <a:pt x="0" y="13"/>
                  <a:pt x="0" y="13"/>
                  <a:pt x="0" y="16"/>
                </a:cubicBezTo>
                <a:cubicBezTo>
                  <a:pt x="0" y="20"/>
                  <a:pt x="0" y="27"/>
                  <a:pt x="0" y="42"/>
                </a:cubicBezTo>
                <a:cubicBezTo>
                  <a:pt x="0" y="44"/>
                  <a:pt x="0" y="44"/>
                  <a:pt x="0" y="44"/>
                </a:cubicBezTo>
                <a:cubicBezTo>
                  <a:pt x="2" y="44"/>
                  <a:pt x="2" y="44"/>
                  <a:pt x="2" y="44"/>
                </a:cubicBezTo>
                <a:cubicBezTo>
                  <a:pt x="2" y="44"/>
                  <a:pt x="2" y="44"/>
                  <a:pt x="4" y="44"/>
                </a:cubicBezTo>
                <a:cubicBezTo>
                  <a:pt x="6" y="44"/>
                  <a:pt x="11" y="44"/>
                  <a:pt x="20" y="44"/>
                </a:cubicBezTo>
                <a:cubicBezTo>
                  <a:pt x="22" y="44"/>
                  <a:pt x="22" y="44"/>
                  <a:pt x="22" y="44"/>
                </a:cubicBezTo>
                <a:cubicBezTo>
                  <a:pt x="22" y="42"/>
                  <a:pt x="22" y="42"/>
                  <a:pt x="22" y="42"/>
                </a:cubicBezTo>
                <a:lnTo>
                  <a:pt x="20" y="42"/>
                </a:lnTo>
                <a:close/>
                <a:moveTo>
                  <a:pt x="7" y="36"/>
                </a:moveTo>
                <a:cubicBezTo>
                  <a:pt x="15" y="36"/>
                  <a:pt x="15" y="36"/>
                  <a:pt x="15" y="36"/>
                </a:cubicBezTo>
                <a:cubicBezTo>
                  <a:pt x="16" y="36"/>
                  <a:pt x="16" y="36"/>
                  <a:pt x="16" y="36"/>
                </a:cubicBezTo>
                <a:cubicBezTo>
                  <a:pt x="16" y="33"/>
                  <a:pt x="16" y="33"/>
                  <a:pt x="16" y="33"/>
                </a:cubicBezTo>
                <a:cubicBezTo>
                  <a:pt x="15" y="33"/>
                  <a:pt x="15" y="33"/>
                  <a:pt x="15" y="33"/>
                </a:cubicBezTo>
                <a:cubicBezTo>
                  <a:pt x="15" y="33"/>
                  <a:pt x="15" y="33"/>
                  <a:pt x="7" y="33"/>
                </a:cubicBezTo>
                <a:cubicBezTo>
                  <a:pt x="6" y="33"/>
                  <a:pt x="6" y="33"/>
                  <a:pt x="6" y="33"/>
                </a:cubicBezTo>
                <a:cubicBezTo>
                  <a:pt x="6" y="36"/>
                  <a:pt x="6" y="36"/>
                  <a:pt x="6" y="36"/>
                </a:cubicBezTo>
                <a:cubicBezTo>
                  <a:pt x="7" y="36"/>
                  <a:pt x="7" y="36"/>
                  <a:pt x="7" y="36"/>
                </a:cubicBezTo>
                <a:close/>
                <a:moveTo>
                  <a:pt x="29" y="29"/>
                </a:moveTo>
                <a:cubicBezTo>
                  <a:pt x="37" y="29"/>
                  <a:pt x="37" y="29"/>
                  <a:pt x="37" y="29"/>
                </a:cubicBezTo>
                <a:cubicBezTo>
                  <a:pt x="38" y="29"/>
                  <a:pt x="38" y="29"/>
                  <a:pt x="38" y="29"/>
                </a:cubicBezTo>
                <a:cubicBezTo>
                  <a:pt x="38" y="26"/>
                  <a:pt x="38" y="26"/>
                  <a:pt x="38" y="26"/>
                </a:cubicBezTo>
                <a:cubicBezTo>
                  <a:pt x="37" y="26"/>
                  <a:pt x="37" y="26"/>
                  <a:pt x="37" y="26"/>
                </a:cubicBezTo>
                <a:cubicBezTo>
                  <a:pt x="37" y="26"/>
                  <a:pt x="37" y="26"/>
                  <a:pt x="29" y="26"/>
                </a:cubicBezTo>
                <a:cubicBezTo>
                  <a:pt x="28" y="26"/>
                  <a:pt x="28" y="26"/>
                  <a:pt x="28" y="26"/>
                </a:cubicBezTo>
                <a:cubicBezTo>
                  <a:pt x="28" y="29"/>
                  <a:pt x="28" y="29"/>
                  <a:pt x="28" y="29"/>
                </a:cubicBezTo>
                <a:cubicBezTo>
                  <a:pt x="29" y="29"/>
                  <a:pt x="29" y="29"/>
                  <a:pt x="29" y="29"/>
                </a:cubicBezTo>
                <a:close/>
                <a:moveTo>
                  <a:pt x="20" y="36"/>
                </a:moveTo>
                <a:cubicBezTo>
                  <a:pt x="55" y="36"/>
                  <a:pt x="55" y="36"/>
                  <a:pt x="55" y="36"/>
                </a:cubicBezTo>
                <a:cubicBezTo>
                  <a:pt x="57" y="36"/>
                  <a:pt x="58" y="35"/>
                  <a:pt x="58" y="33"/>
                </a:cubicBezTo>
                <a:cubicBezTo>
                  <a:pt x="58" y="18"/>
                  <a:pt x="58" y="11"/>
                  <a:pt x="58" y="7"/>
                </a:cubicBezTo>
                <a:cubicBezTo>
                  <a:pt x="58" y="3"/>
                  <a:pt x="58" y="3"/>
                  <a:pt x="58" y="3"/>
                </a:cubicBezTo>
                <a:cubicBezTo>
                  <a:pt x="58" y="2"/>
                  <a:pt x="57" y="0"/>
                  <a:pt x="55" y="0"/>
                </a:cubicBezTo>
                <a:cubicBezTo>
                  <a:pt x="33" y="0"/>
                  <a:pt x="22" y="0"/>
                  <a:pt x="16" y="0"/>
                </a:cubicBezTo>
                <a:cubicBezTo>
                  <a:pt x="11" y="0"/>
                  <a:pt x="11" y="0"/>
                  <a:pt x="11" y="0"/>
                </a:cubicBezTo>
                <a:cubicBezTo>
                  <a:pt x="9" y="0"/>
                  <a:pt x="8" y="2"/>
                  <a:pt x="8" y="3"/>
                </a:cubicBezTo>
                <a:cubicBezTo>
                  <a:pt x="8" y="13"/>
                  <a:pt x="8" y="13"/>
                  <a:pt x="8" y="13"/>
                </a:cubicBezTo>
                <a:cubicBezTo>
                  <a:pt x="8" y="14"/>
                  <a:pt x="8" y="14"/>
                  <a:pt x="8" y="14"/>
                </a:cubicBezTo>
                <a:cubicBezTo>
                  <a:pt x="11" y="14"/>
                  <a:pt x="11" y="14"/>
                  <a:pt x="11" y="14"/>
                </a:cubicBezTo>
                <a:cubicBezTo>
                  <a:pt x="11" y="13"/>
                  <a:pt x="11" y="13"/>
                  <a:pt x="11" y="13"/>
                </a:cubicBezTo>
                <a:cubicBezTo>
                  <a:pt x="11" y="13"/>
                  <a:pt x="11" y="13"/>
                  <a:pt x="11" y="3"/>
                </a:cubicBezTo>
                <a:cubicBezTo>
                  <a:pt x="11" y="3"/>
                  <a:pt x="11" y="3"/>
                  <a:pt x="11" y="3"/>
                </a:cubicBezTo>
                <a:cubicBezTo>
                  <a:pt x="11" y="3"/>
                  <a:pt x="11" y="3"/>
                  <a:pt x="16" y="3"/>
                </a:cubicBezTo>
                <a:cubicBezTo>
                  <a:pt x="22" y="3"/>
                  <a:pt x="33" y="3"/>
                  <a:pt x="55" y="3"/>
                </a:cubicBezTo>
                <a:cubicBezTo>
                  <a:pt x="55" y="3"/>
                  <a:pt x="55" y="3"/>
                  <a:pt x="55" y="3"/>
                </a:cubicBezTo>
                <a:cubicBezTo>
                  <a:pt x="55" y="3"/>
                  <a:pt x="55" y="3"/>
                  <a:pt x="55" y="7"/>
                </a:cubicBezTo>
                <a:cubicBezTo>
                  <a:pt x="55" y="11"/>
                  <a:pt x="55" y="18"/>
                  <a:pt x="55" y="33"/>
                </a:cubicBezTo>
                <a:cubicBezTo>
                  <a:pt x="55" y="33"/>
                  <a:pt x="55" y="33"/>
                  <a:pt x="55" y="33"/>
                </a:cubicBezTo>
                <a:cubicBezTo>
                  <a:pt x="55" y="33"/>
                  <a:pt x="55" y="33"/>
                  <a:pt x="20" y="33"/>
                </a:cubicBezTo>
                <a:cubicBezTo>
                  <a:pt x="19" y="33"/>
                  <a:pt x="19" y="33"/>
                  <a:pt x="19" y="33"/>
                </a:cubicBezTo>
                <a:cubicBezTo>
                  <a:pt x="19" y="36"/>
                  <a:pt x="19" y="36"/>
                  <a:pt x="19" y="36"/>
                </a:cubicBezTo>
                <a:cubicBezTo>
                  <a:pt x="20" y="36"/>
                  <a:pt x="20" y="36"/>
                  <a:pt x="20" y="3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81" name="Freeform 46">
            <a:extLst>
              <a:ext uri="{FF2B5EF4-FFF2-40B4-BE49-F238E27FC236}">
                <a16:creationId xmlns:a16="http://schemas.microsoft.com/office/drawing/2014/main" id="{2718AF91-C354-E28F-906A-DE61996BE84E}"/>
              </a:ext>
              <a:ext uri="{C183D7F6-B498-43B3-948B-1728B52AA6E4}">
                <adec:decorative xmlns:adec="http://schemas.microsoft.com/office/drawing/2017/decorative" val="1"/>
              </a:ext>
            </a:extLst>
          </p:cNvPr>
          <p:cNvSpPr>
            <a:spLocks noEditPoints="1"/>
          </p:cNvSpPr>
          <p:nvPr/>
        </p:nvSpPr>
        <p:spPr bwMode="auto">
          <a:xfrm>
            <a:off x="10114581" y="4053498"/>
            <a:ext cx="118274" cy="129598"/>
          </a:xfrm>
          <a:custGeom>
            <a:avLst/>
            <a:gdLst>
              <a:gd name="T0" fmla="*/ 10 w 45"/>
              <a:gd name="T1" fmla="*/ 14 h 50"/>
              <a:gd name="T2" fmla="*/ 12 w 45"/>
              <a:gd name="T3" fmla="*/ 14 h 50"/>
              <a:gd name="T4" fmla="*/ 23 w 45"/>
              <a:gd name="T5" fmla="*/ 3 h 50"/>
              <a:gd name="T6" fmla="*/ 31 w 45"/>
              <a:gd name="T7" fmla="*/ 6 h 50"/>
              <a:gd name="T8" fmla="*/ 35 w 45"/>
              <a:gd name="T9" fmla="*/ 14 h 50"/>
              <a:gd name="T10" fmla="*/ 31 w 45"/>
              <a:gd name="T11" fmla="*/ 22 h 50"/>
              <a:gd name="T12" fmla="*/ 23 w 45"/>
              <a:gd name="T13" fmla="*/ 26 h 50"/>
              <a:gd name="T14" fmla="*/ 12 w 45"/>
              <a:gd name="T15" fmla="*/ 14 h 50"/>
              <a:gd name="T16" fmla="*/ 10 w 45"/>
              <a:gd name="T17" fmla="*/ 14 h 50"/>
              <a:gd name="T18" fmla="*/ 9 w 45"/>
              <a:gd name="T19" fmla="*/ 14 h 50"/>
              <a:gd name="T20" fmla="*/ 23 w 45"/>
              <a:gd name="T21" fmla="*/ 29 h 50"/>
              <a:gd name="T22" fmla="*/ 38 w 45"/>
              <a:gd name="T23" fmla="*/ 14 h 50"/>
              <a:gd name="T24" fmla="*/ 23 w 45"/>
              <a:gd name="T25" fmla="*/ 0 h 50"/>
              <a:gd name="T26" fmla="*/ 9 w 45"/>
              <a:gd name="T27" fmla="*/ 14 h 50"/>
              <a:gd name="T28" fmla="*/ 10 w 45"/>
              <a:gd name="T29" fmla="*/ 14 h 50"/>
              <a:gd name="T30" fmla="*/ 45 w 45"/>
              <a:gd name="T31" fmla="*/ 48 h 50"/>
              <a:gd name="T32" fmla="*/ 39 w 45"/>
              <a:gd name="T33" fmla="*/ 32 h 50"/>
              <a:gd name="T34" fmla="*/ 23 w 45"/>
              <a:gd name="T35" fmla="*/ 26 h 50"/>
              <a:gd name="T36" fmla="*/ 7 w 45"/>
              <a:gd name="T37" fmla="*/ 32 h 50"/>
              <a:gd name="T38" fmla="*/ 0 w 45"/>
              <a:gd name="T39" fmla="*/ 48 h 50"/>
              <a:gd name="T40" fmla="*/ 0 w 45"/>
              <a:gd name="T41" fmla="*/ 50 h 50"/>
              <a:gd name="T42" fmla="*/ 3 w 45"/>
              <a:gd name="T43" fmla="*/ 50 h 50"/>
              <a:gd name="T44" fmla="*/ 3 w 45"/>
              <a:gd name="T45" fmla="*/ 48 h 50"/>
              <a:gd name="T46" fmla="*/ 23 w 45"/>
              <a:gd name="T47" fmla="*/ 29 h 50"/>
              <a:gd name="T48" fmla="*/ 42 w 45"/>
              <a:gd name="T49" fmla="*/ 48 h 50"/>
              <a:gd name="T50" fmla="*/ 42 w 45"/>
              <a:gd name="T51" fmla="*/ 50 h 50"/>
              <a:gd name="T52" fmla="*/ 45 w 45"/>
              <a:gd name="T53" fmla="*/ 50 h 50"/>
              <a:gd name="T54" fmla="*/ 45 w 45"/>
              <a:gd name="T5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50">
                <a:moveTo>
                  <a:pt x="10" y="14"/>
                </a:moveTo>
                <a:cubicBezTo>
                  <a:pt x="12" y="14"/>
                  <a:pt x="12" y="14"/>
                  <a:pt x="12" y="14"/>
                </a:cubicBezTo>
                <a:cubicBezTo>
                  <a:pt x="12" y="8"/>
                  <a:pt x="17" y="3"/>
                  <a:pt x="23" y="3"/>
                </a:cubicBezTo>
                <a:cubicBezTo>
                  <a:pt x="26" y="3"/>
                  <a:pt x="29" y="4"/>
                  <a:pt x="31" y="6"/>
                </a:cubicBezTo>
                <a:cubicBezTo>
                  <a:pt x="33" y="8"/>
                  <a:pt x="35" y="11"/>
                  <a:pt x="35" y="14"/>
                </a:cubicBezTo>
                <a:cubicBezTo>
                  <a:pt x="35" y="18"/>
                  <a:pt x="33" y="20"/>
                  <a:pt x="31" y="22"/>
                </a:cubicBezTo>
                <a:cubicBezTo>
                  <a:pt x="29" y="25"/>
                  <a:pt x="26" y="26"/>
                  <a:pt x="23" y="26"/>
                </a:cubicBezTo>
                <a:cubicBezTo>
                  <a:pt x="17" y="26"/>
                  <a:pt x="12" y="21"/>
                  <a:pt x="12" y="14"/>
                </a:cubicBezTo>
                <a:cubicBezTo>
                  <a:pt x="10" y="14"/>
                  <a:pt x="10" y="14"/>
                  <a:pt x="10" y="14"/>
                </a:cubicBezTo>
                <a:cubicBezTo>
                  <a:pt x="9" y="14"/>
                  <a:pt x="9" y="14"/>
                  <a:pt x="9" y="14"/>
                </a:cubicBezTo>
                <a:cubicBezTo>
                  <a:pt x="9" y="22"/>
                  <a:pt x="15" y="29"/>
                  <a:pt x="23" y="29"/>
                </a:cubicBezTo>
                <a:cubicBezTo>
                  <a:pt x="31" y="29"/>
                  <a:pt x="38" y="22"/>
                  <a:pt x="38" y="14"/>
                </a:cubicBezTo>
                <a:cubicBezTo>
                  <a:pt x="38" y="6"/>
                  <a:pt x="31" y="0"/>
                  <a:pt x="23" y="0"/>
                </a:cubicBezTo>
                <a:cubicBezTo>
                  <a:pt x="15" y="0"/>
                  <a:pt x="9" y="6"/>
                  <a:pt x="9" y="14"/>
                </a:cubicBezTo>
                <a:lnTo>
                  <a:pt x="10" y="14"/>
                </a:lnTo>
                <a:close/>
                <a:moveTo>
                  <a:pt x="45" y="48"/>
                </a:moveTo>
                <a:cubicBezTo>
                  <a:pt x="45" y="42"/>
                  <a:pt x="43" y="36"/>
                  <a:pt x="39" y="32"/>
                </a:cubicBezTo>
                <a:cubicBezTo>
                  <a:pt x="35" y="28"/>
                  <a:pt x="29" y="26"/>
                  <a:pt x="23" y="26"/>
                </a:cubicBezTo>
                <a:cubicBezTo>
                  <a:pt x="17" y="26"/>
                  <a:pt x="11" y="28"/>
                  <a:pt x="7" y="32"/>
                </a:cubicBezTo>
                <a:cubicBezTo>
                  <a:pt x="3" y="36"/>
                  <a:pt x="0" y="42"/>
                  <a:pt x="0" y="48"/>
                </a:cubicBezTo>
                <a:cubicBezTo>
                  <a:pt x="0" y="50"/>
                  <a:pt x="0" y="50"/>
                  <a:pt x="0" y="50"/>
                </a:cubicBezTo>
                <a:cubicBezTo>
                  <a:pt x="3" y="50"/>
                  <a:pt x="3" y="50"/>
                  <a:pt x="3" y="50"/>
                </a:cubicBezTo>
                <a:cubicBezTo>
                  <a:pt x="3" y="48"/>
                  <a:pt x="3" y="48"/>
                  <a:pt x="3" y="48"/>
                </a:cubicBezTo>
                <a:cubicBezTo>
                  <a:pt x="3" y="37"/>
                  <a:pt x="12" y="29"/>
                  <a:pt x="23" y="29"/>
                </a:cubicBezTo>
                <a:cubicBezTo>
                  <a:pt x="34" y="29"/>
                  <a:pt x="42" y="37"/>
                  <a:pt x="42" y="48"/>
                </a:cubicBezTo>
                <a:cubicBezTo>
                  <a:pt x="42" y="50"/>
                  <a:pt x="42" y="50"/>
                  <a:pt x="42" y="50"/>
                </a:cubicBezTo>
                <a:cubicBezTo>
                  <a:pt x="45" y="50"/>
                  <a:pt x="45" y="50"/>
                  <a:pt x="45" y="50"/>
                </a:cubicBezTo>
                <a:cubicBezTo>
                  <a:pt x="45" y="48"/>
                  <a:pt x="45" y="48"/>
                  <a:pt x="45" y="4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10" name="Group 9">
            <a:extLst>
              <a:ext uri="{FF2B5EF4-FFF2-40B4-BE49-F238E27FC236}">
                <a16:creationId xmlns:a16="http://schemas.microsoft.com/office/drawing/2014/main" id="{BB47AA39-1C25-30D9-0519-079923824F39}"/>
              </a:ext>
            </a:extLst>
          </p:cNvPr>
          <p:cNvGrpSpPr/>
          <p:nvPr/>
        </p:nvGrpSpPr>
        <p:grpSpPr>
          <a:xfrm>
            <a:off x="8239693" y="3542489"/>
            <a:ext cx="529194" cy="529196"/>
            <a:chOff x="7077711" y="2898277"/>
            <a:chExt cx="529194" cy="529196"/>
          </a:xfrm>
        </p:grpSpPr>
        <p:sp>
          <p:nvSpPr>
            <p:cNvPr id="146" name="Freeform: Shape 942">
              <a:extLst>
                <a:ext uri="{FF2B5EF4-FFF2-40B4-BE49-F238E27FC236}">
                  <a16:creationId xmlns:a16="http://schemas.microsoft.com/office/drawing/2014/main" id="{24AC23B0-87FA-239F-E941-232D1F898A11}"/>
                </a:ext>
              </a:extLst>
            </p:cNvPr>
            <p:cNvSpPr/>
            <p:nvPr/>
          </p:nvSpPr>
          <p:spPr>
            <a:xfrm>
              <a:off x="7077711" y="2898277"/>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288" name="Graphic 287">
              <a:extLst>
                <a:ext uri="{FF2B5EF4-FFF2-40B4-BE49-F238E27FC236}">
                  <a16:creationId xmlns:a16="http://schemas.microsoft.com/office/drawing/2014/main" id="{C221685A-9691-AA3D-1175-858AD33A61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7786" y="2996186"/>
              <a:ext cx="375439" cy="330112"/>
            </a:xfrm>
            <a:prstGeom prst="rect">
              <a:avLst/>
            </a:prstGeom>
          </p:spPr>
        </p:pic>
      </p:grpSp>
      <p:grpSp>
        <p:nvGrpSpPr>
          <p:cNvPr id="12" name="Group 11">
            <a:extLst>
              <a:ext uri="{FF2B5EF4-FFF2-40B4-BE49-F238E27FC236}">
                <a16:creationId xmlns:a16="http://schemas.microsoft.com/office/drawing/2014/main" id="{0DC3B1D1-4768-0AAD-08F3-BB688362CB9B}"/>
              </a:ext>
            </a:extLst>
          </p:cNvPr>
          <p:cNvGrpSpPr/>
          <p:nvPr/>
        </p:nvGrpSpPr>
        <p:grpSpPr>
          <a:xfrm>
            <a:off x="9786603" y="4484900"/>
            <a:ext cx="529194" cy="529196"/>
            <a:chOff x="8624621" y="3840688"/>
            <a:chExt cx="529194" cy="529196"/>
          </a:xfrm>
        </p:grpSpPr>
        <p:sp>
          <p:nvSpPr>
            <p:cNvPr id="152" name="Freeform: Shape 938">
              <a:extLst>
                <a:ext uri="{FF2B5EF4-FFF2-40B4-BE49-F238E27FC236}">
                  <a16:creationId xmlns:a16="http://schemas.microsoft.com/office/drawing/2014/main" id="{F0726E3F-54B3-F499-D0AE-8163C3B1AF63}"/>
                </a:ext>
              </a:extLst>
            </p:cNvPr>
            <p:cNvSpPr/>
            <p:nvPr/>
          </p:nvSpPr>
          <p:spPr>
            <a:xfrm>
              <a:off x="8624621" y="3840688"/>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sp>
          <p:nvSpPr>
            <p:cNvPr id="3" name="TextBox 2">
              <a:extLst>
                <a:ext uri="{FF2B5EF4-FFF2-40B4-BE49-F238E27FC236}">
                  <a16:creationId xmlns:a16="http://schemas.microsoft.com/office/drawing/2014/main" id="{8CC84022-A6E1-6FA1-F912-C1B6351AB4C6}"/>
                </a:ext>
              </a:extLst>
            </p:cNvPr>
            <p:cNvSpPr txBox="1"/>
            <p:nvPr/>
          </p:nvSpPr>
          <p:spPr>
            <a:xfrm>
              <a:off x="8699838" y="3995490"/>
              <a:ext cx="392736" cy="246221"/>
            </a:xfrm>
            <a:prstGeom prst="rect">
              <a:avLst/>
            </a:prstGeom>
            <a:noFill/>
          </p:spPr>
          <p:txBody>
            <a:bodyPr wrap="none" lIns="0" tIns="0" rIns="0" bIns="0" rtlCol="0">
              <a:spAutoFit/>
            </a:bodyPr>
            <a:lstStyle/>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mn-cs"/>
                </a:rPr>
                <a:t>Identity </a:t>
              </a:r>
            </a:p>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mn-cs"/>
                </a:rPr>
                <a:t>Provider</a:t>
              </a:r>
            </a:p>
          </p:txBody>
        </p:sp>
      </p:grpSp>
      <p:grpSp>
        <p:nvGrpSpPr>
          <p:cNvPr id="282" name="Group 281">
            <a:extLst>
              <a:ext uri="{FF2B5EF4-FFF2-40B4-BE49-F238E27FC236}">
                <a16:creationId xmlns:a16="http://schemas.microsoft.com/office/drawing/2014/main" id="{75F7A3D3-D3A8-A939-7217-67D787EA0147}"/>
              </a:ext>
              <a:ext uri="{C183D7F6-B498-43B3-948B-1728B52AA6E4}">
                <adec:decorative xmlns:adec="http://schemas.microsoft.com/office/drawing/2017/decorative" val="1"/>
              </a:ext>
            </a:extLst>
          </p:cNvPr>
          <p:cNvGrpSpPr/>
          <p:nvPr/>
        </p:nvGrpSpPr>
        <p:grpSpPr>
          <a:xfrm>
            <a:off x="6159850" y="4899247"/>
            <a:ext cx="201318" cy="125824"/>
            <a:chOff x="8967588" y="3781891"/>
            <a:chExt cx="254000" cy="158750"/>
          </a:xfrm>
        </p:grpSpPr>
        <p:sp>
          <p:nvSpPr>
            <p:cNvPr id="283" name="Freeform 128">
              <a:extLst>
                <a:ext uri="{FF2B5EF4-FFF2-40B4-BE49-F238E27FC236}">
                  <a16:creationId xmlns:a16="http://schemas.microsoft.com/office/drawing/2014/main" id="{B2903EEC-EF16-5E20-164E-07E9446AEEB6}"/>
                </a:ext>
              </a:extLst>
            </p:cNvPr>
            <p:cNvSpPr>
              <a:spLocks/>
            </p:cNvSpPr>
            <p:nvPr/>
          </p:nvSpPr>
          <p:spPr bwMode="auto">
            <a:xfrm>
              <a:off x="8968249" y="3786284"/>
              <a:ext cx="247650" cy="149225"/>
            </a:xfrm>
            <a:custGeom>
              <a:avLst/>
              <a:gdLst>
                <a:gd name="T0" fmla="*/ 38 w 75"/>
                <a:gd name="T1" fmla="*/ 45 h 45"/>
                <a:gd name="T2" fmla="*/ 32 w 75"/>
                <a:gd name="T3" fmla="*/ 43 h 45"/>
                <a:gd name="T4" fmla="*/ 3 w 75"/>
                <a:gd name="T5" fmla="*/ 14 h 45"/>
                <a:gd name="T6" fmla="*/ 3 w 75"/>
                <a:gd name="T7" fmla="*/ 3 h 45"/>
                <a:gd name="T8" fmla="*/ 14 w 75"/>
                <a:gd name="T9" fmla="*/ 3 h 45"/>
                <a:gd name="T10" fmla="*/ 38 w 75"/>
                <a:gd name="T11" fmla="*/ 27 h 45"/>
                <a:gd name="T12" fmla="*/ 61 w 75"/>
                <a:gd name="T13" fmla="*/ 3 h 45"/>
                <a:gd name="T14" fmla="*/ 72 w 75"/>
                <a:gd name="T15" fmla="*/ 3 h 45"/>
                <a:gd name="T16" fmla="*/ 72 w 75"/>
                <a:gd name="T17" fmla="*/ 14 h 45"/>
                <a:gd name="T18" fmla="*/ 43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36" y="45"/>
                    <a:pt x="34" y="45"/>
                    <a:pt x="32" y="43"/>
                  </a:cubicBezTo>
                  <a:cubicBezTo>
                    <a:pt x="3" y="14"/>
                    <a:pt x="3" y="14"/>
                    <a:pt x="3" y="14"/>
                  </a:cubicBezTo>
                  <a:cubicBezTo>
                    <a:pt x="0" y="11"/>
                    <a:pt x="0" y="6"/>
                    <a:pt x="3" y="3"/>
                  </a:cubicBezTo>
                  <a:cubicBezTo>
                    <a:pt x="6" y="0"/>
                    <a:pt x="11" y="0"/>
                    <a:pt x="14" y="3"/>
                  </a:cubicBezTo>
                  <a:cubicBezTo>
                    <a:pt x="38" y="27"/>
                    <a:pt x="38" y="27"/>
                    <a:pt x="38" y="27"/>
                  </a:cubicBezTo>
                  <a:cubicBezTo>
                    <a:pt x="61" y="3"/>
                    <a:pt x="61" y="3"/>
                    <a:pt x="61" y="3"/>
                  </a:cubicBezTo>
                  <a:cubicBezTo>
                    <a:pt x="64" y="0"/>
                    <a:pt x="69" y="0"/>
                    <a:pt x="72" y="3"/>
                  </a:cubicBezTo>
                  <a:cubicBezTo>
                    <a:pt x="75" y="6"/>
                    <a:pt x="75" y="11"/>
                    <a:pt x="72" y="14"/>
                  </a:cubicBezTo>
                  <a:cubicBezTo>
                    <a:pt x="43" y="43"/>
                    <a:pt x="43" y="43"/>
                    <a:pt x="43" y="43"/>
                  </a:cubicBezTo>
                  <a:cubicBezTo>
                    <a:pt x="41" y="45"/>
                    <a:pt x="39"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284" name="Freeform 135">
              <a:extLst>
                <a:ext uri="{FF2B5EF4-FFF2-40B4-BE49-F238E27FC236}">
                  <a16:creationId xmlns:a16="http://schemas.microsoft.com/office/drawing/2014/main" id="{B62AF367-66C7-E206-38F4-A524823C72A4}"/>
                </a:ext>
              </a:extLst>
            </p:cNvPr>
            <p:cNvSpPr>
              <a:spLocks/>
            </p:cNvSpPr>
            <p:nvPr/>
          </p:nvSpPr>
          <p:spPr bwMode="auto">
            <a:xfrm>
              <a:off x="8967588" y="3781891"/>
              <a:ext cx="254000" cy="158750"/>
            </a:xfrm>
            <a:custGeom>
              <a:avLst/>
              <a:gdLst>
                <a:gd name="T0" fmla="*/ 39 w 77"/>
                <a:gd name="T1" fmla="*/ 48 h 48"/>
                <a:gd name="T2" fmla="*/ 46 w 77"/>
                <a:gd name="T3" fmla="*/ 46 h 48"/>
                <a:gd name="T4" fmla="*/ 75 w 77"/>
                <a:gd name="T5" fmla="*/ 17 h 48"/>
                <a:gd name="T6" fmla="*/ 77 w 77"/>
                <a:gd name="T7" fmla="*/ 10 h 48"/>
                <a:gd name="T8" fmla="*/ 75 w 77"/>
                <a:gd name="T9" fmla="*/ 3 h 48"/>
                <a:gd name="T10" fmla="*/ 68 w 77"/>
                <a:gd name="T11" fmla="*/ 0 h 48"/>
                <a:gd name="T12" fmla="*/ 61 w 77"/>
                <a:gd name="T13" fmla="*/ 3 h 48"/>
                <a:gd name="T14" fmla="*/ 39 w 77"/>
                <a:gd name="T15" fmla="*/ 25 h 48"/>
                <a:gd name="T16" fmla="*/ 17 w 77"/>
                <a:gd name="T17" fmla="*/ 3 h 48"/>
                <a:gd name="T18" fmla="*/ 10 w 77"/>
                <a:gd name="T19" fmla="*/ 0 h 48"/>
                <a:gd name="T20" fmla="*/ 3 w 77"/>
                <a:gd name="T21" fmla="*/ 3 h 48"/>
                <a:gd name="T22" fmla="*/ 0 w 77"/>
                <a:gd name="T23" fmla="*/ 10 h 48"/>
                <a:gd name="T24" fmla="*/ 3 w 77"/>
                <a:gd name="T25" fmla="*/ 17 h 48"/>
                <a:gd name="T26" fmla="*/ 32 w 77"/>
                <a:gd name="T27" fmla="*/ 46 h 48"/>
                <a:gd name="T28" fmla="*/ 39 w 77"/>
                <a:gd name="T29" fmla="*/ 48 h 48"/>
                <a:gd name="T30" fmla="*/ 39 w 77"/>
                <a:gd name="T31" fmla="*/ 44 h 48"/>
                <a:gd name="T32" fmla="*/ 35 w 77"/>
                <a:gd name="T33" fmla="*/ 43 h 48"/>
                <a:gd name="T34" fmla="*/ 6 w 77"/>
                <a:gd name="T35" fmla="*/ 14 h 48"/>
                <a:gd name="T36" fmla="*/ 4 w 77"/>
                <a:gd name="T37" fmla="*/ 10 h 48"/>
                <a:gd name="T38" fmla="*/ 6 w 77"/>
                <a:gd name="T39" fmla="*/ 6 h 48"/>
                <a:gd name="T40" fmla="*/ 10 w 77"/>
                <a:gd name="T41" fmla="*/ 4 h 48"/>
                <a:gd name="T42" fmla="*/ 14 w 77"/>
                <a:gd name="T43" fmla="*/ 6 h 48"/>
                <a:gd name="T44" fmla="*/ 39 w 77"/>
                <a:gd name="T45" fmla="*/ 31 h 48"/>
                <a:gd name="T46" fmla="*/ 64 w 77"/>
                <a:gd name="T47" fmla="*/ 6 h 48"/>
                <a:gd name="T48" fmla="*/ 68 w 77"/>
                <a:gd name="T49" fmla="*/ 4 h 48"/>
                <a:gd name="T50" fmla="*/ 72 w 77"/>
                <a:gd name="T51" fmla="*/ 6 h 48"/>
                <a:gd name="T52" fmla="*/ 73 w 77"/>
                <a:gd name="T53" fmla="*/ 10 h 48"/>
                <a:gd name="T54" fmla="*/ 72 w 77"/>
                <a:gd name="T55" fmla="*/ 14 h 48"/>
                <a:gd name="T56" fmla="*/ 43 w 77"/>
                <a:gd name="T57" fmla="*/ 43 h 48"/>
                <a:gd name="T58" fmla="*/ 39 w 77"/>
                <a:gd name="T59" fmla="*/ 44 h 48"/>
                <a:gd name="T60" fmla="*/ 39 w 77"/>
                <a:gd name="T6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8"/>
                  </a:moveTo>
                  <a:cubicBezTo>
                    <a:pt x="41" y="48"/>
                    <a:pt x="44" y="48"/>
                    <a:pt x="46" y="46"/>
                  </a:cubicBezTo>
                  <a:cubicBezTo>
                    <a:pt x="75" y="17"/>
                    <a:pt x="75" y="17"/>
                    <a:pt x="75" y="17"/>
                  </a:cubicBezTo>
                  <a:cubicBezTo>
                    <a:pt x="76" y="15"/>
                    <a:pt x="77" y="12"/>
                    <a:pt x="77" y="10"/>
                  </a:cubicBezTo>
                  <a:cubicBezTo>
                    <a:pt x="77" y="7"/>
                    <a:pt x="76" y="5"/>
                    <a:pt x="75" y="3"/>
                  </a:cubicBezTo>
                  <a:cubicBezTo>
                    <a:pt x="73" y="1"/>
                    <a:pt x="70" y="0"/>
                    <a:pt x="68" y="0"/>
                  </a:cubicBezTo>
                  <a:cubicBezTo>
                    <a:pt x="65" y="0"/>
                    <a:pt x="63" y="1"/>
                    <a:pt x="61" y="3"/>
                  </a:cubicBezTo>
                  <a:cubicBezTo>
                    <a:pt x="39" y="25"/>
                    <a:pt x="39" y="25"/>
                    <a:pt x="39" y="25"/>
                  </a:cubicBezTo>
                  <a:cubicBezTo>
                    <a:pt x="17" y="3"/>
                    <a:pt x="17" y="3"/>
                    <a:pt x="17"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ubicBezTo>
                    <a:pt x="37" y="44"/>
                    <a:pt x="36" y="44"/>
                    <a:pt x="35" y="43"/>
                  </a:cubicBezTo>
                  <a:cubicBezTo>
                    <a:pt x="6" y="14"/>
                    <a:pt x="6" y="14"/>
                    <a:pt x="6" y="14"/>
                  </a:cubicBezTo>
                  <a:cubicBezTo>
                    <a:pt x="5" y="13"/>
                    <a:pt x="4" y="11"/>
                    <a:pt x="4" y="10"/>
                  </a:cubicBezTo>
                  <a:cubicBezTo>
                    <a:pt x="4" y="8"/>
                    <a:pt x="5" y="7"/>
                    <a:pt x="6" y="6"/>
                  </a:cubicBezTo>
                  <a:cubicBezTo>
                    <a:pt x="7" y="5"/>
                    <a:pt x="8" y="4"/>
                    <a:pt x="10" y="4"/>
                  </a:cubicBezTo>
                  <a:cubicBezTo>
                    <a:pt x="11" y="4"/>
                    <a:pt x="13" y="5"/>
                    <a:pt x="14" y="6"/>
                  </a:cubicBezTo>
                  <a:cubicBezTo>
                    <a:pt x="39" y="31"/>
                    <a:pt x="39" y="31"/>
                    <a:pt x="39" y="31"/>
                  </a:cubicBezTo>
                  <a:cubicBezTo>
                    <a:pt x="64" y="6"/>
                    <a:pt x="64" y="6"/>
                    <a:pt x="64" y="6"/>
                  </a:cubicBezTo>
                  <a:cubicBezTo>
                    <a:pt x="65" y="5"/>
                    <a:pt x="66" y="4"/>
                    <a:pt x="68" y="4"/>
                  </a:cubicBezTo>
                  <a:cubicBezTo>
                    <a:pt x="69" y="4"/>
                    <a:pt x="71" y="5"/>
                    <a:pt x="72" y="6"/>
                  </a:cubicBezTo>
                  <a:cubicBezTo>
                    <a:pt x="73" y="7"/>
                    <a:pt x="73" y="8"/>
                    <a:pt x="73" y="10"/>
                  </a:cubicBezTo>
                  <a:cubicBezTo>
                    <a:pt x="73" y="11"/>
                    <a:pt x="73" y="13"/>
                    <a:pt x="72" y="14"/>
                  </a:cubicBezTo>
                  <a:cubicBezTo>
                    <a:pt x="43" y="43"/>
                    <a:pt x="43" y="43"/>
                    <a:pt x="43" y="43"/>
                  </a:cubicBezTo>
                  <a:cubicBezTo>
                    <a:pt x="42" y="44"/>
                    <a:pt x="40" y="44"/>
                    <a:pt x="39" y="44"/>
                  </a:cubicBezTo>
                  <a:cubicBezTo>
                    <a:pt x="39" y="48"/>
                    <a:pt x="39" y="48"/>
                    <a:pt x="3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8" name="Group 7">
            <a:extLst>
              <a:ext uri="{FF2B5EF4-FFF2-40B4-BE49-F238E27FC236}">
                <a16:creationId xmlns:a16="http://schemas.microsoft.com/office/drawing/2014/main" id="{C6BF2FB0-2F61-D83B-437C-C31450F338AA}"/>
              </a:ext>
            </a:extLst>
          </p:cNvPr>
          <p:cNvGrpSpPr/>
          <p:nvPr/>
        </p:nvGrpSpPr>
        <p:grpSpPr>
          <a:xfrm>
            <a:off x="4985906" y="4053428"/>
            <a:ext cx="529194" cy="529196"/>
            <a:chOff x="3823924" y="3409216"/>
            <a:chExt cx="529194" cy="529196"/>
          </a:xfrm>
        </p:grpSpPr>
        <p:sp>
          <p:nvSpPr>
            <p:cNvPr id="158" name="Freeform: Shape 932">
              <a:extLst>
                <a:ext uri="{FF2B5EF4-FFF2-40B4-BE49-F238E27FC236}">
                  <a16:creationId xmlns:a16="http://schemas.microsoft.com/office/drawing/2014/main" id="{5536DE60-22F7-7F5C-AA76-C85E13DF7A46}"/>
                </a:ext>
              </a:extLst>
            </p:cNvPr>
            <p:cNvSpPr/>
            <p:nvPr/>
          </p:nvSpPr>
          <p:spPr>
            <a:xfrm>
              <a:off x="3823924" y="3409216"/>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285" name="Picture 4" descr="See the source image">
              <a:extLst>
                <a:ext uri="{FF2B5EF4-FFF2-40B4-BE49-F238E27FC236}">
                  <a16:creationId xmlns:a16="http://schemas.microsoft.com/office/drawing/2014/main" id="{06B0EBA3-5E49-AE5E-EA05-EE600A7658DE}"/>
                </a:ext>
              </a:extLst>
            </p:cNvPr>
            <p:cNvPicPr>
              <a:picLocks noChangeAspect="1" noChangeArrowheads="1"/>
            </p:cNvPicPr>
            <p:nvPr/>
          </p:nvPicPr>
          <p:blipFill rotWithShape="1">
            <a:blip r:embed="rId5"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l="33089" t="9388" r="33070" b="39903"/>
            <a:stretch/>
          </p:blipFill>
          <p:spPr bwMode="auto">
            <a:xfrm>
              <a:off x="3937315" y="3546368"/>
              <a:ext cx="302413" cy="254893"/>
            </a:xfrm>
            <a:prstGeom prst="rect">
              <a:avLst/>
            </a:prstGeom>
            <a:solidFill>
              <a:srgbClr val="FFFFFF"/>
            </a:solidFill>
          </p:spPr>
        </p:pic>
      </p:grpSp>
      <p:grpSp>
        <p:nvGrpSpPr>
          <p:cNvPr id="9" name="Group 8">
            <a:extLst>
              <a:ext uri="{FF2B5EF4-FFF2-40B4-BE49-F238E27FC236}">
                <a16:creationId xmlns:a16="http://schemas.microsoft.com/office/drawing/2014/main" id="{10D48E22-404E-A09A-8E91-AFC6AC618EB5}"/>
              </a:ext>
            </a:extLst>
          </p:cNvPr>
          <p:cNvGrpSpPr/>
          <p:nvPr/>
        </p:nvGrpSpPr>
        <p:grpSpPr>
          <a:xfrm>
            <a:off x="5757896" y="3542494"/>
            <a:ext cx="529194" cy="529196"/>
            <a:chOff x="4595914" y="2898282"/>
            <a:chExt cx="529194" cy="529196"/>
          </a:xfrm>
        </p:grpSpPr>
        <p:sp>
          <p:nvSpPr>
            <p:cNvPr id="148" name="Freeform: Shape 940">
              <a:extLst>
                <a:ext uri="{FF2B5EF4-FFF2-40B4-BE49-F238E27FC236}">
                  <a16:creationId xmlns:a16="http://schemas.microsoft.com/office/drawing/2014/main" id="{64234A7B-4BC0-D8F1-4C99-BC36BE499881}"/>
                </a:ext>
              </a:extLst>
            </p:cNvPr>
            <p:cNvSpPr/>
            <p:nvPr/>
          </p:nvSpPr>
          <p:spPr>
            <a:xfrm>
              <a:off x="4595914" y="2898282"/>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286" name="Graphic 285">
              <a:extLst>
                <a:ext uri="{FF2B5EF4-FFF2-40B4-BE49-F238E27FC236}">
                  <a16:creationId xmlns:a16="http://schemas.microsoft.com/office/drawing/2014/main" id="{3517049F-275D-434B-F64D-5EF6F58A8F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773" y="3029142"/>
              <a:ext cx="267477" cy="267477"/>
            </a:xfrm>
            <a:prstGeom prst="rect">
              <a:avLst/>
            </a:prstGeom>
          </p:spPr>
        </p:pic>
      </p:grpSp>
      <p:grpSp>
        <p:nvGrpSpPr>
          <p:cNvPr id="7" name="Group 6">
            <a:extLst>
              <a:ext uri="{FF2B5EF4-FFF2-40B4-BE49-F238E27FC236}">
                <a16:creationId xmlns:a16="http://schemas.microsoft.com/office/drawing/2014/main" id="{29EF376A-0FD5-A611-853C-6633757411C5}"/>
              </a:ext>
            </a:extLst>
          </p:cNvPr>
          <p:cNvGrpSpPr/>
          <p:nvPr/>
        </p:nvGrpSpPr>
        <p:grpSpPr>
          <a:xfrm>
            <a:off x="4210984" y="4484900"/>
            <a:ext cx="529194" cy="529196"/>
            <a:chOff x="3049002" y="3840688"/>
            <a:chExt cx="529194" cy="529196"/>
          </a:xfrm>
        </p:grpSpPr>
        <p:sp>
          <p:nvSpPr>
            <p:cNvPr id="155" name="Freeform: Shape 934">
              <a:extLst>
                <a:ext uri="{FF2B5EF4-FFF2-40B4-BE49-F238E27FC236}">
                  <a16:creationId xmlns:a16="http://schemas.microsoft.com/office/drawing/2014/main" id="{229B00E4-67B0-FAD7-2B12-CF8CE4A6AB4A}"/>
                </a:ext>
              </a:extLst>
            </p:cNvPr>
            <p:cNvSpPr/>
            <p:nvPr/>
          </p:nvSpPr>
          <p:spPr>
            <a:xfrm>
              <a:off x="3049002" y="3840688"/>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287" name="Picture 8" descr="Cloud Computing Services - Amazon Web Services (AWS)">
              <a:extLst>
                <a:ext uri="{FF2B5EF4-FFF2-40B4-BE49-F238E27FC236}">
                  <a16:creationId xmlns:a16="http://schemas.microsoft.com/office/drawing/2014/main" id="{0FE5CD3E-AB56-C905-E789-84E47DC91A90}"/>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150433" y="4006286"/>
              <a:ext cx="326332" cy="1980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12">
            <a:extLst>
              <a:ext uri="{FF2B5EF4-FFF2-40B4-BE49-F238E27FC236}">
                <a16:creationId xmlns:a16="http://schemas.microsoft.com/office/drawing/2014/main" id="{FB9C36F4-77A5-4871-FDB5-5960A25AF1D6}"/>
              </a:ext>
            </a:extLst>
          </p:cNvPr>
          <p:cNvSpPr/>
          <p:nvPr/>
        </p:nvSpPr>
        <p:spPr bwMode="auto">
          <a:xfrm>
            <a:off x="6035943" y="5895649"/>
            <a:ext cx="2422752" cy="8674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4">
            <a:extLst>
              <a:ext uri="{FF2B5EF4-FFF2-40B4-BE49-F238E27FC236}">
                <a16:creationId xmlns:a16="http://schemas.microsoft.com/office/drawing/2014/main" id="{DF820922-1335-875A-E1A2-0F632DD2F83A}"/>
              </a:ext>
            </a:extLst>
          </p:cNvPr>
          <p:cNvGrpSpPr>
            <a:grpSpLocks noChangeAspect="1"/>
          </p:cNvGrpSpPr>
          <p:nvPr/>
        </p:nvGrpSpPr>
        <p:grpSpPr bwMode="auto">
          <a:xfrm>
            <a:off x="5445057" y="5093975"/>
            <a:ext cx="3625850" cy="768350"/>
            <a:chOff x="2698" y="2803"/>
            <a:chExt cx="2284" cy="484"/>
          </a:xfrm>
        </p:grpSpPr>
        <p:sp>
          <p:nvSpPr>
            <p:cNvPr id="5" name="AutoShape 3">
              <a:extLst>
                <a:ext uri="{FF2B5EF4-FFF2-40B4-BE49-F238E27FC236}">
                  <a16:creationId xmlns:a16="http://schemas.microsoft.com/office/drawing/2014/main" id="{2CB48822-B56F-4B47-0C55-D4824D2ACA82}"/>
                </a:ext>
              </a:extLst>
            </p:cNvPr>
            <p:cNvSpPr>
              <a:spLocks noChangeAspect="1" noChangeArrowheads="1" noTextEdit="1"/>
            </p:cNvSpPr>
            <p:nvPr/>
          </p:nvSpPr>
          <p:spPr bwMode="auto">
            <a:xfrm>
              <a:off x="2698" y="2803"/>
              <a:ext cx="228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8DA127F2-037E-A3E2-78B4-79787711512A}"/>
                </a:ext>
              </a:extLst>
            </p:cNvPr>
            <p:cNvSpPr>
              <a:spLocks/>
            </p:cNvSpPr>
            <p:nvPr/>
          </p:nvSpPr>
          <p:spPr bwMode="auto">
            <a:xfrm>
              <a:off x="2721" y="2823"/>
              <a:ext cx="2239" cy="441"/>
            </a:xfrm>
            <a:custGeom>
              <a:avLst/>
              <a:gdLst>
                <a:gd name="T0" fmla="*/ 1500 w 1662"/>
                <a:gd name="T1" fmla="*/ 325 h 325"/>
                <a:gd name="T2" fmla="*/ 162 w 1662"/>
                <a:gd name="T3" fmla="*/ 325 h 325"/>
                <a:gd name="T4" fmla="*/ 0 w 1662"/>
                <a:gd name="T5" fmla="*/ 163 h 325"/>
                <a:gd name="T6" fmla="*/ 0 w 1662"/>
                <a:gd name="T7" fmla="*/ 163 h 325"/>
                <a:gd name="T8" fmla="*/ 162 w 1662"/>
                <a:gd name="T9" fmla="*/ 0 h 325"/>
                <a:gd name="T10" fmla="*/ 1500 w 1662"/>
                <a:gd name="T11" fmla="*/ 0 h 325"/>
                <a:gd name="T12" fmla="*/ 1662 w 1662"/>
                <a:gd name="T13" fmla="*/ 163 h 325"/>
                <a:gd name="T14" fmla="*/ 1662 w 1662"/>
                <a:gd name="T15" fmla="*/ 163 h 325"/>
                <a:gd name="T16" fmla="*/ 1500 w 1662"/>
                <a:gd name="T1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2" h="325">
                  <a:moveTo>
                    <a:pt x="1500" y="325"/>
                  </a:moveTo>
                  <a:cubicBezTo>
                    <a:pt x="162" y="325"/>
                    <a:pt x="162" y="325"/>
                    <a:pt x="162" y="325"/>
                  </a:cubicBezTo>
                  <a:cubicBezTo>
                    <a:pt x="72" y="325"/>
                    <a:pt x="0" y="252"/>
                    <a:pt x="0" y="163"/>
                  </a:cubicBezTo>
                  <a:cubicBezTo>
                    <a:pt x="0" y="163"/>
                    <a:pt x="0" y="163"/>
                    <a:pt x="0" y="163"/>
                  </a:cubicBezTo>
                  <a:cubicBezTo>
                    <a:pt x="0" y="73"/>
                    <a:pt x="72" y="0"/>
                    <a:pt x="162" y="0"/>
                  </a:cubicBezTo>
                  <a:cubicBezTo>
                    <a:pt x="1500" y="0"/>
                    <a:pt x="1500" y="0"/>
                    <a:pt x="1500" y="0"/>
                  </a:cubicBezTo>
                  <a:cubicBezTo>
                    <a:pt x="1589" y="0"/>
                    <a:pt x="1662" y="73"/>
                    <a:pt x="1662" y="163"/>
                  </a:cubicBezTo>
                  <a:cubicBezTo>
                    <a:pt x="1662" y="163"/>
                    <a:pt x="1662" y="163"/>
                    <a:pt x="1662" y="163"/>
                  </a:cubicBezTo>
                  <a:cubicBezTo>
                    <a:pt x="1662" y="252"/>
                    <a:pt x="1589" y="325"/>
                    <a:pt x="1500" y="325"/>
                  </a:cubicBezTo>
                  <a:close/>
                </a:path>
              </a:pathLst>
            </a:custGeom>
            <a:solidFill>
              <a:srgbClr val="FFFFFF"/>
            </a:solidFill>
            <a:ln w="698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AEC2322C-274F-2F97-BB95-4CDF868E1429}"/>
              </a:ext>
              <a:ext uri="{C183D7F6-B498-43B3-948B-1728B52AA6E4}">
                <adec:decorative xmlns:adec="http://schemas.microsoft.com/office/drawing/2017/decorative" val="1"/>
              </a:ext>
            </a:extLst>
          </p:cNvPr>
          <p:cNvGrpSpPr/>
          <p:nvPr/>
        </p:nvGrpSpPr>
        <p:grpSpPr>
          <a:xfrm>
            <a:off x="6290361" y="5525473"/>
            <a:ext cx="1935243" cy="276999"/>
            <a:chOff x="5193943" y="4798538"/>
            <a:chExt cx="1810343" cy="276999"/>
          </a:xfrm>
        </p:grpSpPr>
        <p:sp>
          <p:nvSpPr>
            <p:cNvPr id="46" name="Rectangle 45">
              <a:extLst>
                <a:ext uri="{FF2B5EF4-FFF2-40B4-BE49-F238E27FC236}">
                  <a16:creationId xmlns:a16="http://schemas.microsoft.com/office/drawing/2014/main" id="{E04CE439-B4D3-A393-865A-0B9F78756020}"/>
                </a:ext>
              </a:extLst>
            </p:cNvPr>
            <p:cNvSpPr/>
            <p:nvPr/>
          </p:nvSpPr>
          <p:spPr>
            <a:xfrm>
              <a:off x="5575880" y="4798538"/>
              <a:ext cx="104646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Resources</a:t>
              </a:r>
            </a:p>
          </p:txBody>
        </p:sp>
        <p:cxnSp>
          <p:nvCxnSpPr>
            <p:cNvPr id="47" name="Straight Connector 46">
              <a:extLst>
                <a:ext uri="{FF2B5EF4-FFF2-40B4-BE49-F238E27FC236}">
                  <a16:creationId xmlns:a16="http://schemas.microsoft.com/office/drawing/2014/main" id="{B96631B8-4850-F928-8FAD-B12838FACABA}"/>
                </a:ext>
              </a:extLst>
            </p:cNvPr>
            <p:cNvCxnSpPr>
              <a:cxnSpLocks/>
            </p:cNvCxnSpPr>
            <p:nvPr/>
          </p:nvCxnSpPr>
          <p:spPr>
            <a:xfrm flipH="1">
              <a:off x="5193943"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11AB62-B554-2988-67DE-04CA0DF5A18A}"/>
                </a:ext>
              </a:extLst>
            </p:cNvPr>
            <p:cNvCxnSpPr>
              <a:cxnSpLocks/>
            </p:cNvCxnSpPr>
            <p:nvPr/>
          </p:nvCxnSpPr>
          <p:spPr>
            <a:xfrm flipH="1">
              <a:off x="6525822"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8044452-4915-AB8B-F4E0-DE53B0EE58B0}"/>
              </a:ext>
              <a:ext uri="{C183D7F6-B498-43B3-948B-1728B52AA6E4}">
                <adec:decorative xmlns:adec="http://schemas.microsoft.com/office/drawing/2017/decorative" val="1"/>
              </a:ext>
            </a:extLst>
          </p:cNvPr>
          <p:cNvGrpSpPr/>
          <p:nvPr/>
        </p:nvGrpSpPr>
        <p:grpSpPr>
          <a:xfrm>
            <a:off x="5998317" y="5324962"/>
            <a:ext cx="2519330" cy="276999"/>
            <a:chOff x="4836335" y="4680750"/>
            <a:chExt cx="2519330" cy="276999"/>
          </a:xfrm>
        </p:grpSpPr>
        <p:sp>
          <p:nvSpPr>
            <p:cNvPr id="50" name="Rectangle 49">
              <a:extLst>
                <a:ext uri="{FF2B5EF4-FFF2-40B4-BE49-F238E27FC236}">
                  <a16:creationId xmlns:a16="http://schemas.microsoft.com/office/drawing/2014/main" id="{E1834115-7390-DEE1-A11D-5CA976D2FEB9}"/>
                </a:ext>
              </a:extLst>
            </p:cNvPr>
            <p:cNvSpPr/>
            <p:nvPr/>
          </p:nvSpPr>
          <p:spPr>
            <a:xfrm>
              <a:off x="5367850" y="4680750"/>
              <a:ext cx="145629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Actions</a:t>
              </a:r>
            </a:p>
          </p:txBody>
        </p:sp>
        <p:cxnSp>
          <p:nvCxnSpPr>
            <p:cNvPr id="51" name="Straight Connector 50">
              <a:extLst>
                <a:ext uri="{FF2B5EF4-FFF2-40B4-BE49-F238E27FC236}">
                  <a16:creationId xmlns:a16="http://schemas.microsoft.com/office/drawing/2014/main" id="{4B77CA13-929E-5D0E-CEEA-FC4737A42C56}"/>
                </a:ext>
              </a:extLst>
            </p:cNvPr>
            <p:cNvCxnSpPr>
              <a:cxnSpLocks/>
            </p:cNvCxnSpPr>
            <p:nvPr/>
          </p:nvCxnSpPr>
          <p:spPr>
            <a:xfrm flipH="1">
              <a:off x="4836335"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5837A94-D41D-1821-54EE-2C66E189E282}"/>
                </a:ext>
              </a:extLst>
            </p:cNvPr>
            <p:cNvCxnSpPr>
              <a:cxnSpLocks/>
            </p:cNvCxnSpPr>
            <p:nvPr/>
          </p:nvCxnSpPr>
          <p:spPr>
            <a:xfrm flipH="1">
              <a:off x="6689820"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B1225670-A70D-9F7C-210E-A0623A2D824E}"/>
              </a:ext>
              <a:ext uri="{C183D7F6-B498-43B3-948B-1728B52AA6E4}">
                <adec:decorative xmlns:adec="http://schemas.microsoft.com/office/drawing/2017/decorative" val="1"/>
              </a:ext>
            </a:extLst>
          </p:cNvPr>
          <p:cNvGrpSpPr/>
          <p:nvPr/>
        </p:nvGrpSpPr>
        <p:grpSpPr>
          <a:xfrm>
            <a:off x="5796529" y="5124486"/>
            <a:ext cx="2922907" cy="276999"/>
            <a:chOff x="4634547" y="4480274"/>
            <a:chExt cx="2922907" cy="276999"/>
          </a:xfrm>
        </p:grpSpPr>
        <p:sp>
          <p:nvSpPr>
            <p:cNvPr id="54" name="Rectangle 53">
              <a:extLst>
                <a:ext uri="{FF2B5EF4-FFF2-40B4-BE49-F238E27FC236}">
                  <a16:creationId xmlns:a16="http://schemas.microsoft.com/office/drawing/2014/main" id="{9100132D-DCB4-775E-C834-CCFD49729598}"/>
                </a:ext>
              </a:extLst>
            </p:cNvPr>
            <p:cNvSpPr/>
            <p:nvPr/>
          </p:nvSpPr>
          <p:spPr>
            <a:xfrm>
              <a:off x="5251207" y="4480274"/>
              <a:ext cx="1689587"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Identities</a:t>
              </a:r>
            </a:p>
          </p:txBody>
        </p:sp>
        <p:cxnSp>
          <p:nvCxnSpPr>
            <p:cNvPr id="55" name="Straight Connector 54">
              <a:extLst>
                <a:ext uri="{FF2B5EF4-FFF2-40B4-BE49-F238E27FC236}">
                  <a16:creationId xmlns:a16="http://schemas.microsoft.com/office/drawing/2014/main" id="{E5CFF99D-2AEE-26E6-02D0-A1E267207205}"/>
                </a:ext>
              </a:extLst>
            </p:cNvPr>
            <p:cNvCxnSpPr>
              <a:cxnSpLocks/>
            </p:cNvCxnSpPr>
            <p:nvPr/>
          </p:nvCxnSpPr>
          <p:spPr>
            <a:xfrm flipH="1">
              <a:off x="4634547"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B2D36F-A94E-C70C-347A-396E6009F1FE}"/>
                </a:ext>
              </a:extLst>
            </p:cNvPr>
            <p:cNvCxnSpPr>
              <a:cxnSpLocks/>
            </p:cNvCxnSpPr>
            <p:nvPr/>
          </p:nvCxnSpPr>
          <p:spPr>
            <a:xfrm flipH="1">
              <a:off x="6784945"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04E32B20-83BF-348E-6769-B49C0E48A67E}"/>
              </a:ext>
            </a:extLst>
          </p:cNvPr>
          <p:cNvSpPr/>
          <p:nvPr/>
        </p:nvSpPr>
        <p:spPr>
          <a:xfrm flipH="1">
            <a:off x="6135994" y="6032473"/>
            <a:ext cx="2209590"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Entra Permissions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Management (CIEM)</a:t>
            </a:r>
          </a:p>
        </p:txBody>
      </p:sp>
      <p:sp>
        <p:nvSpPr>
          <p:cNvPr id="550" name="Right Brace 549">
            <a:extLst>
              <a:ext uri="{FF2B5EF4-FFF2-40B4-BE49-F238E27FC236}">
                <a16:creationId xmlns:a16="http://schemas.microsoft.com/office/drawing/2014/main" id="{3F834E84-1D4E-E661-ED00-F229E6A2ADBF}"/>
              </a:ext>
            </a:extLst>
          </p:cNvPr>
          <p:cNvSpPr/>
          <p:nvPr/>
        </p:nvSpPr>
        <p:spPr>
          <a:xfrm rot="16200000">
            <a:off x="7176185" y="-2050983"/>
            <a:ext cx="370751" cy="8132309"/>
          </a:xfrm>
          <a:prstGeom prst="rightBrace">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Rounded Rectangle 12">
            <a:extLst>
              <a:ext uri="{FF2B5EF4-FFF2-40B4-BE49-F238E27FC236}">
                <a16:creationId xmlns:a16="http://schemas.microsoft.com/office/drawing/2014/main" id="{EF8E2D04-5A80-3EC5-2452-E6D84F6CBD35}"/>
              </a:ext>
            </a:extLst>
          </p:cNvPr>
          <p:cNvSpPr/>
          <p:nvPr/>
        </p:nvSpPr>
        <p:spPr bwMode="auto">
          <a:xfrm>
            <a:off x="6150384" y="873290"/>
            <a:ext cx="2422752" cy="8674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3" name="Rectangle 552">
            <a:extLst>
              <a:ext uri="{FF2B5EF4-FFF2-40B4-BE49-F238E27FC236}">
                <a16:creationId xmlns:a16="http://schemas.microsoft.com/office/drawing/2014/main" id="{FC530B11-94CA-C2C5-206C-4B9882CA0329}"/>
              </a:ext>
            </a:extLst>
          </p:cNvPr>
          <p:cNvSpPr/>
          <p:nvPr/>
        </p:nvSpPr>
        <p:spPr>
          <a:xfrm flipH="1">
            <a:off x="6477543" y="1100326"/>
            <a:ext cx="173569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Defender for Cloud (CSPM)</a:t>
            </a:r>
          </a:p>
        </p:txBody>
      </p:sp>
      <p:pic>
        <p:nvPicPr>
          <p:cNvPr id="555" name="Graphic 554" descr="Bug under magnifying glass with solid fill">
            <a:extLst>
              <a:ext uri="{FF2B5EF4-FFF2-40B4-BE49-F238E27FC236}">
                <a16:creationId xmlns:a16="http://schemas.microsoft.com/office/drawing/2014/main" id="{B783D410-4B2F-1934-9390-4F568D0A76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98516" y="3233631"/>
            <a:ext cx="636021" cy="636021"/>
          </a:xfrm>
          <a:prstGeom prst="rect">
            <a:avLst/>
          </a:prstGeom>
        </p:spPr>
      </p:pic>
      <p:sp>
        <p:nvSpPr>
          <p:cNvPr id="556" name="Right Brace 555">
            <a:extLst>
              <a:ext uri="{FF2B5EF4-FFF2-40B4-BE49-F238E27FC236}">
                <a16:creationId xmlns:a16="http://schemas.microsoft.com/office/drawing/2014/main" id="{E4697879-6A1B-4678-129B-806DB55199DC}"/>
              </a:ext>
            </a:extLst>
          </p:cNvPr>
          <p:cNvSpPr/>
          <p:nvPr/>
        </p:nvSpPr>
        <p:spPr>
          <a:xfrm rot="10800000">
            <a:off x="2856338" y="2542383"/>
            <a:ext cx="370751" cy="1999300"/>
          </a:xfrm>
          <a:prstGeom prst="rightBrace">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Rounded Rectangle 12">
            <a:extLst>
              <a:ext uri="{FF2B5EF4-FFF2-40B4-BE49-F238E27FC236}">
                <a16:creationId xmlns:a16="http://schemas.microsoft.com/office/drawing/2014/main" id="{B0DEF4EA-0486-DBC7-ADA7-E1642C8C5694}"/>
              </a:ext>
            </a:extLst>
          </p:cNvPr>
          <p:cNvSpPr/>
          <p:nvPr/>
        </p:nvSpPr>
        <p:spPr bwMode="auto">
          <a:xfrm>
            <a:off x="731448" y="2462711"/>
            <a:ext cx="1582819" cy="14033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CE827D0F-CA9E-9C8C-1C35-800FED0DFC2F}"/>
              </a:ext>
            </a:extLst>
          </p:cNvPr>
          <p:cNvSpPr/>
          <p:nvPr/>
        </p:nvSpPr>
        <p:spPr>
          <a:xfrm flipH="1">
            <a:off x="788657" y="2619348"/>
            <a:ext cx="1392991" cy="107721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Defender for Endpoint (through MDC)</a:t>
            </a:r>
            <a:b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b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(CWPP)</a:t>
            </a:r>
          </a:p>
        </p:txBody>
      </p:sp>
      <p:sp>
        <p:nvSpPr>
          <p:cNvPr id="560" name="TextBox 559">
            <a:extLst>
              <a:ext uri="{FF2B5EF4-FFF2-40B4-BE49-F238E27FC236}">
                <a16:creationId xmlns:a16="http://schemas.microsoft.com/office/drawing/2014/main" id="{CA3B8C8B-A8A2-6C14-5549-73A48E9B98A2}"/>
              </a:ext>
            </a:extLst>
          </p:cNvPr>
          <p:cNvSpPr txBox="1"/>
          <p:nvPr/>
        </p:nvSpPr>
        <p:spPr>
          <a:xfrm>
            <a:off x="8640476" y="919056"/>
            <a:ext cx="1302927" cy="738664"/>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Patch level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Ports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Hardening</a:t>
            </a:r>
          </a:p>
          <a:p>
            <a:pPr marL="342900" indent="-342900" defTabSz="914400">
              <a:buFont typeface="Arial"/>
              <a:buChar char="•"/>
              <a:defRPr/>
            </a:pPr>
            <a:r>
              <a:rPr lang="en-US" sz="1200">
                <a:solidFill>
                  <a:srgbClr val="000000"/>
                </a:solidFill>
                <a:latin typeface="Segoe UI"/>
                <a:cs typeface="Segoe UI"/>
              </a:rPr>
              <a:t>&amp; more</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561" name="TextBox 560">
            <a:extLst>
              <a:ext uri="{FF2B5EF4-FFF2-40B4-BE49-F238E27FC236}">
                <a16:creationId xmlns:a16="http://schemas.microsoft.com/office/drawing/2014/main" id="{C53F048B-D68F-E4C2-9C16-00785D18C0E9}"/>
              </a:ext>
            </a:extLst>
          </p:cNvPr>
          <p:cNvSpPr txBox="1"/>
          <p:nvPr/>
        </p:nvSpPr>
        <p:spPr>
          <a:xfrm>
            <a:off x="907838" y="3914870"/>
            <a:ext cx="1302927" cy="1107996"/>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Malicious execution patterns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Anomalous processes</a:t>
            </a:r>
          </a:p>
          <a:p>
            <a:pPr marL="342900" indent="-342900" defTabSz="914400">
              <a:buFont typeface="Arial" panose="020B0604020202020204" pitchFamily="34" charset="0"/>
              <a:buChar char="•"/>
              <a:defRPr/>
            </a:pPr>
            <a:r>
              <a:rPr lang="en-US" sz="1200">
                <a:solidFill>
                  <a:srgbClr val="000000"/>
                </a:solidFill>
                <a:latin typeface="Segoe UI"/>
                <a:cs typeface="Segoe UI"/>
              </a:rPr>
              <a:t>&amp; more</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562" name="TextBox 561">
            <a:extLst>
              <a:ext uri="{FF2B5EF4-FFF2-40B4-BE49-F238E27FC236}">
                <a16:creationId xmlns:a16="http://schemas.microsoft.com/office/drawing/2014/main" id="{73C64AC8-BCE7-BB9A-9A19-29E5A933D4C2}"/>
              </a:ext>
            </a:extLst>
          </p:cNvPr>
          <p:cNvSpPr txBox="1"/>
          <p:nvPr/>
        </p:nvSpPr>
        <p:spPr>
          <a:xfrm>
            <a:off x="8548794" y="5916006"/>
            <a:ext cx="2356326" cy="738664"/>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latin typeface="Segoe UI"/>
              </a:rPr>
              <a:t>Over-privileged</a:t>
            </a:r>
            <a:r>
              <a:rPr kumimoji="0" lang="en-US" sz="1200" b="0" i="0" u="none" strike="noStrike" kern="1200" cap="none" spc="0" normalizeH="0" baseline="0" noProof="0">
                <a:ln>
                  <a:noFill/>
                </a:ln>
                <a:solidFill>
                  <a:srgbClr val="000000"/>
                </a:solidFill>
                <a:effectLst/>
                <a:uLnTx/>
                <a:uFillTx/>
                <a:latin typeface="Segoe UI"/>
                <a:ea typeface="+mn-ea"/>
                <a:cs typeface="+mn-cs"/>
              </a:rPr>
              <a:t> identities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Irregular permission pattens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Unused permissions</a:t>
            </a:r>
          </a:p>
          <a:p>
            <a:pPr marL="342900" indent="-342900" defTabSz="914400">
              <a:buFont typeface="Arial" panose="020B0604020202020204" pitchFamily="34" charset="0"/>
              <a:buChar char="•"/>
              <a:defRPr/>
            </a:pPr>
            <a:r>
              <a:rPr lang="en-US" sz="1200">
                <a:solidFill>
                  <a:srgbClr val="000000"/>
                </a:solidFill>
                <a:latin typeface="Segoe UI"/>
                <a:cs typeface="Segoe UI"/>
              </a:rPr>
              <a:t>&amp; more</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2" name="Title 16">
            <a:extLst>
              <a:ext uri="{FF2B5EF4-FFF2-40B4-BE49-F238E27FC236}">
                <a16:creationId xmlns:a16="http://schemas.microsoft.com/office/drawing/2014/main" id="{40772183-3DDD-AC20-0148-3EEEA2F3F225}"/>
              </a:ext>
            </a:extLst>
          </p:cNvPr>
          <p:cNvSpPr>
            <a:spLocks noGrp="1"/>
          </p:cNvSpPr>
          <p:nvPr>
            <p:ph type="title"/>
          </p:nvPr>
        </p:nvSpPr>
        <p:spPr>
          <a:xfrm>
            <a:off x="552966" y="298811"/>
            <a:ext cx="11018520" cy="553998"/>
          </a:xfrm>
        </p:spPr>
        <p:txBody>
          <a:bodyPr/>
          <a:lstStyle/>
          <a:p>
            <a:r>
              <a:rPr lang="en-US">
                <a:solidFill>
                  <a:schemeClr val="accent1"/>
                </a:solidFill>
              </a:rPr>
              <a:t>Securing Cloud Infrastructure</a:t>
            </a:r>
          </a:p>
        </p:txBody>
      </p:sp>
      <p:sp>
        <p:nvSpPr>
          <p:cNvPr id="11" name="Text Placeholder 17">
            <a:extLst>
              <a:ext uri="{FF2B5EF4-FFF2-40B4-BE49-F238E27FC236}">
                <a16:creationId xmlns:a16="http://schemas.microsoft.com/office/drawing/2014/main" id="{A3ACF205-A240-EDB6-07D3-09488863CCAF}"/>
              </a:ext>
            </a:extLst>
          </p:cNvPr>
          <p:cNvSpPr>
            <a:spLocks noGrp="1"/>
          </p:cNvSpPr>
          <p:nvPr>
            <p:ph type="body" sz="quarter" idx="10"/>
          </p:nvPr>
        </p:nvSpPr>
        <p:spPr>
          <a:xfrm>
            <a:off x="552966" y="909218"/>
            <a:ext cx="11020426" cy="307777"/>
          </a:xfrm>
        </p:spPr>
        <p:txBody>
          <a:bodyPr/>
          <a:lstStyle/>
          <a:p>
            <a:r>
              <a:rPr lang="en-US">
                <a:solidFill>
                  <a:schemeClr val="tx1"/>
                </a:solidFill>
              </a:rPr>
              <a:t>Big Picture of Products and Capabilities</a:t>
            </a:r>
          </a:p>
        </p:txBody>
      </p:sp>
      <p:grpSp>
        <p:nvGrpSpPr>
          <p:cNvPr id="15" name="Group 14">
            <a:extLst>
              <a:ext uri="{FF2B5EF4-FFF2-40B4-BE49-F238E27FC236}">
                <a16:creationId xmlns:a16="http://schemas.microsoft.com/office/drawing/2014/main" id="{B1C6E5EE-07B3-0E02-C22E-FDA4D6DBFDB8}"/>
              </a:ext>
            </a:extLst>
          </p:cNvPr>
          <p:cNvGrpSpPr/>
          <p:nvPr/>
        </p:nvGrpSpPr>
        <p:grpSpPr>
          <a:xfrm>
            <a:off x="9019888" y="4053428"/>
            <a:ext cx="529194" cy="529196"/>
            <a:chOff x="9019888" y="4053428"/>
            <a:chExt cx="529194" cy="529196"/>
          </a:xfrm>
        </p:grpSpPr>
        <p:sp>
          <p:nvSpPr>
            <p:cNvPr id="150" name="Freeform: Shape 936">
              <a:extLst>
                <a:ext uri="{FF2B5EF4-FFF2-40B4-BE49-F238E27FC236}">
                  <a16:creationId xmlns:a16="http://schemas.microsoft.com/office/drawing/2014/main" id="{900EA6C7-AB62-5C97-C4BC-3EC08241BA0A}"/>
                </a:ext>
              </a:extLst>
            </p:cNvPr>
            <p:cNvSpPr/>
            <p:nvPr/>
          </p:nvSpPr>
          <p:spPr>
            <a:xfrm>
              <a:off x="9019888" y="4053428"/>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4" name="TextBox 13">
              <a:extLst>
                <a:ext uri="{FF2B5EF4-FFF2-40B4-BE49-F238E27FC236}">
                  <a16:creationId xmlns:a16="http://schemas.microsoft.com/office/drawing/2014/main" id="{33033878-D5B7-F7A6-8A7F-B893144D6AAF}"/>
                </a:ext>
              </a:extLst>
            </p:cNvPr>
            <p:cNvSpPr txBox="1"/>
            <p:nvPr/>
          </p:nvSpPr>
          <p:spPr>
            <a:xfrm>
              <a:off x="9089374" y="4194747"/>
              <a:ext cx="392736" cy="246221"/>
            </a:xfrm>
            <a:prstGeom prst="rect">
              <a:avLst/>
            </a:prstGeom>
            <a:noFill/>
          </p:spPr>
          <p:txBody>
            <a:bodyPr wrap="none" lIns="0" tIns="0" rIns="0" bIns="0" rtlCol="0">
              <a:spAutoFit/>
            </a:bodyPr>
            <a:lstStyle/>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mn-cs"/>
                </a:rPr>
                <a:t>Identity </a:t>
              </a:r>
            </a:p>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mn-cs"/>
                </a:rPr>
                <a:t>Provider</a:t>
              </a:r>
            </a:p>
          </p:txBody>
        </p:sp>
      </p:grpSp>
    </p:spTree>
    <p:extLst>
      <p:ext uri="{BB962C8B-B14F-4D97-AF65-F5344CB8AC3E}">
        <p14:creationId xmlns:p14="http://schemas.microsoft.com/office/powerpoint/2010/main" val="23194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0"/>
                                        </p:tgtEl>
                                        <p:attrNameLst>
                                          <p:attrName>style.visibility</p:attrName>
                                        </p:attrNameLst>
                                      </p:cBhvr>
                                      <p:to>
                                        <p:strVal val="visible"/>
                                      </p:to>
                                    </p:set>
                                    <p:animEffect transition="in" filter="fade">
                                      <p:cBhvr>
                                        <p:cTn id="26" dur="2000"/>
                                        <p:tgtEl>
                                          <p:spTgt spid="160"/>
                                        </p:tgtEl>
                                      </p:cBhvr>
                                    </p:animEffect>
                                  </p:childTnLst>
                                </p:cTn>
                              </p:par>
                              <p:par>
                                <p:cTn id="27" presetID="10"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fade">
                                      <p:cBhvr>
                                        <p:cTn id="29" dur="500"/>
                                        <p:tgtEl>
                                          <p:spTgt spid="1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fade">
                                      <p:cBhvr>
                                        <p:cTn id="32" dur="500"/>
                                        <p:tgtEl>
                                          <p:spTgt spid="2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1"/>
                                        </p:tgtEl>
                                        <p:attrNameLst>
                                          <p:attrName>style.visibility</p:attrName>
                                        </p:attrNameLst>
                                      </p:cBhvr>
                                      <p:to>
                                        <p:strVal val="visible"/>
                                      </p:to>
                                    </p:set>
                                    <p:animEffect transition="in" filter="fade">
                                      <p:cBhvr>
                                        <p:cTn id="35" dur="500"/>
                                        <p:tgtEl>
                                          <p:spTgt spid="28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left)">
                                      <p:cBhvr>
                                        <p:cTn id="39" dur="500"/>
                                        <p:tgtEl>
                                          <p:spTgt spid="72"/>
                                        </p:tgtEl>
                                      </p:cBhvr>
                                    </p:animEffect>
                                  </p:childTnLst>
                                </p:cTn>
                              </p:par>
                              <p:par>
                                <p:cTn id="40" presetID="22" presetClass="entr" presetSubtype="8"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wipe(left)">
                                      <p:cBhvr>
                                        <p:cTn id="42" dur="500"/>
                                        <p:tgtEl>
                                          <p:spTgt spid="133"/>
                                        </p:tgtEl>
                                      </p:cBhvr>
                                    </p:animEffect>
                                  </p:childTnLst>
                                </p:cTn>
                              </p:par>
                              <p:par>
                                <p:cTn id="43" presetID="22" presetClass="entr" presetSubtype="8"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wipe(left)">
                                      <p:cBhvr>
                                        <p:cTn id="45" dur="500"/>
                                        <p:tgtEl>
                                          <p:spTgt spid="144"/>
                                        </p:tgtEl>
                                      </p:cBhvr>
                                    </p:animEffect>
                                  </p:childTnLst>
                                </p:cTn>
                              </p:par>
                              <p:par>
                                <p:cTn id="46" presetID="22" presetClass="entr" presetSubtype="8" fill="hold"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wipe(left)">
                                      <p:cBhvr>
                                        <p:cTn id="48" dur="500"/>
                                        <p:tgtEl>
                                          <p:spTgt spid="142"/>
                                        </p:tgtEl>
                                      </p:cBhvr>
                                    </p:animEffect>
                                  </p:childTnLst>
                                </p:cTn>
                              </p:par>
                              <p:par>
                                <p:cTn id="49" presetID="22" presetClass="entr" presetSubtype="8"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par>
                                <p:cTn id="52" presetID="22" presetClass="entr" presetSubtype="8"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par>
                                <p:cTn id="55" presetID="22" presetClass="entr" presetSubtype="8"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wipe(left)">
                                      <p:cBhvr>
                                        <p:cTn id="57" dur="500"/>
                                        <p:tgtEl>
                                          <p:spTgt spid="86"/>
                                        </p:tgtEl>
                                      </p:cBhvr>
                                    </p:animEffect>
                                  </p:childTnLst>
                                </p:cTn>
                              </p:par>
                              <p:par>
                                <p:cTn id="58" presetID="22" presetClass="entr" presetSubtype="8"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par>
                                <p:cTn id="61" presetID="22" presetClass="entr" presetSubtype="8"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left)">
                                      <p:cBhvr>
                                        <p:cTn id="63" dur="500"/>
                                        <p:tgtEl>
                                          <p:spTgt spid="85"/>
                                        </p:tgtEl>
                                      </p:cBhvr>
                                    </p:animEffect>
                                  </p:childTnLst>
                                </p:cTn>
                              </p:par>
                              <p:par>
                                <p:cTn id="64" presetID="22" presetClass="entr" presetSubtype="8"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wipe(left)">
                                      <p:cBhvr>
                                        <p:cTn id="66" dur="500"/>
                                        <p:tgtEl>
                                          <p:spTgt spid="76"/>
                                        </p:tgtEl>
                                      </p:cBhvr>
                                    </p:animEffect>
                                  </p:childTnLst>
                                </p:cTn>
                              </p:par>
                              <p:par>
                                <p:cTn id="67" presetID="22" presetClass="entr" presetSubtype="8" fill="hold" nodeType="with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wipe(left)">
                                      <p:cBhvr>
                                        <p:cTn id="69" dur="500"/>
                                        <p:tgtEl>
                                          <p:spTgt spid="125"/>
                                        </p:tgtEl>
                                      </p:cBhvr>
                                    </p:animEffect>
                                  </p:childTnLst>
                                </p:cTn>
                              </p:par>
                              <p:par>
                                <p:cTn id="70" presetID="22" presetClass="entr" presetSubtype="8" fill="hold" nodeType="withEffect">
                                  <p:stCondLst>
                                    <p:cond delay="0"/>
                                  </p:stCondLst>
                                  <p:childTnLst>
                                    <p:set>
                                      <p:cBhvr>
                                        <p:cTn id="71" dur="1" fill="hold">
                                          <p:stCondLst>
                                            <p:cond delay="0"/>
                                          </p:stCondLst>
                                        </p:cTn>
                                        <p:tgtEl>
                                          <p:spTgt spid="119"/>
                                        </p:tgtEl>
                                        <p:attrNameLst>
                                          <p:attrName>style.visibility</p:attrName>
                                        </p:attrNameLst>
                                      </p:cBhvr>
                                      <p:to>
                                        <p:strVal val="visible"/>
                                      </p:to>
                                    </p:set>
                                    <p:animEffect transition="in" filter="wipe(left)">
                                      <p:cBhvr>
                                        <p:cTn id="72" dur="500"/>
                                        <p:tgtEl>
                                          <p:spTgt spid="119"/>
                                        </p:tgtEl>
                                      </p:cBhvr>
                                    </p:animEffect>
                                  </p:childTnLst>
                                </p:cTn>
                              </p:par>
                            </p:childTnLst>
                          </p:cTn>
                        </p:par>
                        <p:par>
                          <p:cTn id="73" fill="hold">
                            <p:stCondLst>
                              <p:cond delay="3000"/>
                            </p:stCondLst>
                            <p:childTnLst>
                              <p:par>
                                <p:cTn id="74" presetID="22" presetClass="entr" presetSubtype="2" fill="hold"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right)">
                                      <p:cBhvr>
                                        <p:cTn id="76" dur="500"/>
                                        <p:tgtEl>
                                          <p:spTgt spid="64"/>
                                        </p:tgtEl>
                                      </p:cBhvr>
                                    </p:animEffect>
                                  </p:childTnLst>
                                </p:cTn>
                              </p:par>
                              <p:par>
                                <p:cTn id="77" presetID="22" presetClass="entr" presetSubtype="2"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right)">
                                      <p:cBhvr>
                                        <p:cTn id="79" dur="500"/>
                                        <p:tgtEl>
                                          <p:spTgt spid="60"/>
                                        </p:tgtEl>
                                      </p:cBhvr>
                                    </p:animEffect>
                                  </p:childTnLst>
                                </p:cTn>
                              </p:par>
                              <p:par>
                                <p:cTn id="80" presetID="22" presetClass="entr" presetSubtype="2"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right)">
                                      <p:cBhvr>
                                        <p:cTn id="82" dur="500"/>
                                        <p:tgtEl>
                                          <p:spTgt spid="59"/>
                                        </p:tgtEl>
                                      </p:cBhvr>
                                    </p:animEffect>
                                  </p:childTnLst>
                                </p:cTn>
                              </p:par>
                              <p:par>
                                <p:cTn id="83" presetID="22" presetClass="entr" presetSubtype="2"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ipe(right)">
                                      <p:cBhvr>
                                        <p:cTn id="85" dur="500"/>
                                        <p:tgtEl>
                                          <p:spTgt spid="70"/>
                                        </p:tgtEl>
                                      </p:cBhvr>
                                    </p:animEffect>
                                  </p:childTnLst>
                                </p:cTn>
                              </p:par>
                              <p:par>
                                <p:cTn id="86" presetID="22" presetClass="entr" presetSubtype="2" fill="hold"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wipe(right)">
                                      <p:cBhvr>
                                        <p:cTn id="88" dur="500"/>
                                        <p:tgtEl>
                                          <p:spTgt spid="69"/>
                                        </p:tgtEl>
                                      </p:cBhvr>
                                    </p:animEffect>
                                  </p:childTnLst>
                                </p:cTn>
                              </p:par>
                              <p:par>
                                <p:cTn id="89" presetID="22" presetClass="entr" presetSubtype="2"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wipe(right)">
                                      <p:cBhvr>
                                        <p:cTn id="91" dur="500"/>
                                        <p:tgtEl>
                                          <p:spTgt spid="74"/>
                                        </p:tgtEl>
                                      </p:cBhvr>
                                    </p:animEffect>
                                  </p:childTnLst>
                                </p:cTn>
                              </p:par>
                              <p:par>
                                <p:cTn id="92" presetID="22" presetClass="entr" presetSubtype="2" fill="hold"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wipe(right)">
                                      <p:cBhvr>
                                        <p:cTn id="94" dur="500"/>
                                        <p:tgtEl>
                                          <p:spTgt spid="105"/>
                                        </p:tgtEl>
                                      </p:cBhvr>
                                    </p:animEffect>
                                  </p:childTnLst>
                                </p:cTn>
                              </p:par>
                              <p:par>
                                <p:cTn id="95" presetID="22" presetClass="entr" presetSubtype="2"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animEffect transition="in" filter="wipe(right)">
                                      <p:cBhvr>
                                        <p:cTn id="97" dur="500"/>
                                        <p:tgtEl>
                                          <p:spTgt spid="108"/>
                                        </p:tgtEl>
                                      </p:cBhvr>
                                    </p:animEffect>
                                  </p:childTnLst>
                                </p:cTn>
                              </p:par>
                              <p:par>
                                <p:cTn id="98" presetID="22" presetClass="entr" presetSubtype="2" fill="hold"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wipe(right)">
                                      <p:cBhvr>
                                        <p:cTn id="100" dur="500"/>
                                        <p:tgtEl>
                                          <p:spTgt spid="114"/>
                                        </p:tgtEl>
                                      </p:cBhvr>
                                    </p:animEffect>
                                  </p:childTnLst>
                                </p:cTn>
                              </p:par>
                              <p:par>
                                <p:cTn id="101" presetID="22" presetClass="entr" presetSubtype="2" fill="hold" nodeType="with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wipe(right)">
                                      <p:cBhvr>
                                        <p:cTn id="103" dur="500"/>
                                        <p:tgtEl>
                                          <p:spTgt spid="127"/>
                                        </p:tgtEl>
                                      </p:cBhvr>
                                    </p:animEffect>
                                  </p:childTnLst>
                                </p:cTn>
                              </p:par>
                              <p:par>
                                <p:cTn id="104" presetID="22" presetClass="entr" presetSubtype="2"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ipe(right)">
                                      <p:cBhvr>
                                        <p:cTn id="106" dur="500"/>
                                        <p:tgtEl>
                                          <p:spTgt spid="131"/>
                                        </p:tgtEl>
                                      </p:cBhvr>
                                    </p:animEffect>
                                  </p:childTnLst>
                                </p:cTn>
                              </p:par>
                              <p:par>
                                <p:cTn id="107" presetID="22" presetClass="entr" presetSubtype="2"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wipe(right)">
                                      <p:cBhvr>
                                        <p:cTn id="109" dur="500"/>
                                        <p:tgtEl>
                                          <p:spTgt spid="135"/>
                                        </p:tgtEl>
                                      </p:cBhvr>
                                    </p:animEffect>
                                  </p:childTnLst>
                                </p:cTn>
                              </p:par>
                              <p:par>
                                <p:cTn id="110" presetID="22" presetClass="entr" presetSubtype="2" fill="hold" nodeType="with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right)">
                                      <p:cBhvr>
                                        <p:cTn id="112" dur="500"/>
                                        <p:tgtEl>
                                          <p:spTgt spid="143"/>
                                        </p:tgtEl>
                                      </p:cBhvr>
                                    </p:animEffect>
                                  </p:childTnLst>
                                </p:cTn>
                              </p:par>
                              <p:par>
                                <p:cTn id="113" presetID="22" presetClass="entr" presetSubtype="2" fill="hold" nodeType="withEffect">
                                  <p:stCondLst>
                                    <p:cond delay="0"/>
                                  </p:stCondLst>
                                  <p:childTnLst>
                                    <p:set>
                                      <p:cBhvr>
                                        <p:cTn id="114" dur="1" fill="hold">
                                          <p:stCondLst>
                                            <p:cond delay="0"/>
                                          </p:stCondLst>
                                        </p:cTn>
                                        <p:tgtEl>
                                          <p:spTgt spid="141"/>
                                        </p:tgtEl>
                                        <p:attrNameLst>
                                          <p:attrName>style.visibility</p:attrName>
                                        </p:attrNameLst>
                                      </p:cBhvr>
                                      <p:to>
                                        <p:strVal val="visible"/>
                                      </p:to>
                                    </p:set>
                                    <p:animEffect transition="in" filter="wipe(right)">
                                      <p:cBhvr>
                                        <p:cTn id="115" dur="500"/>
                                        <p:tgtEl>
                                          <p:spTgt spid="141"/>
                                        </p:tgtEl>
                                      </p:cBhvr>
                                    </p:animEffect>
                                  </p:childTnLst>
                                </p:cTn>
                              </p:par>
                              <p:par>
                                <p:cTn id="116" presetID="22" presetClass="entr" presetSubtype="4" fill="hold" nodeType="withEffect">
                                  <p:stCondLst>
                                    <p:cond delay="0"/>
                                  </p:stCondLst>
                                  <p:childTnLst>
                                    <p:set>
                                      <p:cBhvr>
                                        <p:cTn id="117" dur="1" fill="hold">
                                          <p:stCondLst>
                                            <p:cond delay="0"/>
                                          </p:stCondLst>
                                        </p:cTn>
                                        <p:tgtEl>
                                          <p:spTgt spid="92"/>
                                        </p:tgtEl>
                                        <p:attrNameLst>
                                          <p:attrName>style.visibility</p:attrName>
                                        </p:attrNameLst>
                                      </p:cBhvr>
                                      <p:to>
                                        <p:strVal val="visible"/>
                                      </p:to>
                                    </p:set>
                                    <p:animEffect transition="in" filter="wipe(down)">
                                      <p:cBhvr>
                                        <p:cTn id="118" dur="500"/>
                                        <p:tgtEl>
                                          <p:spTgt spid="92"/>
                                        </p:tgtEl>
                                      </p:cBhvr>
                                    </p:animEffect>
                                  </p:childTnLst>
                                </p:cTn>
                              </p:par>
                              <p:par>
                                <p:cTn id="119" presetID="22" presetClass="entr" presetSubtype="4" fill="hold" nodeType="withEffect">
                                  <p:stCondLst>
                                    <p:cond delay="0"/>
                                  </p:stCondLst>
                                  <p:childTnLst>
                                    <p:set>
                                      <p:cBhvr>
                                        <p:cTn id="120" dur="1" fill="hold">
                                          <p:stCondLst>
                                            <p:cond delay="0"/>
                                          </p:stCondLst>
                                        </p:cTn>
                                        <p:tgtEl>
                                          <p:spTgt spid="90"/>
                                        </p:tgtEl>
                                        <p:attrNameLst>
                                          <p:attrName>style.visibility</p:attrName>
                                        </p:attrNameLst>
                                      </p:cBhvr>
                                      <p:to>
                                        <p:strVal val="visible"/>
                                      </p:to>
                                    </p:set>
                                    <p:animEffect transition="in" filter="wipe(down)">
                                      <p:cBhvr>
                                        <p:cTn id="121" dur="500"/>
                                        <p:tgtEl>
                                          <p:spTgt spid="90"/>
                                        </p:tgtEl>
                                      </p:cBhvr>
                                    </p:animEffect>
                                  </p:childTnLst>
                                </p:cTn>
                              </p:par>
                              <p:par>
                                <p:cTn id="122" presetID="22" presetClass="entr" presetSubtype="4" fill="hold" nodeType="withEffect">
                                  <p:stCondLst>
                                    <p:cond delay="0"/>
                                  </p:stCondLst>
                                  <p:childTnLst>
                                    <p:set>
                                      <p:cBhvr>
                                        <p:cTn id="123" dur="1" fill="hold">
                                          <p:stCondLst>
                                            <p:cond delay="0"/>
                                          </p:stCondLst>
                                        </p:cTn>
                                        <p:tgtEl>
                                          <p:spTgt spid="91"/>
                                        </p:tgtEl>
                                        <p:attrNameLst>
                                          <p:attrName>style.visibility</p:attrName>
                                        </p:attrNameLst>
                                      </p:cBhvr>
                                      <p:to>
                                        <p:strVal val="visible"/>
                                      </p:to>
                                    </p:set>
                                    <p:animEffect transition="in" filter="wipe(down)">
                                      <p:cBhvr>
                                        <p:cTn id="124" dur="500"/>
                                        <p:tgtEl>
                                          <p:spTgt spid="91"/>
                                        </p:tgtEl>
                                      </p:cBhvr>
                                    </p:animEffect>
                                  </p:childTnLst>
                                </p:cTn>
                              </p:par>
                              <p:par>
                                <p:cTn id="125" presetID="22" presetClass="entr" presetSubtype="4" fill="hold" nodeType="with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wipe(down)">
                                      <p:cBhvr>
                                        <p:cTn id="127" dur="500"/>
                                        <p:tgtEl>
                                          <p:spTgt spid="75"/>
                                        </p:tgtEl>
                                      </p:cBhvr>
                                    </p:animEffect>
                                  </p:childTnLst>
                                </p:cTn>
                              </p:par>
                              <p:par>
                                <p:cTn id="128" presetID="22" presetClass="entr" presetSubtype="4" fill="hold"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wipe(down)">
                                      <p:cBhvr>
                                        <p:cTn id="130" dur="500"/>
                                        <p:tgtEl>
                                          <p:spTgt spid="106"/>
                                        </p:tgtEl>
                                      </p:cBhvr>
                                    </p:animEffect>
                                  </p:childTnLst>
                                </p:cTn>
                              </p:par>
                              <p:par>
                                <p:cTn id="131" presetID="22" presetClass="entr" presetSubtype="4" fill="hold" nodeType="with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wipe(down)">
                                      <p:cBhvr>
                                        <p:cTn id="133" dur="500"/>
                                        <p:tgtEl>
                                          <p:spTgt spid="107"/>
                                        </p:tgtEl>
                                      </p:cBhvr>
                                    </p:animEffect>
                                  </p:childTnLst>
                                </p:cTn>
                              </p:par>
                              <p:par>
                                <p:cTn id="134" presetID="22" presetClass="entr" presetSubtype="4" fill="hold" nodeType="withEffect">
                                  <p:stCondLst>
                                    <p:cond delay="0"/>
                                  </p:stCondLst>
                                  <p:childTnLst>
                                    <p:set>
                                      <p:cBhvr>
                                        <p:cTn id="135" dur="1" fill="hold">
                                          <p:stCondLst>
                                            <p:cond delay="0"/>
                                          </p:stCondLst>
                                        </p:cTn>
                                        <p:tgtEl>
                                          <p:spTgt spid="124"/>
                                        </p:tgtEl>
                                        <p:attrNameLst>
                                          <p:attrName>style.visibility</p:attrName>
                                        </p:attrNameLst>
                                      </p:cBhvr>
                                      <p:to>
                                        <p:strVal val="visible"/>
                                      </p:to>
                                    </p:set>
                                    <p:animEffect transition="in" filter="wipe(down)">
                                      <p:cBhvr>
                                        <p:cTn id="136" dur="500"/>
                                        <p:tgtEl>
                                          <p:spTgt spid="124"/>
                                        </p:tgtEl>
                                      </p:cBhvr>
                                    </p:animEffect>
                                  </p:childTnLst>
                                </p:cTn>
                              </p:par>
                              <p:par>
                                <p:cTn id="137" presetID="22" presetClass="entr" presetSubtype="4"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down)">
                                      <p:cBhvr>
                                        <p:cTn id="139" dur="500"/>
                                        <p:tgtEl>
                                          <p:spTgt spid="65"/>
                                        </p:tgtEl>
                                      </p:cBhvr>
                                    </p:animEffect>
                                  </p:childTnLst>
                                </p:cTn>
                              </p:par>
                              <p:par>
                                <p:cTn id="140" presetID="22" presetClass="entr" presetSubtype="4" fill="hold" nodeType="withEffect">
                                  <p:stCondLst>
                                    <p:cond delay="0"/>
                                  </p:stCondLst>
                                  <p:childTnLst>
                                    <p:set>
                                      <p:cBhvr>
                                        <p:cTn id="141" dur="1" fill="hold">
                                          <p:stCondLst>
                                            <p:cond delay="0"/>
                                          </p:stCondLst>
                                        </p:cTn>
                                        <p:tgtEl>
                                          <p:spTgt spid="138"/>
                                        </p:tgtEl>
                                        <p:attrNameLst>
                                          <p:attrName>style.visibility</p:attrName>
                                        </p:attrNameLst>
                                      </p:cBhvr>
                                      <p:to>
                                        <p:strVal val="visible"/>
                                      </p:to>
                                    </p:set>
                                    <p:animEffect transition="in" filter="wipe(down)">
                                      <p:cBhvr>
                                        <p:cTn id="142" dur="500"/>
                                        <p:tgtEl>
                                          <p:spTgt spid="138"/>
                                        </p:tgtEl>
                                      </p:cBhvr>
                                    </p:animEffect>
                                  </p:childTnLst>
                                </p:cTn>
                              </p:par>
                              <p:par>
                                <p:cTn id="143" presetID="22" presetClass="entr" presetSubtype="4" fill="hold" nodeType="withEffect">
                                  <p:stCondLst>
                                    <p:cond delay="0"/>
                                  </p:stCondLst>
                                  <p:childTnLst>
                                    <p:set>
                                      <p:cBhvr>
                                        <p:cTn id="144" dur="1" fill="hold">
                                          <p:stCondLst>
                                            <p:cond delay="0"/>
                                          </p:stCondLst>
                                        </p:cTn>
                                        <p:tgtEl>
                                          <p:spTgt spid="140"/>
                                        </p:tgtEl>
                                        <p:attrNameLst>
                                          <p:attrName>style.visibility</p:attrName>
                                        </p:attrNameLst>
                                      </p:cBhvr>
                                      <p:to>
                                        <p:strVal val="visible"/>
                                      </p:to>
                                    </p:set>
                                    <p:animEffect transition="in" filter="wipe(down)">
                                      <p:cBhvr>
                                        <p:cTn id="145" dur="500"/>
                                        <p:tgtEl>
                                          <p:spTgt spid="140"/>
                                        </p:tgtEl>
                                      </p:cBhvr>
                                    </p:animEffect>
                                  </p:childTnLst>
                                </p:cTn>
                              </p:par>
                              <p:par>
                                <p:cTn id="146" presetID="22" presetClass="entr" presetSubtype="4" fill="hold" nodeType="with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par>
                                <p:cTn id="149" presetID="22" presetClass="entr" presetSubtype="4" fill="hold" nodeType="with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wipe(down)">
                                      <p:cBhvr>
                                        <p:cTn id="151" dur="500"/>
                                        <p:tgtEl>
                                          <p:spTgt spid="120"/>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87"/>
                                        </p:tgtEl>
                                        <p:attrNameLst>
                                          <p:attrName>style.visibility</p:attrName>
                                        </p:attrNameLst>
                                      </p:cBhvr>
                                      <p:to>
                                        <p:strVal val="visible"/>
                                      </p:to>
                                    </p:set>
                                    <p:animEffect transition="in" filter="wipe(down)">
                                      <p:cBhvr>
                                        <p:cTn id="157" dur="500"/>
                                        <p:tgtEl>
                                          <p:spTgt spid="87"/>
                                        </p:tgtEl>
                                      </p:cBhvr>
                                    </p:animEffect>
                                  </p:childTnLst>
                                </p:cTn>
                              </p:par>
                              <p:par>
                                <p:cTn id="158" presetID="22" presetClass="entr" presetSubtype="4" fill="hold" nodeType="with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wipe(down)">
                                      <p:cBhvr>
                                        <p:cTn id="160" dur="500"/>
                                        <p:tgtEl>
                                          <p:spTgt spid="89"/>
                                        </p:tgtEl>
                                      </p:cBhvr>
                                    </p:animEffect>
                                  </p:childTnLst>
                                </p:cTn>
                              </p:par>
                            </p:childTnLst>
                          </p:cTn>
                        </p:par>
                        <p:par>
                          <p:cTn id="161" fill="hold">
                            <p:stCondLst>
                              <p:cond delay="3500"/>
                            </p:stCondLst>
                            <p:childTnLst>
                              <p:par>
                                <p:cTn id="162" presetID="22" presetClass="entr" presetSubtype="1" fill="hold" nodeType="afterEffect">
                                  <p:stCondLst>
                                    <p:cond delay="0"/>
                                  </p:stCondLst>
                                  <p:childTnLst>
                                    <p:set>
                                      <p:cBhvr>
                                        <p:cTn id="163" dur="1" fill="hold">
                                          <p:stCondLst>
                                            <p:cond delay="0"/>
                                          </p:stCondLst>
                                        </p:cTn>
                                        <p:tgtEl>
                                          <p:spTgt spid="93"/>
                                        </p:tgtEl>
                                        <p:attrNameLst>
                                          <p:attrName>style.visibility</p:attrName>
                                        </p:attrNameLst>
                                      </p:cBhvr>
                                      <p:to>
                                        <p:strVal val="visible"/>
                                      </p:to>
                                    </p:set>
                                    <p:animEffect transition="in" filter="wipe(up)">
                                      <p:cBhvr>
                                        <p:cTn id="164" dur="500"/>
                                        <p:tgtEl>
                                          <p:spTgt spid="93"/>
                                        </p:tgtEl>
                                      </p:cBhvr>
                                    </p:animEffect>
                                  </p:childTnLst>
                                </p:cTn>
                              </p:par>
                              <p:par>
                                <p:cTn id="165" presetID="22" presetClass="entr" presetSubtype="1"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wipe(up)">
                                      <p:cBhvr>
                                        <p:cTn id="167" dur="500"/>
                                        <p:tgtEl>
                                          <p:spTgt spid="81"/>
                                        </p:tgtEl>
                                      </p:cBhvr>
                                    </p:animEffect>
                                  </p:childTnLst>
                                </p:cTn>
                              </p:par>
                              <p:par>
                                <p:cTn id="168" presetID="22" presetClass="entr" presetSubtype="1" fill="hold" nodeType="withEffect">
                                  <p:stCondLst>
                                    <p:cond delay="0"/>
                                  </p:stCondLst>
                                  <p:childTnLst>
                                    <p:set>
                                      <p:cBhvr>
                                        <p:cTn id="169" dur="1" fill="hold">
                                          <p:stCondLst>
                                            <p:cond delay="0"/>
                                          </p:stCondLst>
                                        </p:cTn>
                                        <p:tgtEl>
                                          <p:spTgt spid="80"/>
                                        </p:tgtEl>
                                        <p:attrNameLst>
                                          <p:attrName>style.visibility</p:attrName>
                                        </p:attrNameLst>
                                      </p:cBhvr>
                                      <p:to>
                                        <p:strVal val="visible"/>
                                      </p:to>
                                    </p:set>
                                    <p:animEffect transition="in" filter="wipe(up)">
                                      <p:cBhvr>
                                        <p:cTn id="170" dur="500"/>
                                        <p:tgtEl>
                                          <p:spTgt spid="80"/>
                                        </p:tgtEl>
                                      </p:cBhvr>
                                    </p:animEffect>
                                  </p:childTnLst>
                                </p:cTn>
                              </p:par>
                              <p:par>
                                <p:cTn id="171" presetID="22" presetClass="entr" presetSubtype="1"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animEffect transition="in" filter="wipe(up)">
                                      <p:cBhvr>
                                        <p:cTn id="173" dur="500"/>
                                        <p:tgtEl>
                                          <p:spTgt spid="78"/>
                                        </p:tgtEl>
                                      </p:cBhvr>
                                    </p:animEffect>
                                  </p:childTnLst>
                                </p:cTn>
                              </p:par>
                              <p:par>
                                <p:cTn id="174" presetID="22" presetClass="entr" presetSubtype="1" fill="hold" nodeType="withEffect">
                                  <p:stCondLst>
                                    <p:cond delay="0"/>
                                  </p:stCondLst>
                                  <p:childTnLst>
                                    <p:set>
                                      <p:cBhvr>
                                        <p:cTn id="175" dur="1" fill="hold">
                                          <p:stCondLst>
                                            <p:cond delay="0"/>
                                          </p:stCondLst>
                                        </p:cTn>
                                        <p:tgtEl>
                                          <p:spTgt spid="98"/>
                                        </p:tgtEl>
                                        <p:attrNameLst>
                                          <p:attrName>style.visibility</p:attrName>
                                        </p:attrNameLst>
                                      </p:cBhvr>
                                      <p:to>
                                        <p:strVal val="visible"/>
                                      </p:to>
                                    </p:set>
                                    <p:animEffect transition="in" filter="wipe(up)">
                                      <p:cBhvr>
                                        <p:cTn id="176" dur="500"/>
                                        <p:tgtEl>
                                          <p:spTgt spid="98"/>
                                        </p:tgtEl>
                                      </p:cBhvr>
                                    </p:animEffect>
                                  </p:childTnLst>
                                </p:cTn>
                              </p:par>
                              <p:par>
                                <p:cTn id="177" presetID="22" presetClass="entr" presetSubtype="1" fill="hold" nodeType="withEffect">
                                  <p:stCondLst>
                                    <p:cond delay="0"/>
                                  </p:stCondLst>
                                  <p:childTnLst>
                                    <p:set>
                                      <p:cBhvr>
                                        <p:cTn id="178" dur="1" fill="hold">
                                          <p:stCondLst>
                                            <p:cond delay="0"/>
                                          </p:stCondLst>
                                        </p:cTn>
                                        <p:tgtEl>
                                          <p:spTgt spid="97"/>
                                        </p:tgtEl>
                                        <p:attrNameLst>
                                          <p:attrName>style.visibility</p:attrName>
                                        </p:attrNameLst>
                                      </p:cBhvr>
                                      <p:to>
                                        <p:strVal val="visible"/>
                                      </p:to>
                                    </p:set>
                                    <p:animEffect transition="in" filter="wipe(up)">
                                      <p:cBhvr>
                                        <p:cTn id="179" dur="500"/>
                                        <p:tgtEl>
                                          <p:spTgt spid="97"/>
                                        </p:tgtEl>
                                      </p:cBhvr>
                                    </p:animEffect>
                                  </p:childTnLst>
                                </p:cTn>
                              </p:par>
                              <p:par>
                                <p:cTn id="180" presetID="22" presetClass="entr" presetSubtype="1" fill="hold" nodeType="withEffect">
                                  <p:stCondLst>
                                    <p:cond delay="0"/>
                                  </p:stCondLst>
                                  <p:childTnLst>
                                    <p:set>
                                      <p:cBhvr>
                                        <p:cTn id="181" dur="1" fill="hold">
                                          <p:stCondLst>
                                            <p:cond delay="0"/>
                                          </p:stCondLst>
                                        </p:cTn>
                                        <p:tgtEl>
                                          <p:spTgt spid="95"/>
                                        </p:tgtEl>
                                        <p:attrNameLst>
                                          <p:attrName>style.visibility</p:attrName>
                                        </p:attrNameLst>
                                      </p:cBhvr>
                                      <p:to>
                                        <p:strVal val="visible"/>
                                      </p:to>
                                    </p:set>
                                    <p:animEffect transition="in" filter="wipe(up)">
                                      <p:cBhvr>
                                        <p:cTn id="182" dur="500"/>
                                        <p:tgtEl>
                                          <p:spTgt spid="95"/>
                                        </p:tgtEl>
                                      </p:cBhvr>
                                    </p:animEffect>
                                  </p:childTnLst>
                                </p:cTn>
                              </p:par>
                              <p:par>
                                <p:cTn id="183" presetID="22" presetClass="entr" presetSubtype="1" fill="hold" nodeType="withEffect">
                                  <p:stCondLst>
                                    <p:cond delay="0"/>
                                  </p:stCondLst>
                                  <p:childTnLst>
                                    <p:set>
                                      <p:cBhvr>
                                        <p:cTn id="184" dur="1" fill="hold">
                                          <p:stCondLst>
                                            <p:cond delay="0"/>
                                          </p:stCondLst>
                                        </p:cTn>
                                        <p:tgtEl>
                                          <p:spTgt spid="100"/>
                                        </p:tgtEl>
                                        <p:attrNameLst>
                                          <p:attrName>style.visibility</p:attrName>
                                        </p:attrNameLst>
                                      </p:cBhvr>
                                      <p:to>
                                        <p:strVal val="visible"/>
                                      </p:to>
                                    </p:set>
                                    <p:animEffect transition="in" filter="wipe(up)">
                                      <p:cBhvr>
                                        <p:cTn id="185" dur="500"/>
                                        <p:tgtEl>
                                          <p:spTgt spid="100"/>
                                        </p:tgtEl>
                                      </p:cBhvr>
                                    </p:animEffect>
                                  </p:childTnLst>
                                </p:cTn>
                              </p:par>
                              <p:par>
                                <p:cTn id="186" presetID="22" presetClass="entr" presetSubtype="1" fill="hold" nodeType="withEffect">
                                  <p:stCondLst>
                                    <p:cond delay="0"/>
                                  </p:stCondLst>
                                  <p:childTnLst>
                                    <p:set>
                                      <p:cBhvr>
                                        <p:cTn id="187" dur="1" fill="hold">
                                          <p:stCondLst>
                                            <p:cond delay="0"/>
                                          </p:stCondLst>
                                        </p:cTn>
                                        <p:tgtEl>
                                          <p:spTgt spid="103"/>
                                        </p:tgtEl>
                                        <p:attrNameLst>
                                          <p:attrName>style.visibility</p:attrName>
                                        </p:attrNameLst>
                                      </p:cBhvr>
                                      <p:to>
                                        <p:strVal val="visible"/>
                                      </p:to>
                                    </p:set>
                                    <p:animEffect transition="in" filter="wipe(up)">
                                      <p:cBhvr>
                                        <p:cTn id="188" dur="500"/>
                                        <p:tgtEl>
                                          <p:spTgt spid="103"/>
                                        </p:tgtEl>
                                      </p:cBhvr>
                                    </p:animEffect>
                                  </p:childTnLst>
                                </p:cTn>
                              </p:par>
                              <p:par>
                                <p:cTn id="189" presetID="22" presetClass="entr" presetSubtype="1" fill="hold" nodeType="withEffect">
                                  <p:stCondLst>
                                    <p:cond delay="0"/>
                                  </p:stCondLst>
                                  <p:childTnLst>
                                    <p:set>
                                      <p:cBhvr>
                                        <p:cTn id="190" dur="1" fill="hold">
                                          <p:stCondLst>
                                            <p:cond delay="0"/>
                                          </p:stCondLst>
                                        </p:cTn>
                                        <p:tgtEl>
                                          <p:spTgt spid="110"/>
                                        </p:tgtEl>
                                        <p:attrNameLst>
                                          <p:attrName>style.visibility</p:attrName>
                                        </p:attrNameLst>
                                      </p:cBhvr>
                                      <p:to>
                                        <p:strVal val="visible"/>
                                      </p:to>
                                    </p:set>
                                    <p:animEffect transition="in" filter="wipe(up)">
                                      <p:cBhvr>
                                        <p:cTn id="191" dur="500"/>
                                        <p:tgtEl>
                                          <p:spTgt spid="110"/>
                                        </p:tgtEl>
                                      </p:cBhvr>
                                    </p:animEffect>
                                  </p:childTnLst>
                                </p:cTn>
                              </p:par>
                              <p:par>
                                <p:cTn id="192" presetID="22" presetClass="entr" presetSubtype="1" fill="hold" nodeType="withEffect">
                                  <p:stCondLst>
                                    <p:cond delay="0"/>
                                  </p:stCondLst>
                                  <p:childTnLst>
                                    <p:set>
                                      <p:cBhvr>
                                        <p:cTn id="193" dur="1" fill="hold">
                                          <p:stCondLst>
                                            <p:cond delay="0"/>
                                          </p:stCondLst>
                                        </p:cTn>
                                        <p:tgtEl>
                                          <p:spTgt spid="130"/>
                                        </p:tgtEl>
                                        <p:attrNameLst>
                                          <p:attrName>style.visibility</p:attrName>
                                        </p:attrNameLst>
                                      </p:cBhvr>
                                      <p:to>
                                        <p:strVal val="visible"/>
                                      </p:to>
                                    </p:set>
                                    <p:animEffect transition="in" filter="wipe(up)">
                                      <p:cBhvr>
                                        <p:cTn id="194" dur="500"/>
                                        <p:tgtEl>
                                          <p:spTgt spid="130"/>
                                        </p:tgtEl>
                                      </p:cBhvr>
                                    </p:animEffect>
                                  </p:childTnLst>
                                </p:cTn>
                              </p:par>
                              <p:par>
                                <p:cTn id="195" presetID="22" presetClass="entr" presetSubtype="1" fill="hold" nodeType="withEffect">
                                  <p:stCondLst>
                                    <p:cond delay="0"/>
                                  </p:stCondLst>
                                  <p:childTnLst>
                                    <p:set>
                                      <p:cBhvr>
                                        <p:cTn id="196" dur="1" fill="hold">
                                          <p:stCondLst>
                                            <p:cond delay="0"/>
                                          </p:stCondLst>
                                        </p:cTn>
                                        <p:tgtEl>
                                          <p:spTgt spid="123"/>
                                        </p:tgtEl>
                                        <p:attrNameLst>
                                          <p:attrName>style.visibility</p:attrName>
                                        </p:attrNameLst>
                                      </p:cBhvr>
                                      <p:to>
                                        <p:strVal val="visible"/>
                                      </p:to>
                                    </p:set>
                                    <p:animEffect transition="in" filter="wipe(up)">
                                      <p:cBhvr>
                                        <p:cTn id="197" dur="500"/>
                                        <p:tgtEl>
                                          <p:spTgt spid="123"/>
                                        </p:tgtEl>
                                      </p:cBhvr>
                                    </p:animEffect>
                                  </p:childTnLst>
                                </p:cTn>
                              </p:par>
                              <p:par>
                                <p:cTn id="198" presetID="22" presetClass="entr" presetSubtype="1" fill="hold" nodeType="withEffect">
                                  <p:stCondLst>
                                    <p:cond delay="0"/>
                                  </p:stCondLst>
                                  <p:childTnLst>
                                    <p:set>
                                      <p:cBhvr>
                                        <p:cTn id="199" dur="1" fill="hold">
                                          <p:stCondLst>
                                            <p:cond delay="0"/>
                                          </p:stCondLst>
                                        </p:cTn>
                                        <p:tgtEl>
                                          <p:spTgt spid="136"/>
                                        </p:tgtEl>
                                        <p:attrNameLst>
                                          <p:attrName>style.visibility</p:attrName>
                                        </p:attrNameLst>
                                      </p:cBhvr>
                                      <p:to>
                                        <p:strVal val="visible"/>
                                      </p:to>
                                    </p:set>
                                    <p:animEffect transition="in" filter="wipe(up)">
                                      <p:cBhvr>
                                        <p:cTn id="200" dur="500"/>
                                        <p:tgtEl>
                                          <p:spTgt spid="136"/>
                                        </p:tgtEl>
                                      </p:cBhvr>
                                    </p:animEffect>
                                  </p:childTnLst>
                                </p:cTn>
                              </p:par>
                              <p:par>
                                <p:cTn id="201" presetID="22" presetClass="entr" presetSubtype="8" fill="hold" nodeType="withEffect">
                                  <p:stCondLst>
                                    <p:cond delay="0"/>
                                  </p:stCondLst>
                                  <p:childTnLst>
                                    <p:set>
                                      <p:cBhvr>
                                        <p:cTn id="202" dur="1" fill="hold">
                                          <p:stCondLst>
                                            <p:cond delay="0"/>
                                          </p:stCondLst>
                                        </p:cTn>
                                        <p:tgtEl>
                                          <p:spTgt spid="137"/>
                                        </p:tgtEl>
                                        <p:attrNameLst>
                                          <p:attrName>style.visibility</p:attrName>
                                        </p:attrNameLst>
                                      </p:cBhvr>
                                      <p:to>
                                        <p:strVal val="visible"/>
                                      </p:to>
                                    </p:set>
                                    <p:animEffect transition="in" filter="wipe(left)">
                                      <p:cBhvr>
                                        <p:cTn id="203" dur="500"/>
                                        <p:tgtEl>
                                          <p:spTgt spid="137"/>
                                        </p:tgtEl>
                                      </p:cBhvr>
                                    </p:animEffect>
                                  </p:childTnLst>
                                </p:cTn>
                              </p:par>
                              <p:par>
                                <p:cTn id="204" presetID="22" presetClass="entr" presetSubtype="8" fill="hold" nodeType="withEffect">
                                  <p:stCondLst>
                                    <p:cond delay="0"/>
                                  </p:stCondLst>
                                  <p:childTnLst>
                                    <p:set>
                                      <p:cBhvr>
                                        <p:cTn id="205" dur="1" fill="hold">
                                          <p:stCondLst>
                                            <p:cond delay="0"/>
                                          </p:stCondLst>
                                        </p:cTn>
                                        <p:tgtEl>
                                          <p:spTgt spid="134"/>
                                        </p:tgtEl>
                                        <p:attrNameLst>
                                          <p:attrName>style.visibility</p:attrName>
                                        </p:attrNameLst>
                                      </p:cBhvr>
                                      <p:to>
                                        <p:strVal val="visible"/>
                                      </p:to>
                                    </p:set>
                                    <p:animEffect transition="in" filter="wipe(left)">
                                      <p:cBhvr>
                                        <p:cTn id="206" dur="500"/>
                                        <p:tgtEl>
                                          <p:spTgt spid="134"/>
                                        </p:tgtEl>
                                      </p:cBhvr>
                                    </p:animEffect>
                                  </p:childTnLst>
                                </p:cTn>
                              </p:par>
                              <p:par>
                                <p:cTn id="207" presetID="22" presetClass="entr" presetSubtype="8" fill="hold" nodeType="withEffect">
                                  <p:stCondLst>
                                    <p:cond delay="0"/>
                                  </p:stCondLst>
                                  <p:childTnLst>
                                    <p:set>
                                      <p:cBhvr>
                                        <p:cTn id="208" dur="1" fill="hold">
                                          <p:stCondLst>
                                            <p:cond delay="0"/>
                                          </p:stCondLst>
                                        </p:cTn>
                                        <p:tgtEl>
                                          <p:spTgt spid="122"/>
                                        </p:tgtEl>
                                        <p:attrNameLst>
                                          <p:attrName>style.visibility</p:attrName>
                                        </p:attrNameLst>
                                      </p:cBhvr>
                                      <p:to>
                                        <p:strVal val="visible"/>
                                      </p:to>
                                    </p:set>
                                    <p:animEffect transition="in" filter="wipe(left)">
                                      <p:cBhvr>
                                        <p:cTn id="209" dur="500"/>
                                        <p:tgtEl>
                                          <p:spTgt spid="122"/>
                                        </p:tgtEl>
                                      </p:cBhvr>
                                    </p:animEffect>
                                  </p:childTnLst>
                                </p:cTn>
                              </p:par>
                              <p:par>
                                <p:cTn id="210" presetID="22" presetClass="entr" presetSubtype="8" fill="hold" nodeType="withEffect">
                                  <p:stCondLst>
                                    <p:cond delay="0"/>
                                  </p:stCondLst>
                                  <p:childTnLst>
                                    <p:set>
                                      <p:cBhvr>
                                        <p:cTn id="211" dur="1" fill="hold">
                                          <p:stCondLst>
                                            <p:cond delay="0"/>
                                          </p:stCondLst>
                                        </p:cTn>
                                        <p:tgtEl>
                                          <p:spTgt spid="57"/>
                                        </p:tgtEl>
                                        <p:attrNameLst>
                                          <p:attrName>style.visibility</p:attrName>
                                        </p:attrNameLst>
                                      </p:cBhvr>
                                      <p:to>
                                        <p:strVal val="visible"/>
                                      </p:to>
                                    </p:set>
                                    <p:animEffect transition="in" filter="wipe(left)">
                                      <p:cBhvr>
                                        <p:cTn id="212" dur="500"/>
                                        <p:tgtEl>
                                          <p:spTgt spid="57"/>
                                        </p:tgtEl>
                                      </p:cBhvr>
                                    </p:animEffect>
                                  </p:childTnLst>
                                </p:cTn>
                              </p:par>
                              <p:par>
                                <p:cTn id="213" presetID="22" presetClass="entr" presetSubtype="8" fill="hold" nodeType="withEffect">
                                  <p:stCondLst>
                                    <p:cond delay="0"/>
                                  </p:stCondLst>
                                  <p:childTnLst>
                                    <p:set>
                                      <p:cBhvr>
                                        <p:cTn id="214" dur="1" fill="hold">
                                          <p:stCondLst>
                                            <p:cond delay="0"/>
                                          </p:stCondLst>
                                        </p:cTn>
                                        <p:tgtEl>
                                          <p:spTgt spid="116"/>
                                        </p:tgtEl>
                                        <p:attrNameLst>
                                          <p:attrName>style.visibility</p:attrName>
                                        </p:attrNameLst>
                                      </p:cBhvr>
                                      <p:to>
                                        <p:strVal val="visible"/>
                                      </p:to>
                                    </p:set>
                                    <p:animEffect transition="in" filter="wipe(left)">
                                      <p:cBhvr>
                                        <p:cTn id="215" dur="500"/>
                                        <p:tgtEl>
                                          <p:spTgt spid="116"/>
                                        </p:tgtEl>
                                      </p:cBhvr>
                                    </p:animEffect>
                                  </p:childTnLst>
                                </p:cTn>
                              </p:par>
                              <p:par>
                                <p:cTn id="216" presetID="22" presetClass="entr" presetSubtype="8" fill="hold" nodeType="withEffect">
                                  <p:stCondLst>
                                    <p:cond delay="0"/>
                                  </p:stCondLst>
                                  <p:childTnLst>
                                    <p:set>
                                      <p:cBhvr>
                                        <p:cTn id="217" dur="1" fill="hold">
                                          <p:stCondLst>
                                            <p:cond delay="0"/>
                                          </p:stCondLst>
                                        </p:cTn>
                                        <p:tgtEl>
                                          <p:spTgt spid="126"/>
                                        </p:tgtEl>
                                        <p:attrNameLst>
                                          <p:attrName>style.visibility</p:attrName>
                                        </p:attrNameLst>
                                      </p:cBhvr>
                                      <p:to>
                                        <p:strVal val="visible"/>
                                      </p:to>
                                    </p:set>
                                    <p:animEffect transition="in" filter="wipe(left)">
                                      <p:cBhvr>
                                        <p:cTn id="218" dur="500"/>
                                        <p:tgtEl>
                                          <p:spTgt spid="126"/>
                                        </p:tgtEl>
                                      </p:cBhvr>
                                    </p:animEffect>
                                  </p:childTnLst>
                                </p:cTn>
                              </p:par>
                              <p:par>
                                <p:cTn id="219" presetID="22" presetClass="entr" presetSubtype="8" fill="hold" nodeType="withEffect">
                                  <p:stCondLst>
                                    <p:cond delay="0"/>
                                  </p:stCondLst>
                                  <p:childTnLst>
                                    <p:set>
                                      <p:cBhvr>
                                        <p:cTn id="220" dur="1" fill="hold">
                                          <p:stCondLst>
                                            <p:cond delay="0"/>
                                          </p:stCondLst>
                                        </p:cTn>
                                        <p:tgtEl>
                                          <p:spTgt spid="111"/>
                                        </p:tgtEl>
                                        <p:attrNameLst>
                                          <p:attrName>style.visibility</p:attrName>
                                        </p:attrNameLst>
                                      </p:cBhvr>
                                      <p:to>
                                        <p:strVal val="visible"/>
                                      </p:to>
                                    </p:set>
                                    <p:animEffect transition="in" filter="wipe(left)">
                                      <p:cBhvr>
                                        <p:cTn id="221" dur="500"/>
                                        <p:tgtEl>
                                          <p:spTgt spid="111"/>
                                        </p:tgtEl>
                                      </p:cBhvr>
                                    </p:animEffect>
                                  </p:childTnLst>
                                </p:cTn>
                              </p:par>
                              <p:par>
                                <p:cTn id="222" presetID="22" presetClass="entr" presetSubtype="8" fill="hold" nodeType="withEffect">
                                  <p:stCondLst>
                                    <p:cond delay="0"/>
                                  </p:stCondLst>
                                  <p:childTnLst>
                                    <p:set>
                                      <p:cBhvr>
                                        <p:cTn id="223" dur="1" fill="hold">
                                          <p:stCondLst>
                                            <p:cond delay="0"/>
                                          </p:stCondLst>
                                        </p:cTn>
                                        <p:tgtEl>
                                          <p:spTgt spid="66"/>
                                        </p:tgtEl>
                                        <p:attrNameLst>
                                          <p:attrName>style.visibility</p:attrName>
                                        </p:attrNameLst>
                                      </p:cBhvr>
                                      <p:to>
                                        <p:strVal val="visible"/>
                                      </p:to>
                                    </p:set>
                                    <p:animEffect transition="in" filter="wipe(left)">
                                      <p:cBhvr>
                                        <p:cTn id="224" dur="500"/>
                                        <p:tgtEl>
                                          <p:spTgt spid="66"/>
                                        </p:tgtEl>
                                      </p:cBhvr>
                                    </p:animEffect>
                                  </p:childTnLst>
                                </p:cTn>
                              </p:par>
                              <p:par>
                                <p:cTn id="225" presetID="22" presetClass="entr" presetSubtype="8" fill="hold" nodeType="withEffect">
                                  <p:stCondLst>
                                    <p:cond delay="0"/>
                                  </p:stCondLst>
                                  <p:childTnLst>
                                    <p:set>
                                      <p:cBhvr>
                                        <p:cTn id="226" dur="1" fill="hold">
                                          <p:stCondLst>
                                            <p:cond delay="0"/>
                                          </p:stCondLst>
                                        </p:cTn>
                                        <p:tgtEl>
                                          <p:spTgt spid="94"/>
                                        </p:tgtEl>
                                        <p:attrNameLst>
                                          <p:attrName>style.visibility</p:attrName>
                                        </p:attrNameLst>
                                      </p:cBhvr>
                                      <p:to>
                                        <p:strVal val="visible"/>
                                      </p:to>
                                    </p:set>
                                    <p:animEffect transition="in" filter="wipe(left)">
                                      <p:cBhvr>
                                        <p:cTn id="227" dur="500"/>
                                        <p:tgtEl>
                                          <p:spTgt spid="94"/>
                                        </p:tgtEl>
                                      </p:cBhvr>
                                    </p:animEffect>
                                  </p:childTnLst>
                                </p:cTn>
                              </p:par>
                              <p:par>
                                <p:cTn id="228" presetID="22" presetClass="entr" presetSubtype="8" fill="hold" nodeType="withEffect">
                                  <p:stCondLst>
                                    <p:cond delay="0"/>
                                  </p:stCondLst>
                                  <p:childTnLst>
                                    <p:set>
                                      <p:cBhvr>
                                        <p:cTn id="229" dur="1" fill="hold">
                                          <p:stCondLst>
                                            <p:cond delay="0"/>
                                          </p:stCondLst>
                                        </p:cTn>
                                        <p:tgtEl>
                                          <p:spTgt spid="101"/>
                                        </p:tgtEl>
                                        <p:attrNameLst>
                                          <p:attrName>style.visibility</p:attrName>
                                        </p:attrNameLst>
                                      </p:cBhvr>
                                      <p:to>
                                        <p:strVal val="visible"/>
                                      </p:to>
                                    </p:set>
                                    <p:animEffect transition="in" filter="wipe(left)">
                                      <p:cBhvr>
                                        <p:cTn id="230" dur="500"/>
                                        <p:tgtEl>
                                          <p:spTgt spid="101"/>
                                        </p:tgtEl>
                                      </p:cBhvr>
                                    </p:animEffect>
                                  </p:childTnLst>
                                </p:cTn>
                              </p:par>
                              <p:par>
                                <p:cTn id="231" presetID="22" presetClass="entr" presetSubtype="8" fill="hold" nodeType="withEffect">
                                  <p:stCondLst>
                                    <p:cond delay="0"/>
                                  </p:stCondLst>
                                  <p:childTnLst>
                                    <p:set>
                                      <p:cBhvr>
                                        <p:cTn id="232" dur="1" fill="hold">
                                          <p:stCondLst>
                                            <p:cond delay="0"/>
                                          </p:stCondLst>
                                        </p:cTn>
                                        <p:tgtEl>
                                          <p:spTgt spid="96"/>
                                        </p:tgtEl>
                                        <p:attrNameLst>
                                          <p:attrName>style.visibility</p:attrName>
                                        </p:attrNameLst>
                                      </p:cBhvr>
                                      <p:to>
                                        <p:strVal val="visible"/>
                                      </p:to>
                                    </p:set>
                                    <p:animEffect transition="in" filter="wipe(left)">
                                      <p:cBhvr>
                                        <p:cTn id="233" dur="500"/>
                                        <p:tgtEl>
                                          <p:spTgt spid="96"/>
                                        </p:tgtEl>
                                      </p:cBhvr>
                                    </p:animEffect>
                                  </p:childTnLst>
                                </p:cTn>
                              </p:par>
                              <p:par>
                                <p:cTn id="234" presetID="22" presetClass="entr" presetSubtype="8" fill="hold" nodeType="withEffect">
                                  <p:stCondLst>
                                    <p:cond delay="0"/>
                                  </p:stCondLst>
                                  <p:childTnLst>
                                    <p:set>
                                      <p:cBhvr>
                                        <p:cTn id="235" dur="1" fill="hold">
                                          <p:stCondLst>
                                            <p:cond delay="0"/>
                                          </p:stCondLst>
                                        </p:cTn>
                                        <p:tgtEl>
                                          <p:spTgt spid="83"/>
                                        </p:tgtEl>
                                        <p:attrNameLst>
                                          <p:attrName>style.visibility</p:attrName>
                                        </p:attrNameLst>
                                      </p:cBhvr>
                                      <p:to>
                                        <p:strVal val="visible"/>
                                      </p:to>
                                    </p:set>
                                    <p:animEffect transition="in" filter="wipe(left)">
                                      <p:cBhvr>
                                        <p:cTn id="236" dur="500"/>
                                        <p:tgtEl>
                                          <p:spTgt spid="83"/>
                                        </p:tgtEl>
                                      </p:cBhvr>
                                    </p:animEffect>
                                  </p:childTnLst>
                                </p:cTn>
                              </p:par>
                              <p:par>
                                <p:cTn id="237" presetID="22" presetClass="entr" presetSubtype="8" fill="hold" nodeType="withEffect">
                                  <p:stCondLst>
                                    <p:cond delay="0"/>
                                  </p:stCondLst>
                                  <p:childTnLst>
                                    <p:set>
                                      <p:cBhvr>
                                        <p:cTn id="238" dur="1" fill="hold">
                                          <p:stCondLst>
                                            <p:cond delay="0"/>
                                          </p:stCondLst>
                                        </p:cTn>
                                        <p:tgtEl>
                                          <p:spTgt spid="145"/>
                                        </p:tgtEl>
                                        <p:attrNameLst>
                                          <p:attrName>style.visibility</p:attrName>
                                        </p:attrNameLst>
                                      </p:cBhvr>
                                      <p:to>
                                        <p:strVal val="visible"/>
                                      </p:to>
                                    </p:set>
                                    <p:animEffect transition="in" filter="wipe(left)">
                                      <p:cBhvr>
                                        <p:cTn id="239" dur="500"/>
                                        <p:tgtEl>
                                          <p:spTgt spid="145"/>
                                        </p:tgtEl>
                                      </p:cBhvr>
                                    </p:animEffect>
                                  </p:childTnLst>
                                </p:cTn>
                              </p:par>
                              <p:par>
                                <p:cTn id="240" presetID="22" presetClass="entr" presetSubtype="8" fill="hold" nodeType="withEffect">
                                  <p:stCondLst>
                                    <p:cond delay="0"/>
                                  </p:stCondLst>
                                  <p:childTnLst>
                                    <p:set>
                                      <p:cBhvr>
                                        <p:cTn id="241" dur="1" fill="hold">
                                          <p:stCondLst>
                                            <p:cond delay="0"/>
                                          </p:stCondLst>
                                        </p:cTn>
                                        <p:tgtEl>
                                          <p:spTgt spid="67"/>
                                        </p:tgtEl>
                                        <p:attrNameLst>
                                          <p:attrName>style.visibility</p:attrName>
                                        </p:attrNameLst>
                                      </p:cBhvr>
                                      <p:to>
                                        <p:strVal val="visible"/>
                                      </p:to>
                                    </p:set>
                                    <p:animEffect transition="in" filter="wipe(left)">
                                      <p:cBhvr>
                                        <p:cTn id="242" dur="500"/>
                                        <p:tgtEl>
                                          <p:spTgt spid="67"/>
                                        </p:tgtEl>
                                      </p:cBhvr>
                                    </p:animEffect>
                                  </p:childTnLst>
                                </p:cTn>
                              </p:par>
                              <p:par>
                                <p:cTn id="243" presetID="22" presetClass="entr" presetSubtype="8" fill="hold" nodeType="withEffect">
                                  <p:stCondLst>
                                    <p:cond delay="0"/>
                                  </p:stCondLst>
                                  <p:childTnLst>
                                    <p:set>
                                      <p:cBhvr>
                                        <p:cTn id="244" dur="1" fill="hold">
                                          <p:stCondLst>
                                            <p:cond delay="0"/>
                                          </p:stCondLst>
                                        </p:cTn>
                                        <p:tgtEl>
                                          <p:spTgt spid="77"/>
                                        </p:tgtEl>
                                        <p:attrNameLst>
                                          <p:attrName>style.visibility</p:attrName>
                                        </p:attrNameLst>
                                      </p:cBhvr>
                                      <p:to>
                                        <p:strVal val="visible"/>
                                      </p:to>
                                    </p:set>
                                    <p:animEffect transition="in" filter="wipe(left)">
                                      <p:cBhvr>
                                        <p:cTn id="245" dur="500"/>
                                        <p:tgtEl>
                                          <p:spTgt spid="77"/>
                                        </p:tgtEl>
                                      </p:cBhvr>
                                    </p:animEffect>
                                  </p:childTnLst>
                                </p:cTn>
                              </p:par>
                            </p:childTnLst>
                          </p:cTn>
                        </p:par>
                        <p:par>
                          <p:cTn id="246" fill="hold">
                            <p:stCondLst>
                              <p:cond delay="4000"/>
                            </p:stCondLst>
                            <p:childTnLst>
                              <p:par>
                                <p:cTn id="247" presetID="22" presetClass="entr" presetSubtype="2" fill="hold" nodeType="afterEffect">
                                  <p:stCondLst>
                                    <p:cond delay="0"/>
                                  </p:stCondLst>
                                  <p:childTnLst>
                                    <p:set>
                                      <p:cBhvr>
                                        <p:cTn id="248" dur="1" fill="hold">
                                          <p:stCondLst>
                                            <p:cond delay="0"/>
                                          </p:stCondLst>
                                        </p:cTn>
                                        <p:tgtEl>
                                          <p:spTgt spid="61"/>
                                        </p:tgtEl>
                                        <p:attrNameLst>
                                          <p:attrName>style.visibility</p:attrName>
                                        </p:attrNameLst>
                                      </p:cBhvr>
                                      <p:to>
                                        <p:strVal val="visible"/>
                                      </p:to>
                                    </p:set>
                                    <p:animEffect transition="in" filter="wipe(right)">
                                      <p:cBhvr>
                                        <p:cTn id="249" dur="500"/>
                                        <p:tgtEl>
                                          <p:spTgt spid="61"/>
                                        </p:tgtEl>
                                      </p:cBhvr>
                                    </p:animEffect>
                                  </p:childTnLst>
                                </p:cTn>
                              </p:par>
                              <p:par>
                                <p:cTn id="250" presetID="22" presetClass="entr" presetSubtype="2" fill="hold" nodeType="withEffect">
                                  <p:stCondLst>
                                    <p:cond delay="0"/>
                                  </p:stCondLst>
                                  <p:childTnLst>
                                    <p:set>
                                      <p:cBhvr>
                                        <p:cTn id="251" dur="1" fill="hold">
                                          <p:stCondLst>
                                            <p:cond delay="0"/>
                                          </p:stCondLst>
                                        </p:cTn>
                                        <p:tgtEl>
                                          <p:spTgt spid="104"/>
                                        </p:tgtEl>
                                        <p:attrNameLst>
                                          <p:attrName>style.visibility</p:attrName>
                                        </p:attrNameLst>
                                      </p:cBhvr>
                                      <p:to>
                                        <p:strVal val="visible"/>
                                      </p:to>
                                    </p:set>
                                    <p:animEffect transition="in" filter="wipe(right)">
                                      <p:cBhvr>
                                        <p:cTn id="252" dur="500"/>
                                        <p:tgtEl>
                                          <p:spTgt spid="104"/>
                                        </p:tgtEl>
                                      </p:cBhvr>
                                    </p:animEffect>
                                  </p:childTnLst>
                                </p:cTn>
                              </p:par>
                              <p:par>
                                <p:cTn id="253" presetID="22" presetClass="entr" presetSubtype="2" fill="hold" nodeType="withEffect">
                                  <p:stCondLst>
                                    <p:cond delay="0"/>
                                  </p:stCondLst>
                                  <p:childTnLst>
                                    <p:set>
                                      <p:cBhvr>
                                        <p:cTn id="254" dur="1" fill="hold">
                                          <p:stCondLst>
                                            <p:cond delay="0"/>
                                          </p:stCondLst>
                                        </p:cTn>
                                        <p:tgtEl>
                                          <p:spTgt spid="63"/>
                                        </p:tgtEl>
                                        <p:attrNameLst>
                                          <p:attrName>style.visibility</p:attrName>
                                        </p:attrNameLst>
                                      </p:cBhvr>
                                      <p:to>
                                        <p:strVal val="visible"/>
                                      </p:to>
                                    </p:set>
                                    <p:animEffect transition="in" filter="wipe(right)">
                                      <p:cBhvr>
                                        <p:cTn id="255" dur="500"/>
                                        <p:tgtEl>
                                          <p:spTgt spid="63"/>
                                        </p:tgtEl>
                                      </p:cBhvr>
                                    </p:animEffect>
                                  </p:childTnLst>
                                </p:cTn>
                              </p:par>
                              <p:par>
                                <p:cTn id="256" presetID="22" presetClass="entr" presetSubtype="2" fill="hold" nodeType="withEffect">
                                  <p:stCondLst>
                                    <p:cond delay="0"/>
                                  </p:stCondLst>
                                  <p:childTnLst>
                                    <p:set>
                                      <p:cBhvr>
                                        <p:cTn id="257" dur="1" fill="hold">
                                          <p:stCondLst>
                                            <p:cond delay="0"/>
                                          </p:stCondLst>
                                        </p:cTn>
                                        <p:tgtEl>
                                          <p:spTgt spid="58"/>
                                        </p:tgtEl>
                                        <p:attrNameLst>
                                          <p:attrName>style.visibility</p:attrName>
                                        </p:attrNameLst>
                                      </p:cBhvr>
                                      <p:to>
                                        <p:strVal val="visible"/>
                                      </p:to>
                                    </p:set>
                                    <p:animEffect transition="in" filter="wipe(right)">
                                      <p:cBhvr>
                                        <p:cTn id="258" dur="500"/>
                                        <p:tgtEl>
                                          <p:spTgt spid="58"/>
                                        </p:tgtEl>
                                      </p:cBhvr>
                                    </p:animEffect>
                                  </p:childTnLst>
                                </p:cTn>
                              </p:par>
                              <p:par>
                                <p:cTn id="259" presetID="22" presetClass="entr" presetSubtype="2" fill="hold" nodeType="withEffect">
                                  <p:stCondLst>
                                    <p:cond delay="0"/>
                                  </p:stCondLst>
                                  <p:childTnLst>
                                    <p:set>
                                      <p:cBhvr>
                                        <p:cTn id="260" dur="1" fill="hold">
                                          <p:stCondLst>
                                            <p:cond delay="0"/>
                                          </p:stCondLst>
                                        </p:cTn>
                                        <p:tgtEl>
                                          <p:spTgt spid="68"/>
                                        </p:tgtEl>
                                        <p:attrNameLst>
                                          <p:attrName>style.visibility</p:attrName>
                                        </p:attrNameLst>
                                      </p:cBhvr>
                                      <p:to>
                                        <p:strVal val="visible"/>
                                      </p:to>
                                    </p:set>
                                    <p:animEffect transition="in" filter="wipe(right)">
                                      <p:cBhvr>
                                        <p:cTn id="261" dur="500"/>
                                        <p:tgtEl>
                                          <p:spTgt spid="68"/>
                                        </p:tgtEl>
                                      </p:cBhvr>
                                    </p:animEffect>
                                  </p:childTnLst>
                                </p:cTn>
                              </p:par>
                              <p:par>
                                <p:cTn id="262" presetID="22" presetClass="entr" presetSubtype="2" fill="hold" nodeType="withEffect">
                                  <p:stCondLst>
                                    <p:cond delay="0"/>
                                  </p:stCondLst>
                                  <p:childTnLst>
                                    <p:set>
                                      <p:cBhvr>
                                        <p:cTn id="263" dur="1" fill="hold">
                                          <p:stCondLst>
                                            <p:cond delay="0"/>
                                          </p:stCondLst>
                                        </p:cTn>
                                        <p:tgtEl>
                                          <p:spTgt spid="79"/>
                                        </p:tgtEl>
                                        <p:attrNameLst>
                                          <p:attrName>style.visibility</p:attrName>
                                        </p:attrNameLst>
                                      </p:cBhvr>
                                      <p:to>
                                        <p:strVal val="visible"/>
                                      </p:to>
                                    </p:set>
                                    <p:animEffect transition="in" filter="wipe(right)">
                                      <p:cBhvr>
                                        <p:cTn id="264" dur="500"/>
                                        <p:tgtEl>
                                          <p:spTgt spid="79"/>
                                        </p:tgtEl>
                                      </p:cBhvr>
                                    </p:animEffect>
                                  </p:childTnLst>
                                </p:cTn>
                              </p:par>
                              <p:par>
                                <p:cTn id="265" presetID="22" presetClass="entr" presetSubtype="2" fill="hold" nodeType="withEffect">
                                  <p:stCondLst>
                                    <p:cond delay="0"/>
                                  </p:stCondLst>
                                  <p:childTnLst>
                                    <p:set>
                                      <p:cBhvr>
                                        <p:cTn id="266" dur="1" fill="hold">
                                          <p:stCondLst>
                                            <p:cond delay="0"/>
                                          </p:stCondLst>
                                        </p:cTn>
                                        <p:tgtEl>
                                          <p:spTgt spid="113"/>
                                        </p:tgtEl>
                                        <p:attrNameLst>
                                          <p:attrName>style.visibility</p:attrName>
                                        </p:attrNameLst>
                                      </p:cBhvr>
                                      <p:to>
                                        <p:strVal val="visible"/>
                                      </p:to>
                                    </p:set>
                                    <p:animEffect transition="in" filter="wipe(right)">
                                      <p:cBhvr>
                                        <p:cTn id="267" dur="500"/>
                                        <p:tgtEl>
                                          <p:spTgt spid="113"/>
                                        </p:tgtEl>
                                      </p:cBhvr>
                                    </p:animEffect>
                                  </p:childTnLst>
                                </p:cTn>
                              </p:par>
                              <p:par>
                                <p:cTn id="268" presetID="22" presetClass="entr" presetSubtype="2" fill="hold" nodeType="withEffect">
                                  <p:stCondLst>
                                    <p:cond delay="0"/>
                                  </p:stCondLst>
                                  <p:childTnLst>
                                    <p:set>
                                      <p:cBhvr>
                                        <p:cTn id="269" dur="1" fill="hold">
                                          <p:stCondLst>
                                            <p:cond delay="0"/>
                                          </p:stCondLst>
                                        </p:cTn>
                                        <p:tgtEl>
                                          <p:spTgt spid="109"/>
                                        </p:tgtEl>
                                        <p:attrNameLst>
                                          <p:attrName>style.visibility</p:attrName>
                                        </p:attrNameLst>
                                      </p:cBhvr>
                                      <p:to>
                                        <p:strVal val="visible"/>
                                      </p:to>
                                    </p:set>
                                    <p:animEffect transition="in" filter="wipe(right)">
                                      <p:cBhvr>
                                        <p:cTn id="270" dur="500"/>
                                        <p:tgtEl>
                                          <p:spTgt spid="109"/>
                                        </p:tgtEl>
                                      </p:cBhvr>
                                    </p:animEffect>
                                  </p:childTnLst>
                                </p:cTn>
                              </p:par>
                              <p:par>
                                <p:cTn id="271" presetID="22" presetClass="entr" presetSubtype="2" fill="hold" nodeType="withEffect">
                                  <p:stCondLst>
                                    <p:cond delay="0"/>
                                  </p:stCondLst>
                                  <p:childTnLst>
                                    <p:set>
                                      <p:cBhvr>
                                        <p:cTn id="272" dur="1" fill="hold">
                                          <p:stCondLst>
                                            <p:cond delay="0"/>
                                          </p:stCondLst>
                                        </p:cTn>
                                        <p:tgtEl>
                                          <p:spTgt spid="117"/>
                                        </p:tgtEl>
                                        <p:attrNameLst>
                                          <p:attrName>style.visibility</p:attrName>
                                        </p:attrNameLst>
                                      </p:cBhvr>
                                      <p:to>
                                        <p:strVal val="visible"/>
                                      </p:to>
                                    </p:set>
                                    <p:animEffect transition="in" filter="wipe(right)">
                                      <p:cBhvr>
                                        <p:cTn id="273" dur="500"/>
                                        <p:tgtEl>
                                          <p:spTgt spid="117"/>
                                        </p:tgtEl>
                                      </p:cBhvr>
                                    </p:animEffect>
                                  </p:childTnLst>
                                </p:cTn>
                              </p:par>
                              <p:par>
                                <p:cTn id="274" presetID="22" presetClass="entr" presetSubtype="2" fill="hold"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wipe(right)">
                                      <p:cBhvr>
                                        <p:cTn id="276" dur="500"/>
                                        <p:tgtEl>
                                          <p:spTgt spid="128"/>
                                        </p:tgtEl>
                                      </p:cBhvr>
                                    </p:animEffect>
                                  </p:childTnLst>
                                </p:cTn>
                              </p:par>
                              <p:par>
                                <p:cTn id="277" presetID="22" presetClass="entr" presetSubtype="1" fill="hold" nodeType="withEffect">
                                  <p:stCondLst>
                                    <p:cond delay="0"/>
                                  </p:stCondLst>
                                  <p:childTnLst>
                                    <p:set>
                                      <p:cBhvr>
                                        <p:cTn id="278" dur="1" fill="hold">
                                          <p:stCondLst>
                                            <p:cond delay="0"/>
                                          </p:stCondLst>
                                        </p:cTn>
                                        <p:tgtEl>
                                          <p:spTgt spid="118"/>
                                        </p:tgtEl>
                                        <p:attrNameLst>
                                          <p:attrName>style.visibility</p:attrName>
                                        </p:attrNameLst>
                                      </p:cBhvr>
                                      <p:to>
                                        <p:strVal val="visible"/>
                                      </p:to>
                                    </p:set>
                                    <p:animEffect transition="in" filter="wipe(up)">
                                      <p:cBhvr>
                                        <p:cTn id="279" dur="500"/>
                                        <p:tgtEl>
                                          <p:spTgt spid="118"/>
                                        </p:tgtEl>
                                      </p:cBhvr>
                                    </p:animEffect>
                                  </p:childTnLst>
                                </p:cTn>
                              </p:par>
                              <p:par>
                                <p:cTn id="280" presetID="22" presetClass="entr" presetSubtype="1" fill="hold" nodeType="withEffect">
                                  <p:stCondLst>
                                    <p:cond delay="0"/>
                                  </p:stCondLst>
                                  <p:childTnLst>
                                    <p:set>
                                      <p:cBhvr>
                                        <p:cTn id="281" dur="1" fill="hold">
                                          <p:stCondLst>
                                            <p:cond delay="0"/>
                                          </p:stCondLst>
                                        </p:cTn>
                                        <p:tgtEl>
                                          <p:spTgt spid="115"/>
                                        </p:tgtEl>
                                        <p:attrNameLst>
                                          <p:attrName>style.visibility</p:attrName>
                                        </p:attrNameLst>
                                      </p:cBhvr>
                                      <p:to>
                                        <p:strVal val="visible"/>
                                      </p:to>
                                    </p:set>
                                    <p:animEffect transition="in" filter="wipe(up)">
                                      <p:cBhvr>
                                        <p:cTn id="282" dur="500"/>
                                        <p:tgtEl>
                                          <p:spTgt spid="115"/>
                                        </p:tgtEl>
                                      </p:cBhvr>
                                    </p:animEffect>
                                  </p:childTnLst>
                                </p:cTn>
                              </p:par>
                              <p:par>
                                <p:cTn id="283" presetID="22" presetClass="entr" presetSubtype="1" fill="hold" nodeType="withEffect">
                                  <p:stCondLst>
                                    <p:cond delay="0"/>
                                  </p:stCondLst>
                                  <p:childTnLst>
                                    <p:set>
                                      <p:cBhvr>
                                        <p:cTn id="284" dur="1" fill="hold">
                                          <p:stCondLst>
                                            <p:cond delay="0"/>
                                          </p:stCondLst>
                                        </p:cTn>
                                        <p:tgtEl>
                                          <p:spTgt spid="121"/>
                                        </p:tgtEl>
                                        <p:attrNameLst>
                                          <p:attrName>style.visibility</p:attrName>
                                        </p:attrNameLst>
                                      </p:cBhvr>
                                      <p:to>
                                        <p:strVal val="visible"/>
                                      </p:to>
                                    </p:set>
                                    <p:animEffect transition="in" filter="wipe(up)">
                                      <p:cBhvr>
                                        <p:cTn id="285" dur="500"/>
                                        <p:tgtEl>
                                          <p:spTgt spid="121"/>
                                        </p:tgtEl>
                                      </p:cBhvr>
                                    </p:animEffect>
                                  </p:childTnLst>
                                </p:cTn>
                              </p:par>
                              <p:par>
                                <p:cTn id="286" presetID="22" presetClass="entr" presetSubtype="1" fill="hold" nodeType="withEffect">
                                  <p:stCondLst>
                                    <p:cond delay="0"/>
                                  </p:stCondLst>
                                  <p:childTnLst>
                                    <p:set>
                                      <p:cBhvr>
                                        <p:cTn id="287" dur="1" fill="hold">
                                          <p:stCondLst>
                                            <p:cond delay="0"/>
                                          </p:stCondLst>
                                        </p:cTn>
                                        <p:tgtEl>
                                          <p:spTgt spid="102"/>
                                        </p:tgtEl>
                                        <p:attrNameLst>
                                          <p:attrName>style.visibility</p:attrName>
                                        </p:attrNameLst>
                                      </p:cBhvr>
                                      <p:to>
                                        <p:strVal val="visible"/>
                                      </p:to>
                                    </p:set>
                                    <p:animEffect transition="in" filter="wipe(up)">
                                      <p:cBhvr>
                                        <p:cTn id="288" dur="500"/>
                                        <p:tgtEl>
                                          <p:spTgt spid="102"/>
                                        </p:tgtEl>
                                      </p:cBhvr>
                                    </p:animEffect>
                                  </p:childTnLst>
                                </p:cTn>
                              </p:par>
                              <p:par>
                                <p:cTn id="289" presetID="22" presetClass="entr" presetSubtype="1" fill="hold" nodeType="withEffect">
                                  <p:stCondLst>
                                    <p:cond delay="0"/>
                                  </p:stCondLst>
                                  <p:childTnLst>
                                    <p:set>
                                      <p:cBhvr>
                                        <p:cTn id="290" dur="1" fill="hold">
                                          <p:stCondLst>
                                            <p:cond delay="0"/>
                                          </p:stCondLst>
                                        </p:cTn>
                                        <p:tgtEl>
                                          <p:spTgt spid="73"/>
                                        </p:tgtEl>
                                        <p:attrNameLst>
                                          <p:attrName>style.visibility</p:attrName>
                                        </p:attrNameLst>
                                      </p:cBhvr>
                                      <p:to>
                                        <p:strVal val="visible"/>
                                      </p:to>
                                    </p:set>
                                    <p:animEffect transition="in" filter="wipe(up)">
                                      <p:cBhvr>
                                        <p:cTn id="291" dur="500"/>
                                        <p:tgtEl>
                                          <p:spTgt spid="73"/>
                                        </p:tgtEl>
                                      </p:cBhvr>
                                    </p:animEffect>
                                  </p:childTnLst>
                                </p:cTn>
                              </p:par>
                              <p:par>
                                <p:cTn id="292" presetID="22" presetClass="entr" presetSubtype="1" fill="hold" nodeType="withEffect">
                                  <p:stCondLst>
                                    <p:cond delay="0"/>
                                  </p:stCondLst>
                                  <p:childTnLst>
                                    <p:set>
                                      <p:cBhvr>
                                        <p:cTn id="293" dur="1" fill="hold">
                                          <p:stCondLst>
                                            <p:cond delay="0"/>
                                          </p:stCondLst>
                                        </p:cTn>
                                        <p:tgtEl>
                                          <p:spTgt spid="84"/>
                                        </p:tgtEl>
                                        <p:attrNameLst>
                                          <p:attrName>style.visibility</p:attrName>
                                        </p:attrNameLst>
                                      </p:cBhvr>
                                      <p:to>
                                        <p:strVal val="visible"/>
                                      </p:to>
                                    </p:set>
                                    <p:animEffect transition="in" filter="wipe(up)">
                                      <p:cBhvr>
                                        <p:cTn id="294" dur="500"/>
                                        <p:tgtEl>
                                          <p:spTgt spid="84"/>
                                        </p:tgtEl>
                                      </p:cBhvr>
                                    </p:animEffect>
                                  </p:childTnLst>
                                </p:cTn>
                              </p:par>
                              <p:par>
                                <p:cTn id="295" presetID="22" presetClass="entr" presetSubtype="1" fill="hold" nodeType="withEffect">
                                  <p:stCondLst>
                                    <p:cond delay="0"/>
                                  </p:stCondLst>
                                  <p:childTnLst>
                                    <p:set>
                                      <p:cBhvr>
                                        <p:cTn id="296" dur="1" fill="hold">
                                          <p:stCondLst>
                                            <p:cond delay="0"/>
                                          </p:stCondLst>
                                        </p:cTn>
                                        <p:tgtEl>
                                          <p:spTgt spid="88"/>
                                        </p:tgtEl>
                                        <p:attrNameLst>
                                          <p:attrName>style.visibility</p:attrName>
                                        </p:attrNameLst>
                                      </p:cBhvr>
                                      <p:to>
                                        <p:strVal val="visible"/>
                                      </p:to>
                                    </p:set>
                                    <p:animEffect transition="in" filter="wipe(up)">
                                      <p:cBhvr>
                                        <p:cTn id="297" dur="500"/>
                                        <p:tgtEl>
                                          <p:spTgt spid="88"/>
                                        </p:tgtEl>
                                      </p:cBhvr>
                                    </p:animEffect>
                                  </p:childTnLst>
                                </p:cTn>
                              </p:par>
                              <p:par>
                                <p:cTn id="298" presetID="22" presetClass="entr" presetSubtype="8" fill="hold" nodeType="withEffect">
                                  <p:stCondLst>
                                    <p:cond delay="0"/>
                                  </p:stCondLst>
                                  <p:childTnLst>
                                    <p:set>
                                      <p:cBhvr>
                                        <p:cTn id="299" dur="1" fill="hold">
                                          <p:stCondLst>
                                            <p:cond delay="0"/>
                                          </p:stCondLst>
                                        </p:cTn>
                                        <p:tgtEl>
                                          <p:spTgt spid="112"/>
                                        </p:tgtEl>
                                        <p:attrNameLst>
                                          <p:attrName>style.visibility</p:attrName>
                                        </p:attrNameLst>
                                      </p:cBhvr>
                                      <p:to>
                                        <p:strVal val="visible"/>
                                      </p:to>
                                    </p:set>
                                    <p:animEffect transition="in" filter="wipe(left)">
                                      <p:cBhvr>
                                        <p:cTn id="300" dur="500"/>
                                        <p:tgtEl>
                                          <p:spTgt spid="112"/>
                                        </p:tgtEl>
                                      </p:cBhvr>
                                    </p:animEffect>
                                  </p:childTnLst>
                                </p:cTn>
                              </p:par>
                              <p:par>
                                <p:cTn id="301" presetID="22" presetClass="entr" presetSubtype="8" fill="hold" nodeType="withEffect">
                                  <p:stCondLst>
                                    <p:cond delay="0"/>
                                  </p:stCondLst>
                                  <p:childTnLst>
                                    <p:set>
                                      <p:cBhvr>
                                        <p:cTn id="302" dur="1" fill="hold">
                                          <p:stCondLst>
                                            <p:cond delay="0"/>
                                          </p:stCondLst>
                                        </p:cTn>
                                        <p:tgtEl>
                                          <p:spTgt spid="129"/>
                                        </p:tgtEl>
                                        <p:attrNameLst>
                                          <p:attrName>style.visibility</p:attrName>
                                        </p:attrNameLst>
                                      </p:cBhvr>
                                      <p:to>
                                        <p:strVal val="visible"/>
                                      </p:to>
                                    </p:set>
                                    <p:animEffect transition="in" filter="wipe(left)">
                                      <p:cBhvr>
                                        <p:cTn id="303" dur="500"/>
                                        <p:tgtEl>
                                          <p:spTgt spid="129"/>
                                        </p:tgtEl>
                                      </p:cBhvr>
                                    </p:animEffect>
                                  </p:childTnLst>
                                </p:cTn>
                              </p:par>
                              <p:par>
                                <p:cTn id="304" presetID="22" presetClass="entr" presetSubtype="8" fill="hold" nodeType="withEffect">
                                  <p:stCondLst>
                                    <p:cond delay="0"/>
                                  </p:stCondLst>
                                  <p:childTnLst>
                                    <p:set>
                                      <p:cBhvr>
                                        <p:cTn id="305" dur="1" fill="hold">
                                          <p:stCondLst>
                                            <p:cond delay="0"/>
                                          </p:stCondLst>
                                        </p:cTn>
                                        <p:tgtEl>
                                          <p:spTgt spid="139"/>
                                        </p:tgtEl>
                                        <p:attrNameLst>
                                          <p:attrName>style.visibility</p:attrName>
                                        </p:attrNameLst>
                                      </p:cBhvr>
                                      <p:to>
                                        <p:strVal val="visible"/>
                                      </p:to>
                                    </p:set>
                                    <p:animEffect transition="in" filter="wipe(left)">
                                      <p:cBhvr>
                                        <p:cTn id="306" dur="500"/>
                                        <p:tgtEl>
                                          <p:spTgt spid="139"/>
                                        </p:tgtEl>
                                      </p:cBhvr>
                                    </p:animEffect>
                                  </p:childTnLst>
                                </p:cTn>
                              </p:par>
                              <p:par>
                                <p:cTn id="307" presetID="10" presetClass="entr" presetSubtype="0" fill="hold" nodeType="withEffect">
                                  <p:stCondLst>
                                    <p:cond delay="0"/>
                                  </p:stCondLst>
                                  <p:childTnLst>
                                    <p:set>
                                      <p:cBhvr>
                                        <p:cTn id="308" dur="1" fill="hold">
                                          <p:stCondLst>
                                            <p:cond delay="0"/>
                                          </p:stCondLst>
                                        </p:cTn>
                                        <p:tgtEl>
                                          <p:spTgt spid="74"/>
                                        </p:tgtEl>
                                        <p:attrNameLst>
                                          <p:attrName>style.visibility</p:attrName>
                                        </p:attrNameLst>
                                      </p:cBhvr>
                                      <p:to>
                                        <p:strVal val="visible"/>
                                      </p:to>
                                    </p:set>
                                    <p:animEffect transition="in" filter="fade">
                                      <p:cBhvr>
                                        <p:cTn id="309" dur="500"/>
                                        <p:tgtEl>
                                          <p:spTgt spid="74"/>
                                        </p:tgtEl>
                                      </p:cBhvr>
                                    </p:animEffect>
                                  </p:childTnLst>
                                </p:cTn>
                              </p:par>
                            </p:childTnLst>
                          </p:cTn>
                        </p:par>
                        <p:par>
                          <p:cTn id="310" fill="hold">
                            <p:stCondLst>
                              <p:cond delay="4500"/>
                            </p:stCondLst>
                            <p:childTnLst>
                              <p:par>
                                <p:cTn id="311" presetID="22" presetClass="entr" presetSubtype="8" fill="hold" grpId="0" nodeType="afterEffect">
                                  <p:stCondLst>
                                    <p:cond delay="0"/>
                                  </p:stCondLst>
                                  <p:childTnLst>
                                    <p:set>
                                      <p:cBhvr>
                                        <p:cTn id="312" dur="1" fill="hold">
                                          <p:stCondLst>
                                            <p:cond delay="0"/>
                                          </p:stCondLst>
                                        </p:cTn>
                                        <p:tgtEl>
                                          <p:spTgt spid="22"/>
                                        </p:tgtEl>
                                        <p:attrNameLst>
                                          <p:attrName>style.visibility</p:attrName>
                                        </p:attrNameLst>
                                      </p:cBhvr>
                                      <p:to>
                                        <p:strVal val="visible"/>
                                      </p:to>
                                    </p:set>
                                    <p:animEffect transition="in" filter="wipe(left)">
                                      <p:cBhvr>
                                        <p:cTn id="313" dur="500"/>
                                        <p:tgtEl>
                                          <p:spTgt spid="22"/>
                                        </p:tgtEl>
                                      </p:cBhvr>
                                    </p:animEffect>
                                  </p:childTnLst>
                                </p:cTn>
                              </p:par>
                              <p:par>
                                <p:cTn id="314" presetID="22" presetClass="entr" presetSubtype="8" fill="hold" grpId="0" nodeType="withEffect">
                                  <p:stCondLst>
                                    <p:cond delay="0"/>
                                  </p:stCondLst>
                                  <p:childTnLst>
                                    <p:set>
                                      <p:cBhvr>
                                        <p:cTn id="315" dur="1" fill="hold">
                                          <p:stCondLst>
                                            <p:cond delay="0"/>
                                          </p:stCondLst>
                                        </p:cTn>
                                        <p:tgtEl>
                                          <p:spTgt spid="23"/>
                                        </p:tgtEl>
                                        <p:attrNameLst>
                                          <p:attrName>style.visibility</p:attrName>
                                        </p:attrNameLst>
                                      </p:cBhvr>
                                      <p:to>
                                        <p:strVal val="visible"/>
                                      </p:to>
                                    </p:set>
                                    <p:animEffect transition="in" filter="wipe(left)">
                                      <p:cBhvr>
                                        <p:cTn id="316" dur="500"/>
                                        <p:tgtEl>
                                          <p:spTgt spid="23"/>
                                        </p:tgtEl>
                                      </p:cBhvr>
                                    </p:animEffect>
                                  </p:childTnLst>
                                </p:cTn>
                              </p:par>
                              <p:par>
                                <p:cTn id="317" presetID="22" presetClass="entr" presetSubtype="8" fill="hold" grpId="0" nodeType="withEffect">
                                  <p:stCondLst>
                                    <p:cond delay="0"/>
                                  </p:stCondLst>
                                  <p:childTnLst>
                                    <p:set>
                                      <p:cBhvr>
                                        <p:cTn id="318" dur="1" fill="hold">
                                          <p:stCondLst>
                                            <p:cond delay="0"/>
                                          </p:stCondLst>
                                        </p:cTn>
                                        <p:tgtEl>
                                          <p:spTgt spid="24"/>
                                        </p:tgtEl>
                                        <p:attrNameLst>
                                          <p:attrName>style.visibility</p:attrName>
                                        </p:attrNameLst>
                                      </p:cBhvr>
                                      <p:to>
                                        <p:strVal val="visible"/>
                                      </p:to>
                                    </p:set>
                                    <p:animEffect transition="in" filter="wipe(left)">
                                      <p:cBhvr>
                                        <p:cTn id="319" dur="500"/>
                                        <p:tgtEl>
                                          <p:spTgt spid="24"/>
                                        </p:tgtEl>
                                      </p:cBhvr>
                                    </p:animEffect>
                                  </p:childTnLst>
                                </p:cTn>
                              </p:par>
                              <p:par>
                                <p:cTn id="320" presetID="22" presetClass="entr" presetSubtype="2" fill="hold" grpId="0" nodeType="withEffect">
                                  <p:stCondLst>
                                    <p:cond delay="0"/>
                                  </p:stCondLst>
                                  <p:childTnLst>
                                    <p:set>
                                      <p:cBhvr>
                                        <p:cTn id="321" dur="1" fill="hold">
                                          <p:stCondLst>
                                            <p:cond delay="0"/>
                                          </p:stCondLst>
                                        </p:cTn>
                                        <p:tgtEl>
                                          <p:spTgt spid="34"/>
                                        </p:tgtEl>
                                        <p:attrNameLst>
                                          <p:attrName>style.visibility</p:attrName>
                                        </p:attrNameLst>
                                      </p:cBhvr>
                                      <p:to>
                                        <p:strVal val="visible"/>
                                      </p:to>
                                    </p:set>
                                    <p:animEffect transition="in" filter="wipe(right)">
                                      <p:cBhvr>
                                        <p:cTn id="322" dur="500"/>
                                        <p:tgtEl>
                                          <p:spTgt spid="34"/>
                                        </p:tgtEl>
                                      </p:cBhvr>
                                    </p:animEffect>
                                  </p:childTnLst>
                                </p:cTn>
                              </p:par>
                              <p:par>
                                <p:cTn id="323" presetID="22" presetClass="entr" presetSubtype="2" fill="hold" grpId="0" nodeType="withEffect">
                                  <p:stCondLst>
                                    <p:cond delay="0"/>
                                  </p:stCondLst>
                                  <p:childTnLst>
                                    <p:set>
                                      <p:cBhvr>
                                        <p:cTn id="324" dur="1" fill="hold">
                                          <p:stCondLst>
                                            <p:cond delay="0"/>
                                          </p:stCondLst>
                                        </p:cTn>
                                        <p:tgtEl>
                                          <p:spTgt spid="20"/>
                                        </p:tgtEl>
                                        <p:attrNameLst>
                                          <p:attrName>style.visibility</p:attrName>
                                        </p:attrNameLst>
                                      </p:cBhvr>
                                      <p:to>
                                        <p:strVal val="visible"/>
                                      </p:to>
                                    </p:set>
                                    <p:animEffect transition="in" filter="wipe(right)">
                                      <p:cBhvr>
                                        <p:cTn id="325" dur="500"/>
                                        <p:tgtEl>
                                          <p:spTgt spid="20"/>
                                        </p:tgtEl>
                                      </p:cBhvr>
                                    </p:animEffect>
                                  </p:childTnLst>
                                </p:cTn>
                              </p:par>
                              <p:par>
                                <p:cTn id="326" presetID="22" presetClass="entr" presetSubtype="2" fill="hold" grpId="0" nodeType="withEffect">
                                  <p:stCondLst>
                                    <p:cond delay="0"/>
                                  </p:stCondLst>
                                  <p:childTnLst>
                                    <p:set>
                                      <p:cBhvr>
                                        <p:cTn id="327" dur="1" fill="hold">
                                          <p:stCondLst>
                                            <p:cond delay="0"/>
                                          </p:stCondLst>
                                        </p:cTn>
                                        <p:tgtEl>
                                          <p:spTgt spid="21"/>
                                        </p:tgtEl>
                                        <p:attrNameLst>
                                          <p:attrName>style.visibility</p:attrName>
                                        </p:attrNameLst>
                                      </p:cBhvr>
                                      <p:to>
                                        <p:strVal val="visible"/>
                                      </p:to>
                                    </p:set>
                                    <p:animEffect transition="in" filter="wipe(right)">
                                      <p:cBhvr>
                                        <p:cTn id="328" dur="500"/>
                                        <p:tgtEl>
                                          <p:spTgt spid="21"/>
                                        </p:tgtEl>
                                      </p:cBhvr>
                                    </p:animEffect>
                                  </p:childTnLst>
                                </p:cTn>
                              </p:par>
                            </p:childTnLst>
                          </p:cTn>
                        </p:par>
                        <p:par>
                          <p:cTn id="329" fill="hold">
                            <p:stCondLst>
                              <p:cond delay="5000"/>
                            </p:stCondLst>
                            <p:childTnLst>
                              <p:par>
                                <p:cTn id="330" presetID="10" presetClass="entr" presetSubtype="0" fill="hold" nodeType="afterEffect">
                                  <p:stCondLst>
                                    <p:cond delay="0"/>
                                  </p:stCondLst>
                                  <p:childTnLst>
                                    <p:set>
                                      <p:cBhvr>
                                        <p:cTn id="331" dur="1" fill="hold">
                                          <p:stCondLst>
                                            <p:cond delay="0"/>
                                          </p:stCondLst>
                                        </p:cTn>
                                        <p:tgtEl>
                                          <p:spTgt spid="282"/>
                                        </p:tgtEl>
                                        <p:attrNameLst>
                                          <p:attrName>style.visibility</p:attrName>
                                        </p:attrNameLst>
                                      </p:cBhvr>
                                      <p:to>
                                        <p:strVal val="visible"/>
                                      </p:to>
                                    </p:set>
                                    <p:animEffect transition="in" filter="fade">
                                      <p:cBhvr>
                                        <p:cTn id="332" dur="500"/>
                                        <p:tgtEl>
                                          <p:spTgt spid="282"/>
                                        </p:tgtEl>
                                      </p:cBhvr>
                                    </p:animEffect>
                                  </p:childTnLst>
                                </p:cTn>
                              </p:par>
                              <p:par>
                                <p:cTn id="333" presetID="10" presetClass="entr" presetSubtype="0" fill="hold" nodeType="withEffect">
                                  <p:stCondLst>
                                    <p:cond delay="0"/>
                                  </p:stCondLst>
                                  <p:childTnLst>
                                    <p:set>
                                      <p:cBhvr>
                                        <p:cTn id="334" dur="1" fill="hold">
                                          <p:stCondLst>
                                            <p:cond delay="0"/>
                                          </p:stCondLst>
                                        </p:cTn>
                                        <p:tgtEl>
                                          <p:spTgt spid="28"/>
                                        </p:tgtEl>
                                        <p:attrNameLst>
                                          <p:attrName>style.visibility</p:attrName>
                                        </p:attrNameLst>
                                      </p:cBhvr>
                                      <p:to>
                                        <p:strVal val="visible"/>
                                      </p:to>
                                    </p:set>
                                    <p:animEffect transition="in" filter="fade">
                                      <p:cBhvr>
                                        <p:cTn id="335" dur="500"/>
                                        <p:tgtEl>
                                          <p:spTgt spid="28"/>
                                        </p:tgtEl>
                                      </p:cBhvr>
                                    </p:animEffect>
                                  </p:childTnLst>
                                </p:cTn>
                              </p:par>
                              <p:par>
                                <p:cTn id="336" presetID="10" presetClass="entr" presetSubtype="0" fill="hold" nodeType="withEffect">
                                  <p:stCondLst>
                                    <p:cond delay="0"/>
                                  </p:stCondLst>
                                  <p:childTnLst>
                                    <p:set>
                                      <p:cBhvr>
                                        <p:cTn id="337" dur="1" fill="hold">
                                          <p:stCondLst>
                                            <p:cond delay="0"/>
                                          </p:stCondLst>
                                        </p:cTn>
                                        <p:tgtEl>
                                          <p:spTgt spid="25"/>
                                        </p:tgtEl>
                                        <p:attrNameLst>
                                          <p:attrName>style.visibility</p:attrName>
                                        </p:attrNameLst>
                                      </p:cBhvr>
                                      <p:to>
                                        <p:strVal val="visible"/>
                                      </p:to>
                                    </p:set>
                                    <p:animEffect transition="in" filter="fade">
                                      <p:cBhvr>
                                        <p:cTn id="338" dur="500"/>
                                        <p:tgtEl>
                                          <p:spTgt spid="25"/>
                                        </p:tgtEl>
                                      </p:cBhvr>
                                    </p:animEffect>
                                  </p:childTnLst>
                                </p:cTn>
                              </p:par>
                              <p:par>
                                <p:cTn id="339" presetID="10" presetClass="entr" presetSubtype="0" fill="hold" nodeType="withEffect">
                                  <p:stCondLst>
                                    <p:cond delay="0"/>
                                  </p:stCondLst>
                                  <p:childTnLst>
                                    <p:set>
                                      <p:cBhvr>
                                        <p:cTn id="340" dur="1" fill="hold">
                                          <p:stCondLst>
                                            <p:cond delay="0"/>
                                          </p:stCondLst>
                                        </p:cTn>
                                        <p:tgtEl>
                                          <p:spTgt spid="35"/>
                                        </p:tgtEl>
                                        <p:attrNameLst>
                                          <p:attrName>style.visibility</p:attrName>
                                        </p:attrNameLst>
                                      </p:cBhvr>
                                      <p:to>
                                        <p:strVal val="visible"/>
                                      </p:to>
                                    </p:set>
                                    <p:animEffect transition="in" filter="fade">
                                      <p:cBhvr>
                                        <p:cTn id="341" dur="500"/>
                                        <p:tgtEl>
                                          <p:spTgt spid="35"/>
                                        </p:tgtEl>
                                      </p:cBhvr>
                                    </p:animEffect>
                                  </p:childTnLst>
                                </p:cTn>
                              </p:par>
                              <p:par>
                                <p:cTn id="342" presetID="10" presetClass="entr" presetSubtype="0" fill="hold" nodeType="withEffect">
                                  <p:stCondLst>
                                    <p:cond delay="0"/>
                                  </p:stCondLst>
                                  <p:childTnLst>
                                    <p:set>
                                      <p:cBhvr>
                                        <p:cTn id="343" dur="1" fill="hold">
                                          <p:stCondLst>
                                            <p:cond delay="0"/>
                                          </p:stCondLst>
                                        </p:cTn>
                                        <p:tgtEl>
                                          <p:spTgt spid="38"/>
                                        </p:tgtEl>
                                        <p:attrNameLst>
                                          <p:attrName>style.visibility</p:attrName>
                                        </p:attrNameLst>
                                      </p:cBhvr>
                                      <p:to>
                                        <p:strVal val="visible"/>
                                      </p:to>
                                    </p:set>
                                    <p:animEffect transition="in" filter="fade">
                                      <p:cBhvr>
                                        <p:cTn id="344" dur="500"/>
                                        <p:tgtEl>
                                          <p:spTgt spid="38"/>
                                        </p:tgtEl>
                                      </p:cBhvr>
                                    </p:animEffect>
                                  </p:childTnLst>
                                </p:cTn>
                              </p:par>
                              <p:par>
                                <p:cTn id="345" presetID="10" presetClass="entr" presetSubtype="0" fill="hold" nodeType="withEffect">
                                  <p:stCondLst>
                                    <p:cond delay="0"/>
                                  </p:stCondLst>
                                  <p:childTnLst>
                                    <p:set>
                                      <p:cBhvr>
                                        <p:cTn id="346" dur="1" fill="hold">
                                          <p:stCondLst>
                                            <p:cond delay="0"/>
                                          </p:stCondLst>
                                        </p:cTn>
                                        <p:tgtEl>
                                          <p:spTgt spid="41"/>
                                        </p:tgtEl>
                                        <p:attrNameLst>
                                          <p:attrName>style.visibility</p:attrName>
                                        </p:attrNameLst>
                                      </p:cBhvr>
                                      <p:to>
                                        <p:strVal val="visible"/>
                                      </p:to>
                                    </p:set>
                                    <p:animEffect transition="in" filter="fade">
                                      <p:cBhvr>
                                        <p:cTn id="347" dur="500"/>
                                        <p:tgtEl>
                                          <p:spTgt spid="41"/>
                                        </p:tgtEl>
                                      </p:cBhvr>
                                    </p:animEffect>
                                  </p:childTnLst>
                                </p:cTn>
                              </p:par>
                              <p:par>
                                <p:cTn id="348" presetID="10" presetClass="entr" presetSubtype="0" fill="hold" nodeType="withEffect">
                                  <p:stCondLst>
                                    <p:cond delay="0"/>
                                  </p:stCondLst>
                                  <p:childTnLst>
                                    <p:set>
                                      <p:cBhvr>
                                        <p:cTn id="349" dur="1" fill="hold">
                                          <p:stCondLst>
                                            <p:cond delay="0"/>
                                          </p:stCondLst>
                                        </p:cTn>
                                        <p:tgtEl>
                                          <p:spTgt spid="4"/>
                                        </p:tgtEl>
                                        <p:attrNameLst>
                                          <p:attrName>style.visibility</p:attrName>
                                        </p:attrNameLst>
                                      </p:cBhvr>
                                      <p:to>
                                        <p:strVal val="visible"/>
                                      </p:to>
                                    </p:set>
                                    <p:animEffect transition="in" filter="fade">
                                      <p:cBhvr>
                                        <p:cTn id="350" dur="500"/>
                                        <p:tgtEl>
                                          <p:spTgt spid="4"/>
                                        </p:tgtEl>
                                      </p:cBhvr>
                                    </p:animEffect>
                                  </p:childTnLst>
                                </p:cTn>
                              </p:par>
                            </p:childTnLst>
                          </p:cTn>
                        </p:par>
                        <p:par>
                          <p:cTn id="351" fill="hold">
                            <p:stCondLst>
                              <p:cond delay="5500"/>
                            </p:stCondLst>
                            <p:childTnLst>
                              <p:par>
                                <p:cTn id="352" presetID="42" presetClass="path" presetSubtype="0" repeatCount="indefinite" accel="50000" decel="50000" fill="hold" nodeType="afterEffect">
                                  <p:stCondLst>
                                    <p:cond delay="0"/>
                                  </p:stCondLst>
                                  <p:childTnLst>
                                    <p:animMotion origin="layout" path="M 3.95833E-6 3.7037E-7 L 3.95833E-6 0.23889 " pathEditMode="relative" rAng="0" ptsTypes="AA">
                                      <p:cBhvr>
                                        <p:cTn id="353" dur="2000" fill="hold"/>
                                        <p:tgtEl>
                                          <p:spTgt spid="25"/>
                                        </p:tgtEl>
                                        <p:attrNameLst>
                                          <p:attrName>ppt_x</p:attrName>
                                          <p:attrName>ppt_y</p:attrName>
                                        </p:attrNameLst>
                                      </p:cBhvr>
                                      <p:rCtr x="0" y="11944"/>
                                    </p:animMotion>
                                  </p:childTnLst>
                                </p:cTn>
                              </p:par>
                              <p:par>
                                <p:cTn id="354" presetID="42" presetClass="path" presetSubtype="0" repeatCount="indefinite" accel="50000" decel="50000" fill="hold" nodeType="withEffect">
                                  <p:stCondLst>
                                    <p:cond delay="0"/>
                                  </p:stCondLst>
                                  <p:childTnLst>
                                    <p:animMotion origin="layout" path="M 4.79167E-6 -3.7037E-6 L 4.79167E-6 0.23681 " pathEditMode="relative" rAng="0" ptsTypes="AA">
                                      <p:cBhvr>
                                        <p:cTn id="355" dur="2000" fill="hold"/>
                                        <p:tgtEl>
                                          <p:spTgt spid="35"/>
                                        </p:tgtEl>
                                        <p:attrNameLst>
                                          <p:attrName>ppt_x</p:attrName>
                                          <p:attrName>ppt_y</p:attrName>
                                        </p:attrNameLst>
                                      </p:cBhvr>
                                      <p:rCtr x="0" y="11829"/>
                                    </p:animMotion>
                                  </p:childTnLst>
                                </p:cTn>
                              </p:par>
                              <p:par>
                                <p:cTn id="356" presetID="42" presetClass="path" presetSubtype="0" repeatCount="indefinite" accel="50000" decel="50000" fill="hold" nodeType="withEffect">
                                  <p:stCondLst>
                                    <p:cond delay="0"/>
                                  </p:stCondLst>
                                  <p:childTnLst>
                                    <p:animMotion origin="layout" path="M -2.5E-6 4.44444E-6 L -2.5E-6 0.17245 " pathEditMode="relative" rAng="0" ptsTypes="AA">
                                      <p:cBhvr>
                                        <p:cTn id="357" dur="2000" fill="hold"/>
                                        <p:tgtEl>
                                          <p:spTgt spid="38"/>
                                        </p:tgtEl>
                                        <p:attrNameLst>
                                          <p:attrName>ppt_x</p:attrName>
                                          <p:attrName>ppt_y</p:attrName>
                                        </p:attrNameLst>
                                      </p:cBhvr>
                                      <p:rCtr x="0" y="8611"/>
                                    </p:animMotion>
                                  </p:childTnLst>
                                </p:cTn>
                              </p:par>
                              <p:par>
                                <p:cTn id="358" presetID="42" presetClass="path" presetSubtype="0" repeatCount="indefinite" accel="50000" decel="50000" fill="hold" nodeType="withEffect">
                                  <p:stCondLst>
                                    <p:cond delay="0"/>
                                  </p:stCondLst>
                                  <p:childTnLst>
                                    <p:animMotion origin="layout" path="M -2.5E-6 4.44444E-6 L -2.5E-6 0.17245 " pathEditMode="relative" rAng="0" ptsTypes="AA">
                                      <p:cBhvr>
                                        <p:cTn id="359" dur="2000" fill="hold"/>
                                        <p:tgtEl>
                                          <p:spTgt spid="28"/>
                                        </p:tgtEl>
                                        <p:attrNameLst>
                                          <p:attrName>ppt_x</p:attrName>
                                          <p:attrName>ppt_y</p:attrName>
                                        </p:attrNameLst>
                                      </p:cBhvr>
                                      <p:rCtr x="0" y="8611"/>
                                    </p:animMotion>
                                  </p:childTnLst>
                                </p:cTn>
                              </p:par>
                              <p:par>
                                <p:cTn id="360" presetID="42" presetClass="path" presetSubtype="0" repeatCount="indefinite" accel="50000" decel="50000" fill="hold" nodeType="withEffect">
                                  <p:stCondLst>
                                    <p:cond delay="0"/>
                                  </p:stCondLst>
                                  <p:childTnLst>
                                    <p:animMotion origin="layout" path="M 1.04167E-6 1.11111E-6 L 1.04167E-6 0.11713 " pathEditMode="relative" rAng="0" ptsTypes="AA">
                                      <p:cBhvr>
                                        <p:cTn id="361" dur="2000" fill="hold"/>
                                        <p:tgtEl>
                                          <p:spTgt spid="41"/>
                                        </p:tgtEl>
                                        <p:attrNameLst>
                                          <p:attrName>ppt_x</p:attrName>
                                          <p:attrName>ppt_y</p:attrName>
                                        </p:attrNameLst>
                                      </p:cBhvr>
                                      <p:rCtr x="0" y="5856"/>
                                    </p:animMotion>
                                  </p:childTnLst>
                                </p:cTn>
                              </p:par>
                              <p:par>
                                <p:cTn id="362" presetID="42" presetClass="path" presetSubtype="0" repeatCount="indefinite" accel="50000" decel="50000" fill="hold" nodeType="withEffect">
                                  <p:stCondLst>
                                    <p:cond delay="0"/>
                                  </p:stCondLst>
                                  <p:childTnLst>
                                    <p:animMotion origin="layout" path="M 1.04167E-6 3.7037E-7 L 1.04167E-6 0.11204 " pathEditMode="relative" rAng="0" ptsTypes="AA">
                                      <p:cBhvr>
                                        <p:cTn id="363" dur="2000" fill="hold"/>
                                        <p:tgtEl>
                                          <p:spTgt spid="282"/>
                                        </p:tgtEl>
                                        <p:attrNameLst>
                                          <p:attrName>ppt_x</p:attrName>
                                          <p:attrName>ppt_y</p:attrName>
                                        </p:attrNameLst>
                                      </p:cBhvr>
                                      <p:rCtr x="0" y="5602"/>
                                    </p:animMotion>
                                  </p:childTnLst>
                                </p:cTn>
                              </p:par>
                            </p:childTnLst>
                          </p:cTn>
                        </p:par>
                        <p:par>
                          <p:cTn id="364" fill="hold">
                            <p:stCondLst>
                              <p:cond delay="7500"/>
                            </p:stCondLst>
                            <p:childTnLst>
                              <p:par>
                                <p:cTn id="365" presetID="10" presetClass="entr" presetSubtype="0" fill="hold" nodeType="afterEffect">
                                  <p:stCondLst>
                                    <p:cond delay="0"/>
                                  </p:stCondLst>
                                  <p:childTnLst>
                                    <p:set>
                                      <p:cBhvr>
                                        <p:cTn id="366" dur="1" fill="hold">
                                          <p:stCondLst>
                                            <p:cond delay="0"/>
                                          </p:stCondLst>
                                        </p:cTn>
                                        <p:tgtEl>
                                          <p:spTgt spid="53"/>
                                        </p:tgtEl>
                                        <p:attrNameLst>
                                          <p:attrName>style.visibility</p:attrName>
                                        </p:attrNameLst>
                                      </p:cBhvr>
                                      <p:to>
                                        <p:strVal val="visible"/>
                                      </p:to>
                                    </p:set>
                                    <p:animEffect transition="in" filter="fade">
                                      <p:cBhvr>
                                        <p:cTn id="367" dur="500"/>
                                        <p:tgtEl>
                                          <p:spTgt spid="53"/>
                                        </p:tgtEl>
                                      </p:cBhvr>
                                    </p:animEffect>
                                  </p:childTnLst>
                                </p:cTn>
                              </p:par>
                            </p:childTnLst>
                          </p:cTn>
                        </p:par>
                        <p:par>
                          <p:cTn id="368" fill="hold">
                            <p:stCondLst>
                              <p:cond delay="8000"/>
                            </p:stCondLst>
                            <p:childTnLst>
                              <p:par>
                                <p:cTn id="369" presetID="10" presetClass="entr" presetSubtype="0" fill="hold" nodeType="afterEffect">
                                  <p:stCondLst>
                                    <p:cond delay="0"/>
                                  </p:stCondLst>
                                  <p:childTnLst>
                                    <p:set>
                                      <p:cBhvr>
                                        <p:cTn id="370" dur="1" fill="hold">
                                          <p:stCondLst>
                                            <p:cond delay="0"/>
                                          </p:stCondLst>
                                        </p:cTn>
                                        <p:tgtEl>
                                          <p:spTgt spid="49"/>
                                        </p:tgtEl>
                                        <p:attrNameLst>
                                          <p:attrName>style.visibility</p:attrName>
                                        </p:attrNameLst>
                                      </p:cBhvr>
                                      <p:to>
                                        <p:strVal val="visible"/>
                                      </p:to>
                                    </p:set>
                                    <p:animEffect transition="in" filter="fade">
                                      <p:cBhvr>
                                        <p:cTn id="371" dur="500"/>
                                        <p:tgtEl>
                                          <p:spTgt spid="49"/>
                                        </p:tgtEl>
                                      </p:cBhvr>
                                    </p:animEffect>
                                  </p:childTnLst>
                                </p:cTn>
                              </p:par>
                            </p:childTnLst>
                          </p:cTn>
                        </p:par>
                        <p:par>
                          <p:cTn id="372" fill="hold">
                            <p:stCondLst>
                              <p:cond delay="8500"/>
                            </p:stCondLst>
                            <p:childTnLst>
                              <p:par>
                                <p:cTn id="373" presetID="10" presetClass="entr" presetSubtype="0" fill="hold" nodeType="afterEffect">
                                  <p:stCondLst>
                                    <p:cond delay="0"/>
                                  </p:stCondLst>
                                  <p:childTnLst>
                                    <p:set>
                                      <p:cBhvr>
                                        <p:cTn id="374" dur="1" fill="hold">
                                          <p:stCondLst>
                                            <p:cond delay="0"/>
                                          </p:stCondLst>
                                        </p:cTn>
                                        <p:tgtEl>
                                          <p:spTgt spid="45"/>
                                        </p:tgtEl>
                                        <p:attrNameLst>
                                          <p:attrName>style.visibility</p:attrName>
                                        </p:attrNameLst>
                                      </p:cBhvr>
                                      <p:to>
                                        <p:strVal val="visible"/>
                                      </p:to>
                                    </p:set>
                                    <p:animEffect transition="in" filter="fade">
                                      <p:cBhvr>
                                        <p:cTn id="375" dur="500"/>
                                        <p:tgtEl>
                                          <p:spTgt spid="45"/>
                                        </p:tgtEl>
                                      </p:cBhvr>
                                    </p:animEffect>
                                  </p:childTnLst>
                                </p:cTn>
                              </p:par>
                            </p:childTnLst>
                          </p:cTn>
                        </p:par>
                        <p:par>
                          <p:cTn id="376" fill="hold">
                            <p:stCondLst>
                              <p:cond delay="9000"/>
                            </p:stCondLst>
                            <p:childTnLst>
                              <p:par>
                                <p:cTn id="377" presetID="10" presetClass="entr" presetSubtype="0" fill="hold" grpId="0" nodeType="afterEffect">
                                  <p:stCondLst>
                                    <p:cond delay="0"/>
                                  </p:stCondLst>
                                  <p:childTnLst>
                                    <p:set>
                                      <p:cBhvr>
                                        <p:cTn id="378" dur="1" fill="hold">
                                          <p:stCondLst>
                                            <p:cond delay="0"/>
                                          </p:stCondLst>
                                        </p:cTn>
                                        <p:tgtEl>
                                          <p:spTgt spid="13"/>
                                        </p:tgtEl>
                                        <p:attrNameLst>
                                          <p:attrName>style.visibility</p:attrName>
                                        </p:attrNameLst>
                                      </p:cBhvr>
                                      <p:to>
                                        <p:strVal val="visible"/>
                                      </p:to>
                                    </p:set>
                                    <p:animEffect transition="in" filter="fade">
                                      <p:cBhvr>
                                        <p:cTn id="379" dur="500"/>
                                        <p:tgtEl>
                                          <p:spTgt spid="13"/>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19"/>
                                        </p:tgtEl>
                                        <p:attrNameLst>
                                          <p:attrName>style.visibility</p:attrName>
                                        </p:attrNameLst>
                                      </p:cBhvr>
                                      <p:to>
                                        <p:strVal val="visible"/>
                                      </p:to>
                                    </p:set>
                                    <p:animEffect transition="in" filter="fade">
                                      <p:cBhvr>
                                        <p:cTn id="382" dur="500"/>
                                        <p:tgtEl>
                                          <p:spTgt spid="19"/>
                                        </p:tgtEl>
                                      </p:cBhvr>
                                    </p:animEffect>
                                  </p:childTnLst>
                                </p:cTn>
                              </p:par>
                            </p:childTnLst>
                          </p:cTn>
                        </p:par>
                        <p:par>
                          <p:cTn id="383" fill="hold">
                            <p:stCondLst>
                              <p:cond delay="9500"/>
                            </p:stCondLst>
                            <p:childTnLst>
                              <p:par>
                                <p:cTn id="384" presetID="10" presetClass="entr" presetSubtype="0" fill="hold" grpId="0" nodeType="afterEffect">
                                  <p:stCondLst>
                                    <p:cond delay="0"/>
                                  </p:stCondLst>
                                  <p:childTnLst>
                                    <p:set>
                                      <p:cBhvr>
                                        <p:cTn id="385" dur="1" fill="hold">
                                          <p:stCondLst>
                                            <p:cond delay="0"/>
                                          </p:stCondLst>
                                        </p:cTn>
                                        <p:tgtEl>
                                          <p:spTgt spid="552"/>
                                        </p:tgtEl>
                                        <p:attrNameLst>
                                          <p:attrName>style.visibility</p:attrName>
                                        </p:attrNameLst>
                                      </p:cBhvr>
                                      <p:to>
                                        <p:strVal val="visible"/>
                                      </p:to>
                                    </p:set>
                                    <p:animEffect transition="in" filter="fade">
                                      <p:cBhvr>
                                        <p:cTn id="386" dur="500"/>
                                        <p:tgtEl>
                                          <p:spTgt spid="552"/>
                                        </p:tgtEl>
                                      </p:cBhvr>
                                    </p:animEffect>
                                  </p:childTnLst>
                                </p:cTn>
                              </p:par>
                              <p:par>
                                <p:cTn id="387" presetID="10" presetClass="entr" presetSubtype="0" fill="hold" grpId="0" nodeType="withEffect">
                                  <p:stCondLst>
                                    <p:cond delay="0"/>
                                  </p:stCondLst>
                                  <p:childTnLst>
                                    <p:set>
                                      <p:cBhvr>
                                        <p:cTn id="388" dur="1" fill="hold">
                                          <p:stCondLst>
                                            <p:cond delay="0"/>
                                          </p:stCondLst>
                                        </p:cTn>
                                        <p:tgtEl>
                                          <p:spTgt spid="553"/>
                                        </p:tgtEl>
                                        <p:attrNameLst>
                                          <p:attrName>style.visibility</p:attrName>
                                        </p:attrNameLst>
                                      </p:cBhvr>
                                      <p:to>
                                        <p:strVal val="visible"/>
                                      </p:to>
                                    </p:set>
                                    <p:animEffect transition="in" filter="fade">
                                      <p:cBhvr>
                                        <p:cTn id="389" dur="500"/>
                                        <p:tgtEl>
                                          <p:spTgt spid="553"/>
                                        </p:tgtEl>
                                      </p:cBhvr>
                                    </p:animEffect>
                                  </p:childTnLst>
                                </p:cTn>
                              </p:par>
                            </p:childTnLst>
                          </p:cTn>
                        </p:par>
                        <p:par>
                          <p:cTn id="390" fill="hold">
                            <p:stCondLst>
                              <p:cond delay="10000"/>
                            </p:stCondLst>
                            <p:childTnLst>
                              <p:par>
                                <p:cTn id="391" presetID="10" presetClass="entr" presetSubtype="0" fill="hold" grpId="0" nodeType="afterEffect">
                                  <p:stCondLst>
                                    <p:cond delay="0"/>
                                  </p:stCondLst>
                                  <p:childTnLst>
                                    <p:set>
                                      <p:cBhvr>
                                        <p:cTn id="392" dur="1" fill="hold">
                                          <p:stCondLst>
                                            <p:cond delay="0"/>
                                          </p:stCondLst>
                                        </p:cTn>
                                        <p:tgtEl>
                                          <p:spTgt spid="558"/>
                                        </p:tgtEl>
                                        <p:attrNameLst>
                                          <p:attrName>style.visibility</p:attrName>
                                        </p:attrNameLst>
                                      </p:cBhvr>
                                      <p:to>
                                        <p:strVal val="visible"/>
                                      </p:to>
                                    </p:set>
                                    <p:animEffect transition="in" filter="fade">
                                      <p:cBhvr>
                                        <p:cTn id="393" dur="500"/>
                                        <p:tgtEl>
                                          <p:spTgt spid="558"/>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559"/>
                                        </p:tgtEl>
                                        <p:attrNameLst>
                                          <p:attrName>style.visibility</p:attrName>
                                        </p:attrNameLst>
                                      </p:cBhvr>
                                      <p:to>
                                        <p:strVal val="visible"/>
                                      </p:to>
                                    </p:set>
                                    <p:animEffect transition="in" filter="fade">
                                      <p:cBhvr>
                                        <p:cTn id="396"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4" grpId="0" animBg="1"/>
      <p:bldP spid="280" grpId="0" animBg="1"/>
      <p:bldP spid="281" grpId="0" animBg="1"/>
      <p:bldP spid="13" grpId="0" animBg="1"/>
      <p:bldP spid="19" grpId="0"/>
      <p:bldP spid="552" grpId="0" animBg="1"/>
      <p:bldP spid="553" grpId="0"/>
      <p:bldP spid="558" grpId="0" animBg="1"/>
      <p:bldP spid="55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5740-5DD7-AAC3-5320-755C8F15ABEE}"/>
              </a:ext>
            </a:extLst>
          </p:cNvPr>
          <p:cNvSpPr>
            <a:spLocks noGrp="1"/>
          </p:cNvSpPr>
          <p:nvPr>
            <p:ph type="title"/>
          </p:nvPr>
        </p:nvSpPr>
        <p:spPr/>
        <p:txBody>
          <a:bodyPr/>
          <a:lstStyle/>
          <a:p>
            <a:r>
              <a:rPr lang="en-US">
                <a:solidFill>
                  <a:schemeClr val="accent1"/>
                </a:solidFill>
              </a:rPr>
              <a:t>Securing Cloud Infrastructure</a:t>
            </a:r>
          </a:p>
        </p:txBody>
      </p:sp>
      <p:sp>
        <p:nvSpPr>
          <p:cNvPr id="5" name="Content Placeholder 4">
            <a:extLst>
              <a:ext uri="{FF2B5EF4-FFF2-40B4-BE49-F238E27FC236}">
                <a16:creationId xmlns:a16="http://schemas.microsoft.com/office/drawing/2014/main" id="{B2F48288-95CC-8A9A-A2C4-2FA6E0ABD3A3}"/>
              </a:ext>
            </a:extLst>
          </p:cNvPr>
          <p:cNvSpPr>
            <a:spLocks noGrp="1"/>
          </p:cNvSpPr>
          <p:nvPr>
            <p:ph sz="quarter" idx="11"/>
          </p:nvPr>
        </p:nvSpPr>
        <p:spPr>
          <a:xfrm>
            <a:off x="588963" y="2081212"/>
            <a:ext cx="5214937" cy="3951851"/>
          </a:xfrm>
        </p:spPr>
        <p:txBody>
          <a:bodyPr/>
          <a:lstStyle/>
          <a:p>
            <a:r>
              <a:rPr lang="en-US" dirty="0"/>
              <a:t>Cloud security posture management for protecting workloads </a:t>
            </a:r>
            <a:r>
              <a:rPr lang="en-US" i="1" dirty="0"/>
              <a:t>running in the cloud</a:t>
            </a:r>
          </a:p>
          <a:p>
            <a:r>
              <a:rPr lang="en-US" dirty="0"/>
              <a:t>Examples:</a:t>
            </a:r>
          </a:p>
          <a:p>
            <a:pPr lvl="1"/>
            <a:r>
              <a:rPr lang="en-US" dirty="0"/>
              <a:t>Ensure monitoring agents are installed on VMs</a:t>
            </a:r>
          </a:p>
          <a:p>
            <a:pPr lvl="1"/>
            <a:r>
              <a:rPr lang="en-US" dirty="0"/>
              <a:t>VM disks should be encrypted</a:t>
            </a:r>
          </a:p>
          <a:p>
            <a:pPr lvl="1"/>
            <a:r>
              <a:rPr lang="en-US" dirty="0"/>
              <a:t>Network Security Groups should restrict most ports</a:t>
            </a:r>
          </a:p>
          <a:p>
            <a:pPr lvl="1"/>
            <a:r>
              <a:rPr lang="en-US" dirty="0"/>
              <a:t>Endpoint protection software should be installed on VMs</a:t>
            </a:r>
          </a:p>
        </p:txBody>
      </p:sp>
      <p:sp>
        <p:nvSpPr>
          <p:cNvPr id="6" name="Content Placeholder 5">
            <a:extLst>
              <a:ext uri="{FF2B5EF4-FFF2-40B4-BE49-F238E27FC236}">
                <a16:creationId xmlns:a16="http://schemas.microsoft.com/office/drawing/2014/main" id="{DE46923E-2CB4-F0BA-AC66-6DA7D8D1839D}"/>
              </a:ext>
            </a:extLst>
          </p:cNvPr>
          <p:cNvSpPr>
            <a:spLocks noGrp="1"/>
          </p:cNvSpPr>
          <p:nvPr>
            <p:ph sz="quarter" idx="13"/>
          </p:nvPr>
        </p:nvSpPr>
        <p:spPr>
          <a:xfrm>
            <a:off x="6394451" y="2081212"/>
            <a:ext cx="5214937" cy="3828740"/>
          </a:xfrm>
        </p:spPr>
        <p:txBody>
          <a:bodyPr/>
          <a:lstStyle/>
          <a:p>
            <a:r>
              <a:rPr lang="en-US" dirty="0"/>
              <a:t>Evaluate permissions for the </a:t>
            </a:r>
            <a:r>
              <a:rPr lang="en-US" i="1" dirty="0"/>
              <a:t>cloud control plane</a:t>
            </a:r>
          </a:p>
          <a:p>
            <a:r>
              <a:rPr lang="en-US" dirty="0"/>
              <a:t>Examples:</a:t>
            </a:r>
          </a:p>
          <a:p>
            <a:pPr lvl="1"/>
            <a:r>
              <a:rPr lang="en-US" dirty="0"/>
              <a:t>Azure admins that manage storage accounts should only have the Storage Administrator role, not Subscription Contributor</a:t>
            </a:r>
          </a:p>
          <a:p>
            <a:pPr lvl="1"/>
            <a:r>
              <a:rPr lang="en-US" dirty="0"/>
              <a:t>Storage accounts should not allow anonymous access</a:t>
            </a:r>
          </a:p>
          <a:p>
            <a:pPr lvl="1"/>
            <a:r>
              <a:rPr lang="en-US" dirty="0"/>
              <a:t>Developers should not have standing access to AWS VMs</a:t>
            </a:r>
          </a:p>
        </p:txBody>
      </p:sp>
      <p:sp>
        <p:nvSpPr>
          <p:cNvPr id="9" name="Text Placeholder 6">
            <a:extLst>
              <a:ext uri="{FF2B5EF4-FFF2-40B4-BE49-F238E27FC236}">
                <a16:creationId xmlns:a16="http://schemas.microsoft.com/office/drawing/2014/main" id="{4F5B831D-E3E4-EE70-CF17-237F50107786}"/>
              </a:ext>
            </a:extLst>
          </p:cNvPr>
          <p:cNvSpPr txBox="1">
            <a:spLocks/>
          </p:cNvSpPr>
          <p:nvPr/>
        </p:nvSpPr>
        <p:spPr>
          <a:xfrm>
            <a:off x="720834" y="964128"/>
            <a:ext cx="5219700"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Two complementary products</a:t>
            </a:r>
          </a:p>
        </p:txBody>
      </p:sp>
      <p:sp>
        <p:nvSpPr>
          <p:cNvPr id="3" name="Text Placeholder 7">
            <a:extLst>
              <a:ext uri="{FF2B5EF4-FFF2-40B4-BE49-F238E27FC236}">
                <a16:creationId xmlns:a16="http://schemas.microsoft.com/office/drawing/2014/main" id="{7809B074-4FC9-238A-F64E-77EF37717E90}"/>
              </a:ext>
            </a:extLst>
          </p:cNvPr>
          <p:cNvSpPr txBox="1">
            <a:spLocks/>
          </p:cNvSpPr>
          <p:nvPr/>
        </p:nvSpPr>
        <p:spPr>
          <a:xfrm>
            <a:off x="6807199" y="1436688"/>
            <a:ext cx="5094515" cy="430887"/>
          </a:xfrm>
          <a:prstGeom prst="rect">
            <a:avLst/>
          </a:prstGeom>
        </p:spPr>
        <p:txBody>
          <a:bodyPr vert="horz" wrap="square" lIns="0" tIns="0" rIns="0" bIns="0" rtlCol="0" anchor="t">
            <a:normAutofit fontScale="700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accent1"/>
                </a:solidFill>
              </a:rPr>
              <a:t>Microsoft Entra Permissions Management</a:t>
            </a:r>
            <a:endParaRPr lang="en-US" dirty="0">
              <a:solidFill>
                <a:schemeClr val="accent1"/>
              </a:solidFill>
            </a:endParaRPr>
          </a:p>
        </p:txBody>
      </p:sp>
      <p:pic>
        <p:nvPicPr>
          <p:cNvPr id="11" name="Picture 10">
            <a:extLst>
              <a:ext uri="{FF2B5EF4-FFF2-40B4-BE49-F238E27FC236}">
                <a16:creationId xmlns:a16="http://schemas.microsoft.com/office/drawing/2014/main" id="{9B2A22FF-41B3-2F7B-C3FF-A87E10979EA1}"/>
              </a:ext>
            </a:extLst>
          </p:cNvPr>
          <p:cNvPicPr>
            <a:picLocks noChangeAspect="1"/>
          </p:cNvPicPr>
          <p:nvPr/>
        </p:nvPicPr>
        <p:blipFill>
          <a:blip r:embed="rId4"/>
          <a:stretch>
            <a:fillRect/>
          </a:stretch>
        </p:blipFill>
        <p:spPr>
          <a:xfrm>
            <a:off x="6397625" y="1399702"/>
            <a:ext cx="293006" cy="293006"/>
          </a:xfrm>
          <a:prstGeom prst="rect">
            <a:avLst/>
          </a:prstGeom>
        </p:spPr>
      </p:pic>
      <p:sp>
        <p:nvSpPr>
          <p:cNvPr id="14" name="Text Placeholder 6">
            <a:extLst>
              <a:ext uri="{FF2B5EF4-FFF2-40B4-BE49-F238E27FC236}">
                <a16:creationId xmlns:a16="http://schemas.microsoft.com/office/drawing/2014/main" id="{F4121033-917C-FADE-ABED-4C5B1516A684}"/>
              </a:ext>
            </a:extLst>
          </p:cNvPr>
          <p:cNvSpPr>
            <a:spLocks noGrp="1"/>
          </p:cNvSpPr>
          <p:nvPr>
            <p:ph type="body" sz="quarter" idx="16"/>
          </p:nvPr>
        </p:nvSpPr>
        <p:spPr>
          <a:xfrm>
            <a:off x="1161142" y="1436688"/>
            <a:ext cx="4642757" cy="430887"/>
          </a:xfrm>
        </p:spPr>
        <p:txBody>
          <a:bodyPr>
            <a:normAutofit/>
          </a:bodyPr>
          <a:lstStyle/>
          <a:p>
            <a:r>
              <a:rPr lang="en-US" dirty="0">
                <a:solidFill>
                  <a:srgbClr val="7FB902"/>
                </a:solidFill>
              </a:rPr>
              <a:t>Defender for Cloud </a:t>
            </a:r>
          </a:p>
        </p:txBody>
      </p:sp>
      <p:pic>
        <p:nvPicPr>
          <p:cNvPr id="15" name="Picture 14">
            <a:extLst>
              <a:ext uri="{FF2B5EF4-FFF2-40B4-BE49-F238E27FC236}">
                <a16:creationId xmlns:a16="http://schemas.microsoft.com/office/drawing/2014/main" id="{699555B4-DFE6-747F-EA5D-F728C95236E3}"/>
              </a:ext>
            </a:extLst>
          </p:cNvPr>
          <p:cNvPicPr>
            <a:picLocks noChangeAspect="1"/>
          </p:cNvPicPr>
          <p:nvPr/>
        </p:nvPicPr>
        <p:blipFill>
          <a:blip r:embed="rId5"/>
          <a:stretch>
            <a:fillRect/>
          </a:stretch>
        </p:blipFill>
        <p:spPr>
          <a:xfrm>
            <a:off x="781729" y="1486505"/>
            <a:ext cx="292328" cy="292328"/>
          </a:xfrm>
          <a:prstGeom prst="rect">
            <a:avLst/>
          </a:prstGeom>
        </p:spPr>
      </p:pic>
    </p:spTree>
    <p:extLst>
      <p:ext uri="{BB962C8B-B14F-4D97-AF65-F5344CB8AC3E}">
        <p14:creationId xmlns:p14="http://schemas.microsoft.com/office/powerpoint/2010/main" val="1740670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5">
                                            <p:txEl>
                                              <p:pRg st="0" end="0"/>
                                            </p:txEl>
                                          </p:spTgt>
                                        </p:tgtEl>
                                        <p:attrNameLst>
                                          <p:attrName>style.opacity</p:attrName>
                                        </p:attrNameLst>
                                      </p:cBhvr>
                                      <p:to>
                                        <p:strVal val="0.5"/>
                                      </p:to>
                                    </p:set>
                                    <p:animEffect filter="image" prLst="opacity: 0.5">
                                      <p:cBhvr rctx="IE">
                                        <p:cTn id="7" dur="indefinite"/>
                                        <p:tgtEl>
                                          <p:spTgt spid="5">
                                            <p:txEl>
                                              <p:pRg st="0" end="0"/>
                                            </p:txEl>
                                          </p:spTgt>
                                        </p:tgtEl>
                                      </p:cBhvr>
                                    </p:animEffect>
                                  </p:childTnLst>
                                </p:cTn>
                              </p:par>
                              <p:par>
                                <p:cTn id="8" presetID="9" presetClass="emph" presetSubtype="0" nodeType="withEffect">
                                  <p:stCondLst>
                                    <p:cond delay="0"/>
                                  </p:stCondLst>
                                  <p:childTnLst>
                                    <p:set>
                                      <p:cBhvr>
                                        <p:cTn id="9" dur="indefinite"/>
                                        <p:tgtEl>
                                          <p:spTgt spid="5">
                                            <p:txEl>
                                              <p:pRg st="1" end="1"/>
                                            </p:txEl>
                                          </p:spTgt>
                                        </p:tgtEl>
                                        <p:attrNameLst>
                                          <p:attrName>style.opacity</p:attrName>
                                        </p:attrNameLst>
                                      </p:cBhvr>
                                      <p:to>
                                        <p:strVal val="0.5"/>
                                      </p:to>
                                    </p:set>
                                    <p:animEffect filter="image" prLst="opacity: 0.5">
                                      <p:cBhvr rctx="IE">
                                        <p:cTn id="10" dur="indefinite"/>
                                        <p:tgtEl>
                                          <p:spTgt spid="5">
                                            <p:txEl>
                                              <p:pRg st="1" end="1"/>
                                            </p:txEl>
                                          </p:spTgt>
                                        </p:tgtEl>
                                      </p:cBhvr>
                                    </p:animEffect>
                                  </p:childTnLst>
                                </p:cTn>
                              </p:par>
                              <p:par>
                                <p:cTn id="11" presetID="9" presetClass="emph" presetSubtype="0" nodeType="withEffect">
                                  <p:stCondLst>
                                    <p:cond delay="0"/>
                                  </p:stCondLst>
                                  <p:childTnLst>
                                    <p:set>
                                      <p:cBhvr>
                                        <p:cTn id="12" dur="indefinite"/>
                                        <p:tgtEl>
                                          <p:spTgt spid="5">
                                            <p:txEl>
                                              <p:pRg st="2" end="2"/>
                                            </p:txEl>
                                          </p:spTgt>
                                        </p:tgtEl>
                                        <p:attrNameLst>
                                          <p:attrName>style.opacity</p:attrName>
                                        </p:attrNameLst>
                                      </p:cBhvr>
                                      <p:to>
                                        <p:strVal val="0.5"/>
                                      </p:to>
                                    </p:set>
                                    <p:animEffect filter="image" prLst="opacity: 0.5">
                                      <p:cBhvr rctx="IE">
                                        <p:cTn id="13" dur="indefinite"/>
                                        <p:tgtEl>
                                          <p:spTgt spid="5">
                                            <p:txEl>
                                              <p:pRg st="2" end="2"/>
                                            </p:txEl>
                                          </p:spTgt>
                                        </p:tgtEl>
                                      </p:cBhvr>
                                    </p:animEffect>
                                  </p:childTnLst>
                                </p:cTn>
                              </p:par>
                              <p:par>
                                <p:cTn id="14" presetID="9" presetClass="emph" presetSubtype="0" nodeType="withEffect">
                                  <p:stCondLst>
                                    <p:cond delay="0"/>
                                  </p:stCondLst>
                                  <p:childTnLst>
                                    <p:set>
                                      <p:cBhvr>
                                        <p:cTn id="15" dur="indefinite"/>
                                        <p:tgtEl>
                                          <p:spTgt spid="5">
                                            <p:txEl>
                                              <p:pRg st="3" end="3"/>
                                            </p:txEl>
                                          </p:spTgt>
                                        </p:tgtEl>
                                        <p:attrNameLst>
                                          <p:attrName>style.opacity</p:attrName>
                                        </p:attrNameLst>
                                      </p:cBhvr>
                                      <p:to>
                                        <p:strVal val="0.5"/>
                                      </p:to>
                                    </p:set>
                                    <p:animEffect filter="image" prLst="opacity: 0.5">
                                      <p:cBhvr rctx="IE">
                                        <p:cTn id="16" dur="indefinite"/>
                                        <p:tgtEl>
                                          <p:spTgt spid="5">
                                            <p:txEl>
                                              <p:pRg st="3" end="3"/>
                                            </p:txEl>
                                          </p:spTgt>
                                        </p:tgtEl>
                                      </p:cBhvr>
                                    </p:animEffect>
                                  </p:childTnLst>
                                </p:cTn>
                              </p:par>
                              <p:par>
                                <p:cTn id="17" presetID="9" presetClass="emph" presetSubtype="0" nodeType="withEffect">
                                  <p:stCondLst>
                                    <p:cond delay="0"/>
                                  </p:stCondLst>
                                  <p:childTnLst>
                                    <p:set>
                                      <p:cBhvr>
                                        <p:cTn id="18" dur="indefinite"/>
                                        <p:tgtEl>
                                          <p:spTgt spid="5">
                                            <p:txEl>
                                              <p:pRg st="4" end="4"/>
                                            </p:txEl>
                                          </p:spTgt>
                                        </p:tgtEl>
                                        <p:attrNameLst>
                                          <p:attrName>style.opacity</p:attrName>
                                        </p:attrNameLst>
                                      </p:cBhvr>
                                      <p:to>
                                        <p:strVal val="0.5"/>
                                      </p:to>
                                    </p:set>
                                    <p:animEffect filter="image" prLst="opacity: 0.5">
                                      <p:cBhvr rctx="IE">
                                        <p:cTn id="19" dur="indefinite"/>
                                        <p:tgtEl>
                                          <p:spTgt spid="5">
                                            <p:txEl>
                                              <p:pRg st="4" end="4"/>
                                            </p:txEl>
                                          </p:spTgt>
                                        </p:tgtEl>
                                      </p:cBhvr>
                                    </p:animEffect>
                                  </p:childTnLst>
                                </p:cTn>
                              </p:par>
                              <p:par>
                                <p:cTn id="20" presetID="9" presetClass="emph" presetSubtype="0" nodeType="withEffect">
                                  <p:stCondLst>
                                    <p:cond delay="0"/>
                                  </p:stCondLst>
                                  <p:childTnLst>
                                    <p:set>
                                      <p:cBhvr>
                                        <p:cTn id="21" dur="indefinite"/>
                                        <p:tgtEl>
                                          <p:spTgt spid="5">
                                            <p:txEl>
                                              <p:pRg st="5" end="5"/>
                                            </p:txEl>
                                          </p:spTgt>
                                        </p:tgtEl>
                                        <p:attrNameLst>
                                          <p:attrName>style.opacity</p:attrName>
                                        </p:attrNameLst>
                                      </p:cBhvr>
                                      <p:to>
                                        <p:strVal val="0.5"/>
                                      </p:to>
                                    </p:set>
                                    <p:animEffect filter="image" prLst="opacity: 0.5">
                                      <p:cBhvr rctx="IE">
                                        <p:cTn id="22" dur="indefinite"/>
                                        <p:tgtEl>
                                          <p:spTgt spid="5">
                                            <p:txEl>
                                              <p:pRg st="5" end="5"/>
                                            </p:txEl>
                                          </p:spTgt>
                                        </p:tgtEl>
                                      </p:cBhvr>
                                    </p:animEffec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fade">
                                      <p:cBhvr>
                                        <p:cTn id="37" dur="500"/>
                                        <p:tgtEl>
                                          <p:spTgt spid="6">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9" presetClass="emph" presetSubtype="0" nodeType="withEffect">
                                  <p:stCondLst>
                                    <p:cond delay="0"/>
                                  </p:stCondLst>
                                  <p:childTnLst>
                                    <p:set>
                                      <p:cBhvr>
                                        <p:cTn id="47" dur="indefinite"/>
                                        <p:tgtEl>
                                          <p:spTgt spid="14">
                                            <p:txEl>
                                              <p:pRg st="0" end="0"/>
                                            </p:txEl>
                                          </p:spTgt>
                                        </p:tgtEl>
                                        <p:attrNameLst>
                                          <p:attrName>style.opacity</p:attrName>
                                        </p:attrNameLst>
                                      </p:cBhvr>
                                      <p:to>
                                        <p:strVal val="0.5"/>
                                      </p:to>
                                    </p:set>
                                    <p:animEffect filter="image" prLst="opacity: 0.5">
                                      <p:cBhvr rctx="IE">
                                        <p:cTn id="48" dur="indefinite"/>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C0F1-23FA-1F8A-C751-56A3215167BF}"/>
              </a:ext>
            </a:extLst>
          </p:cNvPr>
          <p:cNvSpPr>
            <a:spLocks noGrp="1"/>
          </p:cNvSpPr>
          <p:nvPr>
            <p:ph type="title"/>
          </p:nvPr>
        </p:nvSpPr>
        <p:spPr>
          <a:xfrm>
            <a:off x="322457" y="3111885"/>
            <a:ext cx="4554343" cy="1163395"/>
          </a:xfrm>
        </p:spPr>
        <p:txBody>
          <a:bodyPr/>
          <a:lstStyle/>
          <a:p>
            <a:r>
              <a:rPr lang="en-US" sz="2800" dirty="0">
                <a:solidFill>
                  <a:schemeClr val="accent1"/>
                </a:solidFill>
                <a:cs typeface="Segoe UI"/>
              </a:rPr>
              <a:t>What are the challenges Permissions Management  can help you overcome?</a:t>
            </a:r>
          </a:p>
        </p:txBody>
      </p:sp>
    </p:spTree>
    <p:extLst>
      <p:ext uri="{BB962C8B-B14F-4D97-AF65-F5344CB8AC3E}">
        <p14:creationId xmlns:p14="http://schemas.microsoft.com/office/powerpoint/2010/main" val="132554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2">
            <a:extLst>
              <a:ext uri="{FF2B5EF4-FFF2-40B4-BE49-F238E27FC236}">
                <a16:creationId xmlns:a16="http://schemas.microsoft.com/office/drawing/2014/main" id="{2F8EFA61-8B41-5649-9B86-C32EC65CA497}"/>
              </a:ext>
            </a:extLst>
          </p:cNvPr>
          <p:cNvSpPr txBox="1">
            <a:spLocks noGrp="1"/>
          </p:cNvSpPr>
          <p:nvPr>
            <p:ph type="title" idx="4294967295"/>
          </p:nvPr>
        </p:nvSpPr>
        <p:spPr>
          <a:xfrm>
            <a:off x="646498" y="319790"/>
            <a:ext cx="11336039" cy="758022"/>
          </a:xfrm>
          <a:prstGeom prst="rect">
            <a:avLst/>
          </a:prstGeom>
          <a:noFill/>
          <a:ln>
            <a:noFill/>
            <a:prstDash/>
          </a:ln>
          <a:effectLst/>
        </p:spPr>
        <p:txBody>
          <a:bodyPr rot="0" spcFirstLastPara="0" vertOverflow="overflow" horzOverflow="overflow" vert="horz" wrap="square" lIns="0" tIns="164592" rIns="0" bIns="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137" b="0" kern="1200" cap="none" spc="-147"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12700" marR="5080" lvl="0" indent="0" algn="l" defTabSz="914367" rtl="0" eaLnBrk="1" fontAlgn="auto" latinLnBrk="0" hangingPunct="1">
              <a:lnSpc>
                <a:spcPct val="113199"/>
              </a:lnSpc>
              <a:spcBef>
                <a:spcPts val="90"/>
              </a:spcBef>
              <a:spcAft>
                <a:spcPts val="0"/>
              </a:spcAft>
              <a:buClrTx/>
              <a:buSzTx/>
              <a:buFontTx/>
              <a:buNone/>
              <a:tabLst/>
              <a:defRPr/>
            </a:pPr>
            <a:r>
              <a:rPr kumimoji="0" lang="en-US" sz="3200" b="0" i="0" u="none" strike="noStrike" kern="1200" cap="none" spc="-147" normalizeH="0" baseline="0" noProof="0">
                <a:ln w="3175">
                  <a:noFill/>
                </a:ln>
                <a:solidFill>
                  <a:prstClr val="black"/>
                </a:solidFill>
                <a:effectLst/>
                <a:uLnTx/>
                <a:uFillTx/>
                <a:latin typeface="Segoe UI Semibold"/>
                <a:ea typeface="+mn-ea"/>
                <a:cs typeface="Segoe UI Light" panose="020B0502040204020203" pitchFamily="34" charset="0"/>
              </a:rPr>
              <a:t>(Multi-)cloud adoption brings new permission challenges</a:t>
            </a:r>
          </a:p>
        </p:txBody>
      </p:sp>
      <p:grpSp>
        <p:nvGrpSpPr>
          <p:cNvPr id="20" name="Group 19">
            <a:extLst>
              <a:ext uri="{FF2B5EF4-FFF2-40B4-BE49-F238E27FC236}">
                <a16:creationId xmlns:a16="http://schemas.microsoft.com/office/drawing/2014/main" id="{C41EA938-E3F7-C1C6-91FB-CFA7B57BE707}"/>
              </a:ext>
            </a:extLst>
          </p:cNvPr>
          <p:cNvGrpSpPr/>
          <p:nvPr/>
        </p:nvGrpSpPr>
        <p:grpSpPr>
          <a:xfrm>
            <a:off x="427980" y="1538542"/>
            <a:ext cx="5286971" cy="1497012"/>
            <a:chOff x="427980" y="1487742"/>
            <a:chExt cx="5286971" cy="1497012"/>
          </a:xfrm>
        </p:grpSpPr>
        <p:sp>
          <p:nvSpPr>
            <p:cNvPr id="86" name="Freeform 14">
              <a:extLst>
                <a:ext uri="{FF2B5EF4-FFF2-40B4-BE49-F238E27FC236}">
                  <a16:creationId xmlns:a16="http://schemas.microsoft.com/office/drawing/2014/main" id="{DE8E6B12-598E-4AC3-A1A8-9E9F4F183BD8}"/>
                </a:ext>
                <a:ext uri="{C183D7F6-B498-43B3-948B-1728B52AA6E4}">
                  <adec:decorative xmlns:adec="http://schemas.microsoft.com/office/drawing/2017/decorative" val="1"/>
                </a:ext>
              </a:extLst>
            </p:cNvPr>
            <p:cNvSpPr>
              <a:spLocks/>
            </p:cNvSpPr>
            <p:nvPr/>
          </p:nvSpPr>
          <p:spPr bwMode="auto">
            <a:xfrm>
              <a:off x="427980" y="1487742"/>
              <a:ext cx="5286971" cy="1497012"/>
            </a:xfrm>
            <a:custGeom>
              <a:avLst/>
              <a:gdLst>
                <a:gd name="T0" fmla="*/ 1600 w 1891"/>
                <a:gd name="T1" fmla="*/ 582 h 582"/>
                <a:gd name="T2" fmla="*/ 291 w 1891"/>
                <a:gd name="T3" fmla="*/ 582 h 582"/>
                <a:gd name="T4" fmla="*/ 0 w 1891"/>
                <a:gd name="T5" fmla="*/ 291 h 582"/>
                <a:gd name="T6" fmla="*/ 0 w 1891"/>
                <a:gd name="T7" fmla="*/ 291 h 582"/>
                <a:gd name="T8" fmla="*/ 291 w 1891"/>
                <a:gd name="T9" fmla="*/ 0 h 582"/>
                <a:gd name="T10" fmla="*/ 1600 w 1891"/>
                <a:gd name="T11" fmla="*/ 0 h 582"/>
                <a:gd name="T12" fmla="*/ 1891 w 1891"/>
                <a:gd name="T13" fmla="*/ 291 h 582"/>
                <a:gd name="T14" fmla="*/ 1891 w 1891"/>
                <a:gd name="T15" fmla="*/ 291 h 582"/>
                <a:gd name="T16" fmla="*/ 1600 w 1891"/>
                <a:gd name="T1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1" h="582">
                  <a:moveTo>
                    <a:pt x="1600" y="582"/>
                  </a:moveTo>
                  <a:cubicBezTo>
                    <a:pt x="291" y="582"/>
                    <a:pt x="291" y="582"/>
                    <a:pt x="291" y="582"/>
                  </a:cubicBezTo>
                  <a:cubicBezTo>
                    <a:pt x="130" y="582"/>
                    <a:pt x="0" y="452"/>
                    <a:pt x="0" y="291"/>
                  </a:cubicBezTo>
                  <a:cubicBezTo>
                    <a:pt x="0" y="291"/>
                    <a:pt x="0" y="291"/>
                    <a:pt x="0" y="291"/>
                  </a:cubicBezTo>
                  <a:cubicBezTo>
                    <a:pt x="0" y="130"/>
                    <a:pt x="130" y="0"/>
                    <a:pt x="291" y="0"/>
                  </a:cubicBezTo>
                  <a:cubicBezTo>
                    <a:pt x="1600" y="0"/>
                    <a:pt x="1600" y="0"/>
                    <a:pt x="1600" y="0"/>
                  </a:cubicBezTo>
                  <a:cubicBezTo>
                    <a:pt x="1761" y="0"/>
                    <a:pt x="1891" y="130"/>
                    <a:pt x="1891" y="291"/>
                  </a:cubicBezTo>
                  <a:cubicBezTo>
                    <a:pt x="1891" y="291"/>
                    <a:pt x="1891" y="291"/>
                    <a:pt x="1891" y="291"/>
                  </a:cubicBezTo>
                  <a:cubicBezTo>
                    <a:pt x="1891" y="452"/>
                    <a:pt x="1761" y="582"/>
                    <a:pt x="1600" y="582"/>
                  </a:cubicBezTo>
                  <a:close/>
                </a:path>
              </a:pathLst>
            </a:custGeom>
            <a:solidFill>
              <a:srgbClr val="0078D4">
                <a:alpha val="5000"/>
              </a:srgbClr>
            </a:solidFill>
            <a:ln w="25400">
              <a:solidFill>
                <a:srgbClr val="0078D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4383AFC0-2465-4332-BCB6-E285DE7CFB30}"/>
                </a:ext>
              </a:extLst>
            </p:cNvPr>
            <p:cNvSpPr/>
            <p:nvPr/>
          </p:nvSpPr>
          <p:spPr>
            <a:xfrm>
              <a:off x="1955584" y="1816751"/>
              <a:ext cx="3532817" cy="1077218"/>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Exponential growth </a:t>
              </a:r>
              <a:r>
                <a:rPr kumimoji="0" lang="en-US" sz="1600" b="0"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of identities, machines, functions, and scripts operating in the cloud infrastructure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87" name="Oval 15">
              <a:extLst>
                <a:ext uri="{FF2B5EF4-FFF2-40B4-BE49-F238E27FC236}">
                  <a16:creationId xmlns:a16="http://schemas.microsoft.com/office/drawing/2014/main" id="{69B3263D-E582-4262-8D5A-5C1B63F24258}"/>
                </a:ext>
                <a:ext uri="{C183D7F6-B498-43B3-948B-1728B52AA6E4}">
                  <adec:decorative xmlns:adec="http://schemas.microsoft.com/office/drawing/2017/decorative" val="1"/>
                </a:ext>
              </a:extLst>
            </p:cNvPr>
            <p:cNvSpPr>
              <a:spLocks noChangeArrowheads="1"/>
            </p:cNvSpPr>
            <p:nvPr/>
          </p:nvSpPr>
          <p:spPr bwMode="auto">
            <a:xfrm>
              <a:off x="722718" y="1714692"/>
              <a:ext cx="1087438" cy="1090612"/>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AA346224-AEFF-4E28-B3AB-BA153953DA0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524" y="1895575"/>
              <a:ext cx="673170" cy="728846"/>
            </a:xfrm>
            <a:prstGeom prst="rect">
              <a:avLst/>
            </a:prstGeom>
          </p:spPr>
        </p:pic>
      </p:grpSp>
      <p:pic>
        <p:nvPicPr>
          <p:cNvPr id="4" name="Picture 3">
            <a:extLst>
              <a:ext uri="{FF2B5EF4-FFF2-40B4-BE49-F238E27FC236}">
                <a16:creationId xmlns:a16="http://schemas.microsoft.com/office/drawing/2014/main" id="{B8FBA9D6-77E1-260F-8338-CC2C298979ED}"/>
              </a:ext>
            </a:extLst>
          </p:cNvPr>
          <p:cNvPicPr>
            <a:picLocks noChangeAspect="1"/>
          </p:cNvPicPr>
          <p:nvPr/>
        </p:nvPicPr>
        <p:blipFill rotWithShape="1">
          <a:blip r:embed="rId5"/>
          <a:srcRect t="226" r="29754" b="-226"/>
          <a:stretch/>
        </p:blipFill>
        <p:spPr>
          <a:xfrm>
            <a:off x="6477050" y="1444279"/>
            <a:ext cx="5717353" cy="5425959"/>
          </a:xfrm>
          <a:custGeom>
            <a:avLst/>
            <a:gdLst>
              <a:gd name="connsiteX0" fmla="*/ 571500 w 7226300"/>
              <a:gd name="connsiteY0" fmla="*/ 0 h 6858000"/>
              <a:gd name="connsiteX1" fmla="*/ 7226300 w 7226300"/>
              <a:gd name="connsiteY1" fmla="*/ 0 h 6858000"/>
              <a:gd name="connsiteX2" fmla="*/ 7226300 w 7226300"/>
              <a:gd name="connsiteY2" fmla="*/ 2600325 h 6858000"/>
              <a:gd name="connsiteX3" fmla="*/ 7226300 w 7226300"/>
              <a:gd name="connsiteY3" fmla="*/ 6286500 h 6858000"/>
              <a:gd name="connsiteX4" fmla="*/ 6657975 w 7226300"/>
              <a:gd name="connsiteY4" fmla="*/ 6858000 h 6858000"/>
              <a:gd name="connsiteX5" fmla="*/ 6636677 w 7226300"/>
              <a:gd name="connsiteY5" fmla="*/ 6858000 h 6858000"/>
              <a:gd name="connsiteX6" fmla="*/ 6609700 w 7226300"/>
              <a:gd name="connsiteY6" fmla="*/ 6858000 h 6858000"/>
              <a:gd name="connsiteX7" fmla="*/ 6571525 w 7226300"/>
              <a:gd name="connsiteY7" fmla="*/ 6858000 h 6858000"/>
              <a:gd name="connsiteX8" fmla="*/ 6521915 w 7226300"/>
              <a:gd name="connsiteY8" fmla="*/ 6858000 h 6858000"/>
              <a:gd name="connsiteX9" fmla="*/ 6460636 w 7226300"/>
              <a:gd name="connsiteY9" fmla="*/ 6858000 h 6858000"/>
              <a:gd name="connsiteX10" fmla="*/ 6387452 w 7226300"/>
              <a:gd name="connsiteY10" fmla="*/ 6858000 h 6858000"/>
              <a:gd name="connsiteX11" fmla="*/ 6302127 w 7226300"/>
              <a:gd name="connsiteY11" fmla="*/ 6858000 h 6858000"/>
              <a:gd name="connsiteX12" fmla="*/ 6204426 w 7226300"/>
              <a:gd name="connsiteY12" fmla="*/ 6858000 h 6858000"/>
              <a:gd name="connsiteX13" fmla="*/ 6094114 w 7226300"/>
              <a:gd name="connsiteY13" fmla="*/ 6858000 h 6858000"/>
              <a:gd name="connsiteX14" fmla="*/ 5970955 w 7226300"/>
              <a:gd name="connsiteY14" fmla="*/ 6858000 h 6858000"/>
              <a:gd name="connsiteX15" fmla="*/ 5834714 w 7226300"/>
              <a:gd name="connsiteY15" fmla="*/ 6858000 h 6858000"/>
              <a:gd name="connsiteX16" fmla="*/ 5685155 w 7226300"/>
              <a:gd name="connsiteY16" fmla="*/ 6858000 h 6858000"/>
              <a:gd name="connsiteX17" fmla="*/ 5522042 w 7226300"/>
              <a:gd name="connsiteY17" fmla="*/ 6858000 h 6858000"/>
              <a:gd name="connsiteX18" fmla="*/ 5345141 w 7226300"/>
              <a:gd name="connsiteY18" fmla="*/ 6858000 h 6858000"/>
              <a:gd name="connsiteX19" fmla="*/ 5154216 w 7226300"/>
              <a:gd name="connsiteY19" fmla="*/ 6858000 h 6858000"/>
              <a:gd name="connsiteX20" fmla="*/ 4949031 w 7226300"/>
              <a:gd name="connsiteY20" fmla="*/ 6858000 h 6858000"/>
              <a:gd name="connsiteX21" fmla="*/ 4729351 w 7226300"/>
              <a:gd name="connsiteY21" fmla="*/ 6858000 h 6858000"/>
              <a:gd name="connsiteX22" fmla="*/ 4494941 w 7226300"/>
              <a:gd name="connsiteY22" fmla="*/ 6858000 h 6858000"/>
              <a:gd name="connsiteX23" fmla="*/ 4245564 w 7226300"/>
              <a:gd name="connsiteY23" fmla="*/ 6858000 h 6858000"/>
              <a:gd name="connsiteX24" fmla="*/ 3980986 w 7226300"/>
              <a:gd name="connsiteY24" fmla="*/ 6858000 h 6858000"/>
              <a:gd name="connsiteX25" fmla="*/ 3700972 w 7226300"/>
              <a:gd name="connsiteY25" fmla="*/ 6858000 h 6858000"/>
              <a:gd name="connsiteX26" fmla="*/ 3405285 w 7226300"/>
              <a:gd name="connsiteY26" fmla="*/ 6858000 h 6858000"/>
              <a:gd name="connsiteX27" fmla="*/ 3093690 w 7226300"/>
              <a:gd name="connsiteY27" fmla="*/ 6858000 h 6858000"/>
              <a:gd name="connsiteX28" fmla="*/ 2765953 w 7226300"/>
              <a:gd name="connsiteY28" fmla="*/ 6858000 h 6858000"/>
              <a:gd name="connsiteX29" fmla="*/ 2421836 w 7226300"/>
              <a:gd name="connsiteY29" fmla="*/ 6858000 h 6858000"/>
              <a:gd name="connsiteX30" fmla="*/ 2061106 w 7226300"/>
              <a:gd name="connsiteY30" fmla="*/ 6858000 h 6858000"/>
              <a:gd name="connsiteX31" fmla="*/ 1683525 w 7226300"/>
              <a:gd name="connsiteY31" fmla="*/ 6858000 h 6858000"/>
              <a:gd name="connsiteX32" fmla="*/ 1288860 w 7226300"/>
              <a:gd name="connsiteY32" fmla="*/ 6858000 h 6858000"/>
              <a:gd name="connsiteX33" fmla="*/ 876875 w 7226300"/>
              <a:gd name="connsiteY33" fmla="*/ 6858000 h 6858000"/>
              <a:gd name="connsiteX34" fmla="*/ 447333 w 7226300"/>
              <a:gd name="connsiteY34" fmla="*/ 6858000 h 6858000"/>
              <a:gd name="connsiteX35" fmla="*/ 0 w 7226300"/>
              <a:gd name="connsiteY35" fmla="*/ 6858000 h 6858000"/>
              <a:gd name="connsiteX36" fmla="*/ 0 w 7226300"/>
              <a:gd name="connsiteY36" fmla="*/ 2600325 h 6858000"/>
              <a:gd name="connsiteX37" fmla="*/ 0 w 7226300"/>
              <a:gd name="connsiteY37" fmla="*/ 568325 h 6858000"/>
              <a:gd name="connsiteX38" fmla="*/ 571500 w 7226300"/>
              <a:gd name="connsiteY3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26300" h="6858000">
                <a:moveTo>
                  <a:pt x="571500" y="0"/>
                </a:moveTo>
                <a:cubicBezTo>
                  <a:pt x="571500" y="0"/>
                  <a:pt x="2003425" y="0"/>
                  <a:pt x="7226300" y="0"/>
                </a:cubicBezTo>
                <a:cubicBezTo>
                  <a:pt x="7226300" y="0"/>
                  <a:pt x="7226300" y="0"/>
                  <a:pt x="7226300" y="2600325"/>
                </a:cubicBezTo>
                <a:cubicBezTo>
                  <a:pt x="7226300" y="2600325"/>
                  <a:pt x="7226300" y="2600325"/>
                  <a:pt x="7226300" y="6286500"/>
                </a:cubicBezTo>
                <a:cubicBezTo>
                  <a:pt x="7226300" y="6604000"/>
                  <a:pt x="6975475" y="6858000"/>
                  <a:pt x="6657975" y="6858000"/>
                </a:cubicBezTo>
                <a:lnTo>
                  <a:pt x="6636677" y="6858000"/>
                </a:lnTo>
                <a:lnTo>
                  <a:pt x="6609700" y="6858000"/>
                </a:lnTo>
                <a:lnTo>
                  <a:pt x="6571525" y="6858000"/>
                </a:lnTo>
                <a:lnTo>
                  <a:pt x="6521915" y="6858000"/>
                </a:lnTo>
                <a:lnTo>
                  <a:pt x="6460636" y="6858000"/>
                </a:lnTo>
                <a:lnTo>
                  <a:pt x="6387452" y="6858000"/>
                </a:lnTo>
                <a:lnTo>
                  <a:pt x="6302127" y="6858000"/>
                </a:lnTo>
                <a:lnTo>
                  <a:pt x="6204426" y="6858000"/>
                </a:lnTo>
                <a:lnTo>
                  <a:pt x="6094114" y="6858000"/>
                </a:lnTo>
                <a:lnTo>
                  <a:pt x="5970955" y="6858000"/>
                </a:lnTo>
                <a:lnTo>
                  <a:pt x="5834714" y="6858000"/>
                </a:lnTo>
                <a:lnTo>
                  <a:pt x="5685155" y="6858000"/>
                </a:lnTo>
                <a:lnTo>
                  <a:pt x="5522042" y="6858000"/>
                </a:lnTo>
                <a:lnTo>
                  <a:pt x="5345141" y="6858000"/>
                </a:lnTo>
                <a:lnTo>
                  <a:pt x="5154216" y="6858000"/>
                </a:lnTo>
                <a:lnTo>
                  <a:pt x="4949031" y="6858000"/>
                </a:lnTo>
                <a:lnTo>
                  <a:pt x="4729351" y="6858000"/>
                </a:lnTo>
                <a:lnTo>
                  <a:pt x="4494941" y="6858000"/>
                </a:lnTo>
                <a:lnTo>
                  <a:pt x="4245564" y="6858000"/>
                </a:lnTo>
                <a:lnTo>
                  <a:pt x="3980986" y="6858000"/>
                </a:lnTo>
                <a:lnTo>
                  <a:pt x="3700972" y="6858000"/>
                </a:lnTo>
                <a:lnTo>
                  <a:pt x="3405285" y="6858000"/>
                </a:lnTo>
                <a:lnTo>
                  <a:pt x="3093690" y="6858000"/>
                </a:lnTo>
                <a:lnTo>
                  <a:pt x="2765953" y="6858000"/>
                </a:lnTo>
                <a:lnTo>
                  <a:pt x="2421836" y="6858000"/>
                </a:lnTo>
                <a:lnTo>
                  <a:pt x="2061106" y="6858000"/>
                </a:lnTo>
                <a:lnTo>
                  <a:pt x="1683525" y="6858000"/>
                </a:lnTo>
                <a:lnTo>
                  <a:pt x="1288860" y="6858000"/>
                </a:lnTo>
                <a:lnTo>
                  <a:pt x="876875" y="6858000"/>
                </a:lnTo>
                <a:lnTo>
                  <a:pt x="447333" y="6858000"/>
                </a:lnTo>
                <a:lnTo>
                  <a:pt x="0" y="6858000"/>
                </a:lnTo>
                <a:cubicBezTo>
                  <a:pt x="0" y="6858000"/>
                  <a:pt x="0" y="6858000"/>
                  <a:pt x="0" y="2600325"/>
                </a:cubicBezTo>
                <a:cubicBezTo>
                  <a:pt x="0" y="2600325"/>
                  <a:pt x="0" y="2600325"/>
                  <a:pt x="0" y="568325"/>
                </a:cubicBezTo>
                <a:cubicBezTo>
                  <a:pt x="0" y="257175"/>
                  <a:pt x="257175" y="0"/>
                  <a:pt x="571500" y="0"/>
                </a:cubicBezTo>
                <a:close/>
              </a:path>
            </a:pathLst>
          </a:custGeom>
        </p:spPr>
      </p:pic>
      <p:grpSp>
        <p:nvGrpSpPr>
          <p:cNvPr id="22" name="Group 21">
            <a:extLst>
              <a:ext uri="{FF2B5EF4-FFF2-40B4-BE49-F238E27FC236}">
                <a16:creationId xmlns:a16="http://schemas.microsoft.com/office/drawing/2014/main" id="{188F695B-8B64-1F24-B0EC-727CC0D295A7}"/>
              </a:ext>
            </a:extLst>
          </p:cNvPr>
          <p:cNvGrpSpPr/>
          <p:nvPr/>
        </p:nvGrpSpPr>
        <p:grpSpPr>
          <a:xfrm>
            <a:off x="499622" y="5117398"/>
            <a:ext cx="5215330" cy="1497012"/>
            <a:chOff x="499622" y="5066598"/>
            <a:chExt cx="5215330" cy="1497012"/>
          </a:xfrm>
        </p:grpSpPr>
        <p:grpSp>
          <p:nvGrpSpPr>
            <p:cNvPr id="28" name="Group 27">
              <a:extLst>
                <a:ext uri="{FF2B5EF4-FFF2-40B4-BE49-F238E27FC236}">
                  <a16:creationId xmlns:a16="http://schemas.microsoft.com/office/drawing/2014/main" id="{5F86CEC6-238F-453C-8095-708F8B2E5CBB}"/>
                </a:ext>
                <a:ext uri="{C183D7F6-B498-43B3-948B-1728B52AA6E4}">
                  <adec:decorative xmlns:adec="http://schemas.microsoft.com/office/drawing/2017/decorative" val="1"/>
                </a:ext>
              </a:extLst>
            </p:cNvPr>
            <p:cNvGrpSpPr/>
            <p:nvPr/>
          </p:nvGrpSpPr>
          <p:grpSpPr>
            <a:xfrm>
              <a:off x="499622" y="5066598"/>
              <a:ext cx="5215330" cy="1497012"/>
              <a:chOff x="8932609" y="1493838"/>
              <a:chExt cx="5215330" cy="1497012"/>
            </a:xfrm>
          </p:grpSpPr>
          <p:sp>
            <p:nvSpPr>
              <p:cNvPr id="26" name="Freeform 14">
                <a:extLst>
                  <a:ext uri="{FF2B5EF4-FFF2-40B4-BE49-F238E27FC236}">
                    <a16:creationId xmlns:a16="http://schemas.microsoft.com/office/drawing/2014/main" id="{6D995332-1817-4F9B-A686-39B3F79E56EE}"/>
                  </a:ext>
                </a:extLst>
              </p:cNvPr>
              <p:cNvSpPr>
                <a:spLocks/>
              </p:cNvSpPr>
              <p:nvPr/>
            </p:nvSpPr>
            <p:spPr bwMode="auto">
              <a:xfrm>
                <a:off x="8932609" y="1493838"/>
                <a:ext cx="5215330" cy="1497012"/>
              </a:xfrm>
              <a:custGeom>
                <a:avLst/>
                <a:gdLst>
                  <a:gd name="T0" fmla="*/ 1600 w 1891"/>
                  <a:gd name="T1" fmla="*/ 582 h 582"/>
                  <a:gd name="T2" fmla="*/ 291 w 1891"/>
                  <a:gd name="T3" fmla="*/ 582 h 582"/>
                  <a:gd name="T4" fmla="*/ 0 w 1891"/>
                  <a:gd name="T5" fmla="*/ 291 h 582"/>
                  <a:gd name="T6" fmla="*/ 0 w 1891"/>
                  <a:gd name="T7" fmla="*/ 291 h 582"/>
                  <a:gd name="T8" fmla="*/ 291 w 1891"/>
                  <a:gd name="T9" fmla="*/ 0 h 582"/>
                  <a:gd name="T10" fmla="*/ 1600 w 1891"/>
                  <a:gd name="T11" fmla="*/ 0 h 582"/>
                  <a:gd name="T12" fmla="*/ 1891 w 1891"/>
                  <a:gd name="T13" fmla="*/ 291 h 582"/>
                  <a:gd name="T14" fmla="*/ 1891 w 1891"/>
                  <a:gd name="T15" fmla="*/ 291 h 582"/>
                  <a:gd name="T16" fmla="*/ 1600 w 1891"/>
                  <a:gd name="T1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1" h="582">
                    <a:moveTo>
                      <a:pt x="1600" y="582"/>
                    </a:moveTo>
                    <a:cubicBezTo>
                      <a:pt x="291" y="582"/>
                      <a:pt x="291" y="582"/>
                      <a:pt x="291" y="582"/>
                    </a:cubicBezTo>
                    <a:cubicBezTo>
                      <a:pt x="130" y="582"/>
                      <a:pt x="0" y="452"/>
                      <a:pt x="0" y="291"/>
                    </a:cubicBezTo>
                    <a:cubicBezTo>
                      <a:pt x="0" y="291"/>
                      <a:pt x="0" y="291"/>
                      <a:pt x="0" y="291"/>
                    </a:cubicBezTo>
                    <a:cubicBezTo>
                      <a:pt x="0" y="130"/>
                      <a:pt x="130" y="0"/>
                      <a:pt x="291" y="0"/>
                    </a:cubicBezTo>
                    <a:cubicBezTo>
                      <a:pt x="1600" y="0"/>
                      <a:pt x="1600" y="0"/>
                      <a:pt x="1600" y="0"/>
                    </a:cubicBezTo>
                    <a:cubicBezTo>
                      <a:pt x="1761" y="0"/>
                      <a:pt x="1891" y="130"/>
                      <a:pt x="1891" y="291"/>
                    </a:cubicBezTo>
                    <a:cubicBezTo>
                      <a:pt x="1891" y="291"/>
                      <a:pt x="1891" y="291"/>
                      <a:pt x="1891" y="291"/>
                    </a:cubicBezTo>
                    <a:cubicBezTo>
                      <a:pt x="1891" y="452"/>
                      <a:pt x="1761" y="582"/>
                      <a:pt x="1600" y="582"/>
                    </a:cubicBezTo>
                    <a:close/>
                  </a:path>
                </a:pathLst>
              </a:custGeom>
              <a:solidFill>
                <a:srgbClr val="F3F8F3"/>
              </a:solidFill>
              <a:ln w="25400">
                <a:solidFill>
                  <a:srgbClr val="107C1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Oval 15">
                <a:extLst>
                  <a:ext uri="{FF2B5EF4-FFF2-40B4-BE49-F238E27FC236}">
                    <a16:creationId xmlns:a16="http://schemas.microsoft.com/office/drawing/2014/main" id="{524F4102-1225-47F9-8310-0C220CA5A8D1}"/>
                  </a:ext>
                </a:extLst>
              </p:cNvPr>
              <p:cNvSpPr>
                <a:spLocks noChangeArrowheads="1"/>
              </p:cNvSpPr>
              <p:nvPr/>
            </p:nvSpPr>
            <p:spPr bwMode="auto">
              <a:xfrm>
                <a:off x="9177804" y="1706050"/>
                <a:ext cx="1087438" cy="1090612"/>
              </a:xfrm>
              <a:prstGeom prst="ellipse">
                <a:avLst/>
              </a:prstGeom>
              <a:solidFill>
                <a:srgbClr val="107C1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F9FAD19B-F0F4-408A-8448-977A1B77B6D4}"/>
                </a:ext>
              </a:extLst>
            </p:cNvPr>
            <p:cNvSpPr/>
            <p:nvPr/>
          </p:nvSpPr>
          <p:spPr>
            <a:xfrm>
              <a:off x="1955583" y="5531728"/>
              <a:ext cx="3449793" cy="584775"/>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7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&gt;50% of permissions are high-risk </a:t>
              </a:r>
              <a:r>
                <a:rPr kumimoji="0" lang="en-US" sz="1600" b="0" i="0" u="none" strike="noStrike" kern="0" cap="none" spc="-7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and can cause catastrophic damage</a:t>
              </a:r>
              <a:endParaRPr kumimoji="0" lang="en-US" sz="1600" b="0" i="0" u="none" strike="noStrike" kern="1200" cap="none" spc="-70" normalizeH="0" baseline="0" noProof="0">
                <a:ln>
                  <a:noFill/>
                </a:ln>
                <a:solidFill>
                  <a:srgbClr val="000000"/>
                </a:solidFill>
                <a:effectLst/>
                <a:uLnTx/>
                <a:uFillTx/>
                <a:latin typeface="Segoe UI"/>
                <a:ea typeface="+mn-ea"/>
                <a:cs typeface="+mn-cs"/>
              </a:endParaRPr>
            </a:p>
          </p:txBody>
        </p:sp>
        <p:sp>
          <p:nvSpPr>
            <p:cNvPr id="7" name="Warning_E7BA" title="Icon of a triangle with an exclaimation point inside">
              <a:extLst>
                <a:ext uri="{FF2B5EF4-FFF2-40B4-BE49-F238E27FC236}">
                  <a16:creationId xmlns:a16="http://schemas.microsoft.com/office/drawing/2014/main" id="{F54DD514-8E3D-DE5B-95BF-ED59D038636F}"/>
                </a:ext>
              </a:extLst>
            </p:cNvPr>
            <p:cNvSpPr>
              <a:spLocks noChangeAspect="1" noEditPoints="1"/>
            </p:cNvSpPr>
            <p:nvPr/>
          </p:nvSpPr>
          <p:spPr bwMode="auto">
            <a:xfrm>
              <a:off x="1013530" y="5493461"/>
              <a:ext cx="568866" cy="569155"/>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BE3D23AC-F328-33B6-4829-21C50EF3B394}"/>
              </a:ext>
            </a:extLst>
          </p:cNvPr>
          <p:cNvGrpSpPr/>
          <p:nvPr/>
        </p:nvGrpSpPr>
        <p:grpSpPr>
          <a:xfrm>
            <a:off x="427980" y="3335908"/>
            <a:ext cx="5286972" cy="1497012"/>
            <a:chOff x="427980" y="3285108"/>
            <a:chExt cx="5286972" cy="1497012"/>
          </a:xfrm>
        </p:grpSpPr>
        <p:grpSp>
          <p:nvGrpSpPr>
            <p:cNvPr id="89" name="Group 88">
              <a:extLst>
                <a:ext uri="{FF2B5EF4-FFF2-40B4-BE49-F238E27FC236}">
                  <a16:creationId xmlns:a16="http://schemas.microsoft.com/office/drawing/2014/main" id="{ABB0ED94-2279-47EC-89BB-00FA7F38669D}"/>
                </a:ext>
                <a:ext uri="{C183D7F6-B498-43B3-948B-1728B52AA6E4}">
                  <adec:decorative xmlns:adec="http://schemas.microsoft.com/office/drawing/2017/decorative" val="1"/>
                </a:ext>
              </a:extLst>
            </p:cNvPr>
            <p:cNvGrpSpPr/>
            <p:nvPr/>
          </p:nvGrpSpPr>
          <p:grpSpPr>
            <a:xfrm>
              <a:off x="427980" y="3285108"/>
              <a:ext cx="5286972" cy="1497012"/>
              <a:chOff x="8860967" y="1493838"/>
              <a:chExt cx="5286972" cy="1497012"/>
            </a:xfrm>
            <a:solidFill>
              <a:srgbClr val="274B47">
                <a:alpha val="5000"/>
              </a:srgbClr>
            </a:solidFill>
          </p:grpSpPr>
          <p:sp>
            <p:nvSpPr>
              <p:cNvPr id="95" name="Freeform 14">
                <a:extLst>
                  <a:ext uri="{FF2B5EF4-FFF2-40B4-BE49-F238E27FC236}">
                    <a16:creationId xmlns:a16="http://schemas.microsoft.com/office/drawing/2014/main" id="{7A0C463B-F1E0-4151-AD57-B37AD2E8E3E6}"/>
                  </a:ext>
                </a:extLst>
              </p:cNvPr>
              <p:cNvSpPr>
                <a:spLocks/>
              </p:cNvSpPr>
              <p:nvPr/>
            </p:nvSpPr>
            <p:spPr bwMode="auto">
              <a:xfrm>
                <a:off x="8860967" y="1493838"/>
                <a:ext cx="5286972" cy="1497012"/>
              </a:xfrm>
              <a:custGeom>
                <a:avLst/>
                <a:gdLst>
                  <a:gd name="T0" fmla="*/ 1600 w 1891"/>
                  <a:gd name="T1" fmla="*/ 582 h 582"/>
                  <a:gd name="T2" fmla="*/ 291 w 1891"/>
                  <a:gd name="T3" fmla="*/ 582 h 582"/>
                  <a:gd name="T4" fmla="*/ 0 w 1891"/>
                  <a:gd name="T5" fmla="*/ 291 h 582"/>
                  <a:gd name="T6" fmla="*/ 0 w 1891"/>
                  <a:gd name="T7" fmla="*/ 291 h 582"/>
                  <a:gd name="T8" fmla="*/ 291 w 1891"/>
                  <a:gd name="T9" fmla="*/ 0 h 582"/>
                  <a:gd name="T10" fmla="*/ 1600 w 1891"/>
                  <a:gd name="T11" fmla="*/ 0 h 582"/>
                  <a:gd name="T12" fmla="*/ 1891 w 1891"/>
                  <a:gd name="T13" fmla="*/ 291 h 582"/>
                  <a:gd name="T14" fmla="*/ 1891 w 1891"/>
                  <a:gd name="T15" fmla="*/ 291 h 582"/>
                  <a:gd name="T16" fmla="*/ 1600 w 1891"/>
                  <a:gd name="T1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1" h="582">
                    <a:moveTo>
                      <a:pt x="1600" y="582"/>
                    </a:moveTo>
                    <a:cubicBezTo>
                      <a:pt x="291" y="582"/>
                      <a:pt x="291" y="582"/>
                      <a:pt x="291" y="582"/>
                    </a:cubicBezTo>
                    <a:cubicBezTo>
                      <a:pt x="130" y="582"/>
                      <a:pt x="0" y="452"/>
                      <a:pt x="0" y="291"/>
                    </a:cubicBezTo>
                    <a:cubicBezTo>
                      <a:pt x="0" y="291"/>
                      <a:pt x="0" y="291"/>
                      <a:pt x="0" y="291"/>
                    </a:cubicBezTo>
                    <a:cubicBezTo>
                      <a:pt x="0" y="130"/>
                      <a:pt x="130" y="0"/>
                      <a:pt x="291" y="0"/>
                    </a:cubicBezTo>
                    <a:cubicBezTo>
                      <a:pt x="1600" y="0"/>
                      <a:pt x="1600" y="0"/>
                      <a:pt x="1600" y="0"/>
                    </a:cubicBezTo>
                    <a:cubicBezTo>
                      <a:pt x="1761" y="0"/>
                      <a:pt x="1891" y="130"/>
                      <a:pt x="1891" y="291"/>
                    </a:cubicBezTo>
                    <a:cubicBezTo>
                      <a:pt x="1891" y="291"/>
                      <a:pt x="1891" y="291"/>
                      <a:pt x="1891" y="291"/>
                    </a:cubicBezTo>
                    <a:cubicBezTo>
                      <a:pt x="1891" y="452"/>
                      <a:pt x="1761" y="582"/>
                      <a:pt x="1600" y="582"/>
                    </a:cubicBezTo>
                    <a:close/>
                  </a:path>
                </a:pathLst>
              </a:custGeom>
              <a:grpFill/>
              <a:ln w="25400">
                <a:solidFill>
                  <a:srgbClr val="274B4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15">
                <a:extLst>
                  <a:ext uri="{FF2B5EF4-FFF2-40B4-BE49-F238E27FC236}">
                    <a16:creationId xmlns:a16="http://schemas.microsoft.com/office/drawing/2014/main" id="{C4499E58-BAAC-426F-B0FB-1EFFD78E6D78}"/>
                  </a:ext>
                </a:extLst>
              </p:cNvPr>
              <p:cNvSpPr>
                <a:spLocks noChangeArrowheads="1"/>
              </p:cNvSpPr>
              <p:nvPr/>
            </p:nvSpPr>
            <p:spPr bwMode="auto">
              <a:xfrm>
                <a:off x="9130500" y="1695394"/>
                <a:ext cx="1087438" cy="1090612"/>
              </a:xfrm>
              <a:prstGeom prst="ellipse">
                <a:avLst/>
              </a:prstGeom>
              <a:solidFill>
                <a:srgbClr val="274B47"/>
              </a:soli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7E60EAF6-A3DF-4C0A-A65F-499884F34134}"/>
                </a:ext>
              </a:extLst>
            </p:cNvPr>
            <p:cNvSpPr/>
            <p:nvPr/>
          </p:nvSpPr>
          <p:spPr>
            <a:xfrm>
              <a:off x="1955584" y="3739583"/>
              <a:ext cx="3588735" cy="58477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&gt;90% of identities </a:t>
              </a:r>
              <a:r>
                <a:rPr kumimoji="0" lang="en-US" sz="1600" b="0"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are using </a:t>
              </a:r>
              <a:r>
                <a:rPr kumimoji="0" lang="en-US" sz="1600" b="1"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&lt;5%</a:t>
              </a:r>
              <a:r>
                <a:rPr kumimoji="0" lang="en-US" sz="1600" b="0"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 </a:t>
              </a:r>
              <a:r>
                <a:rPr kumimoji="0" lang="en-US" sz="1600" b="1"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of permissions </a:t>
              </a:r>
              <a:r>
                <a:rPr kumimoji="0" lang="en-US" sz="1600" b="0" i="0" u="none" strike="noStrike" kern="1200" cap="none" spc="0" normalizeH="0" baseline="0" noProof="0">
                  <a:ln>
                    <a:noFill/>
                  </a:ln>
                  <a:solidFill>
                    <a:srgbClr val="000000"/>
                  </a:solidFill>
                  <a:effectLst/>
                  <a:uLnTx/>
                  <a:uFillTx/>
                  <a:latin typeface="Segoe UI"/>
                  <a:ea typeface="Helvetica Neue" panose="02000503000000020004" pitchFamily="2" charset="0"/>
                  <a:cs typeface="Helvetica Neue" panose="02000503000000020004" pitchFamily="2" charset="0"/>
                </a:rPr>
                <a:t>granted </a:t>
              </a:r>
            </a:p>
          </p:txBody>
        </p:sp>
      </p:grpSp>
      <p:pic>
        <p:nvPicPr>
          <p:cNvPr id="2" name="Graphic 1" descr="Users with solid fill">
            <a:extLst>
              <a:ext uri="{FF2B5EF4-FFF2-40B4-BE49-F238E27FC236}">
                <a16:creationId xmlns:a16="http://schemas.microsoft.com/office/drawing/2014/main" id="{E8B5CFF4-B16E-95DF-6AE8-EC5EABD6D6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341" y="3722043"/>
            <a:ext cx="681353" cy="681353"/>
          </a:xfrm>
          <a:prstGeom prst="rect">
            <a:avLst/>
          </a:prstGeom>
        </p:spPr>
      </p:pic>
    </p:spTree>
    <p:extLst>
      <p:ext uri="{BB962C8B-B14F-4D97-AF65-F5344CB8AC3E}">
        <p14:creationId xmlns:p14="http://schemas.microsoft.com/office/powerpoint/2010/main" val="2497128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0-#ppt_w/2"/>
                                          </p:val>
                                        </p:tav>
                                        <p:tav tm="100000">
                                          <p:val>
                                            <p:strVal val="#ppt_x"/>
                                          </p:val>
                                        </p:tav>
                                      </p:tavLst>
                                    </p:anim>
                                    <p:anim calcmode="lin" valueType="num">
                                      <p:cBhvr additive="base">
                                        <p:cTn id="16"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50841B8-D2EE-4FD2-83E2-777A83164F33}"/>
              </a:ext>
              <a:ext uri="{C183D7F6-B498-43B3-948B-1728B52AA6E4}">
                <adec:decorative xmlns:adec="http://schemas.microsoft.com/office/drawing/2017/decorative" val="1"/>
              </a:ext>
            </a:extLst>
          </p:cNvPr>
          <p:cNvSpPr/>
          <p:nvPr/>
        </p:nvSpPr>
        <p:spPr bwMode="auto">
          <a:xfrm>
            <a:off x="7781944" y="-6547"/>
            <a:ext cx="4622157"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itle 20">
            <a:extLst>
              <a:ext uri="{FF2B5EF4-FFF2-40B4-BE49-F238E27FC236}">
                <a16:creationId xmlns:a16="http://schemas.microsoft.com/office/drawing/2014/main" id="{EB782E36-9F24-4A56-A316-D20E94EDCAF1}"/>
              </a:ext>
            </a:extLst>
          </p:cNvPr>
          <p:cNvSpPr>
            <a:spLocks noGrp="1"/>
          </p:cNvSpPr>
          <p:nvPr>
            <p:ph type="title"/>
          </p:nvPr>
        </p:nvSpPr>
        <p:spPr>
          <a:xfrm>
            <a:off x="588263" y="457200"/>
            <a:ext cx="7193681" cy="984885"/>
          </a:xfrm>
        </p:spPr>
        <p:txBody>
          <a:bodyPr/>
          <a:lstStyle/>
          <a:p>
            <a:r>
              <a:rPr lang="en-US" sz="3200"/>
              <a:t>Unmanaged permissions are expanding the attack surface</a:t>
            </a:r>
          </a:p>
        </p:txBody>
      </p:sp>
      <p:grpSp>
        <p:nvGrpSpPr>
          <p:cNvPr id="9" name="Group 8" descr="Graph showing the huge gap between the number of permissions granted across clouds vs the number of them used over time.">
            <a:extLst>
              <a:ext uri="{FF2B5EF4-FFF2-40B4-BE49-F238E27FC236}">
                <a16:creationId xmlns:a16="http://schemas.microsoft.com/office/drawing/2014/main" id="{E339C033-BEE2-4CA1-A74A-0FBAF64889D2}"/>
              </a:ext>
            </a:extLst>
          </p:cNvPr>
          <p:cNvGrpSpPr/>
          <p:nvPr/>
        </p:nvGrpSpPr>
        <p:grpSpPr>
          <a:xfrm>
            <a:off x="640025" y="1992274"/>
            <a:ext cx="5063973" cy="4240886"/>
            <a:chOff x="685086" y="1672988"/>
            <a:chExt cx="4515712" cy="4370263"/>
          </a:xfrm>
        </p:grpSpPr>
        <p:sp>
          <p:nvSpPr>
            <p:cNvPr id="107" name="Freeform: Shape 130">
              <a:extLst>
                <a:ext uri="{FF2B5EF4-FFF2-40B4-BE49-F238E27FC236}">
                  <a16:creationId xmlns:a16="http://schemas.microsoft.com/office/drawing/2014/main" id="{F9497B74-458C-C64B-A8AD-45CF7DE4943C}"/>
                </a:ext>
                <a:ext uri="{C183D7F6-B498-43B3-948B-1728B52AA6E4}">
                  <adec:decorative xmlns:adec="http://schemas.microsoft.com/office/drawing/2017/decorative" val="0"/>
                </a:ext>
              </a:extLst>
            </p:cNvPr>
            <p:cNvSpPr/>
            <p:nvPr/>
          </p:nvSpPr>
          <p:spPr>
            <a:xfrm>
              <a:off x="770530" y="1956384"/>
              <a:ext cx="3887829" cy="3680532"/>
            </a:xfrm>
            <a:custGeom>
              <a:avLst/>
              <a:gdLst>
                <a:gd name="connsiteX0" fmla="*/ 0 w 3209358"/>
                <a:gd name="connsiteY0" fmla="*/ 2500181 h 2950198"/>
                <a:gd name="connsiteX1" fmla="*/ 3209358 w 3209358"/>
                <a:gd name="connsiteY1" fmla="*/ 0 h 2950198"/>
                <a:gd name="connsiteX2" fmla="*/ 3209358 w 3209358"/>
                <a:gd name="connsiteY2" fmla="*/ 2862226 h 2950198"/>
                <a:gd name="connsiteX3" fmla="*/ 0 w 3209358"/>
                <a:gd name="connsiteY3" fmla="*/ 2722040 h 2950198"/>
                <a:gd name="connsiteX4" fmla="*/ 0 w 3209358"/>
                <a:gd name="connsiteY4" fmla="*/ 2500181 h 2950198"/>
                <a:gd name="connsiteX0" fmla="*/ 0 w 3209358"/>
                <a:gd name="connsiteY0" fmla="*/ 2500181 h 2848461"/>
                <a:gd name="connsiteX1" fmla="*/ 3209358 w 3209358"/>
                <a:gd name="connsiteY1" fmla="*/ 0 h 2848461"/>
                <a:gd name="connsiteX2" fmla="*/ 3209358 w 3209358"/>
                <a:gd name="connsiteY2" fmla="*/ 2407069 h 2848461"/>
                <a:gd name="connsiteX3" fmla="*/ 0 w 3209358"/>
                <a:gd name="connsiteY3" fmla="*/ 2722040 h 2848461"/>
                <a:gd name="connsiteX4" fmla="*/ 0 w 3209358"/>
                <a:gd name="connsiteY4" fmla="*/ 2500181 h 2848461"/>
                <a:gd name="connsiteX0" fmla="*/ 0 w 3209358"/>
                <a:gd name="connsiteY0" fmla="*/ 2500181 h 2752233"/>
                <a:gd name="connsiteX1" fmla="*/ 3209358 w 3209358"/>
                <a:gd name="connsiteY1" fmla="*/ 0 h 2752233"/>
                <a:gd name="connsiteX2" fmla="*/ 3209358 w 3209358"/>
                <a:gd name="connsiteY2" fmla="*/ 2407069 h 2752233"/>
                <a:gd name="connsiteX3" fmla="*/ 0 w 3209358"/>
                <a:gd name="connsiteY3" fmla="*/ 2722040 h 2752233"/>
                <a:gd name="connsiteX4" fmla="*/ 0 w 3209358"/>
                <a:gd name="connsiteY4" fmla="*/ 2500181 h 2752233"/>
                <a:gd name="connsiteX0" fmla="*/ 0 w 3209358"/>
                <a:gd name="connsiteY0" fmla="*/ 2515460 h 2767512"/>
                <a:gd name="connsiteX1" fmla="*/ 3200971 w 3209358"/>
                <a:gd name="connsiteY1" fmla="*/ 0 h 2767512"/>
                <a:gd name="connsiteX2" fmla="*/ 3209358 w 3209358"/>
                <a:gd name="connsiteY2" fmla="*/ 2422348 h 2767512"/>
                <a:gd name="connsiteX3" fmla="*/ 0 w 3209358"/>
                <a:gd name="connsiteY3" fmla="*/ 2737319 h 2767512"/>
                <a:gd name="connsiteX4" fmla="*/ 0 w 3209358"/>
                <a:gd name="connsiteY4" fmla="*/ 2515460 h 2767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358" h="2767512">
                  <a:moveTo>
                    <a:pt x="0" y="2515460"/>
                  </a:moveTo>
                  <a:cubicBezTo>
                    <a:pt x="0" y="2515460"/>
                    <a:pt x="2271286" y="2240533"/>
                    <a:pt x="3200971" y="0"/>
                  </a:cubicBezTo>
                  <a:cubicBezTo>
                    <a:pt x="3200971" y="802356"/>
                    <a:pt x="3209358" y="1619992"/>
                    <a:pt x="3209358" y="2422348"/>
                  </a:cubicBezTo>
                  <a:cubicBezTo>
                    <a:pt x="3209358" y="2422348"/>
                    <a:pt x="2212341" y="2888576"/>
                    <a:pt x="0" y="2737319"/>
                  </a:cubicBezTo>
                  <a:lnTo>
                    <a:pt x="0" y="2515460"/>
                  </a:lnTo>
                  <a:close/>
                </a:path>
              </a:pathLst>
            </a:custGeom>
            <a:gradFill flip="none" rotWithShape="1">
              <a:gsLst>
                <a:gs pos="11000">
                  <a:schemeClr val="accent2"/>
                </a:gs>
                <a:gs pos="55000">
                  <a:srgbClr val="D83B01"/>
                </a:gs>
              </a:gsLst>
              <a:lin ang="16200000" scaled="1"/>
              <a:tileRect/>
            </a:gradFill>
            <a:ln w="123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13" name="Freeform: Shape 126">
              <a:extLst>
                <a:ext uri="{FF2B5EF4-FFF2-40B4-BE49-F238E27FC236}">
                  <a16:creationId xmlns:a16="http://schemas.microsoft.com/office/drawing/2014/main" id="{FCD2A1C9-7EA4-D940-AAD0-C04B6FAB81E4}"/>
                </a:ext>
              </a:extLst>
            </p:cNvPr>
            <p:cNvSpPr/>
            <p:nvPr/>
          </p:nvSpPr>
          <p:spPr>
            <a:xfrm>
              <a:off x="784304" y="1672988"/>
              <a:ext cx="4416494" cy="4286021"/>
            </a:xfrm>
            <a:custGeom>
              <a:avLst/>
              <a:gdLst>
                <a:gd name="connsiteX0" fmla="*/ 0 w 3672114"/>
                <a:gd name="connsiteY0" fmla="*/ 0 h 3889829"/>
                <a:gd name="connsiteX1" fmla="*/ 0 w 3672114"/>
                <a:gd name="connsiteY1" fmla="*/ 3889829 h 3889829"/>
                <a:gd name="connsiteX2" fmla="*/ 3672114 w 3672114"/>
                <a:gd name="connsiteY2" fmla="*/ 3889829 h 3889829"/>
              </a:gdLst>
              <a:ahLst/>
              <a:cxnLst>
                <a:cxn ang="0">
                  <a:pos x="connsiteX0" y="connsiteY0"/>
                </a:cxn>
                <a:cxn ang="0">
                  <a:pos x="connsiteX1" y="connsiteY1"/>
                </a:cxn>
                <a:cxn ang="0">
                  <a:pos x="connsiteX2" y="connsiteY2"/>
                </a:cxn>
              </a:cxnLst>
              <a:rect l="l" t="t" r="r" b="b"/>
              <a:pathLst>
                <a:path w="3672114" h="3889829">
                  <a:moveTo>
                    <a:pt x="0" y="0"/>
                  </a:moveTo>
                  <a:lnTo>
                    <a:pt x="0" y="3889829"/>
                  </a:lnTo>
                  <a:lnTo>
                    <a:pt x="3672114" y="3889829"/>
                  </a:lnTo>
                </a:path>
              </a:pathLst>
            </a:custGeom>
            <a:noFill/>
            <a:ln w="44450" cap="rnd">
              <a:solidFill>
                <a:schemeClr val="tx1"/>
              </a:solidFill>
              <a:beve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ercu Pro"/>
                <a:ea typeface="+mn-ea"/>
                <a:cs typeface="+mn-cs"/>
              </a:endParaRPr>
            </a:p>
          </p:txBody>
        </p:sp>
        <p:sp>
          <p:nvSpPr>
            <p:cNvPr id="114" name="TextBox 113">
              <a:extLst>
                <a:ext uri="{FF2B5EF4-FFF2-40B4-BE49-F238E27FC236}">
                  <a16:creationId xmlns:a16="http://schemas.microsoft.com/office/drawing/2014/main" id="{B5F313C7-0D3D-9C44-96F5-348A45A8595D}"/>
                </a:ext>
              </a:extLst>
            </p:cNvPr>
            <p:cNvSpPr txBox="1"/>
            <p:nvPr/>
          </p:nvSpPr>
          <p:spPr>
            <a:xfrm>
              <a:off x="2368178" y="5858585"/>
              <a:ext cx="746489" cy="18466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
                  <a:srgbClr val="1688B8"/>
                </a:buClr>
                <a:buSzTx/>
                <a:buFontTx/>
                <a:buNone/>
                <a:tabLst/>
                <a:defRPr/>
              </a:pPr>
              <a:r>
                <a:rPr kumimoji="0" lang="en-US" sz="1200" b="1" i="0" u="none" strike="noStrike" kern="1200" cap="none" spc="0" normalizeH="0" baseline="0" noProof="0">
                  <a:ln>
                    <a:noFill/>
                  </a:ln>
                  <a:gradFill>
                    <a:gsLst>
                      <a:gs pos="0">
                        <a:srgbClr val="000000"/>
                      </a:gs>
                      <a:gs pos="100000">
                        <a:srgbClr val="000000"/>
                      </a:gs>
                    </a:gsLst>
                    <a:lin ang="16200000" scaled="1"/>
                  </a:gradFill>
                  <a:effectLst/>
                  <a:uLnTx/>
                  <a:uFillTx/>
                  <a:latin typeface="Segoe UI Semibold"/>
                  <a:ea typeface="+mn-ea"/>
                  <a:cs typeface="+mn-cs"/>
                </a:rPr>
                <a:t>Time</a:t>
              </a:r>
            </a:p>
          </p:txBody>
        </p:sp>
        <p:sp>
          <p:nvSpPr>
            <p:cNvPr id="115" name="TextBox 114">
              <a:extLst>
                <a:ext uri="{FF2B5EF4-FFF2-40B4-BE49-F238E27FC236}">
                  <a16:creationId xmlns:a16="http://schemas.microsoft.com/office/drawing/2014/main" id="{971F3779-B13F-C44E-BEAF-583993A3D410}"/>
                </a:ext>
              </a:extLst>
            </p:cNvPr>
            <p:cNvSpPr txBox="1"/>
            <p:nvPr/>
          </p:nvSpPr>
          <p:spPr>
            <a:xfrm rot="16200000">
              <a:off x="258215" y="3523484"/>
              <a:ext cx="1038407" cy="18466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
                  <a:srgbClr val="1688B8"/>
                </a:buClr>
                <a:buSzTx/>
                <a:buFontTx/>
                <a:buNone/>
                <a:tabLst/>
                <a:defRPr/>
              </a:pPr>
              <a:r>
                <a:rPr kumimoji="0" lang="en-US" sz="1200" b="1" i="0" u="none" strike="noStrike" kern="1200" cap="none" spc="0" normalizeH="0" baseline="0" noProof="0">
                  <a:ln>
                    <a:noFill/>
                  </a:ln>
                  <a:gradFill>
                    <a:gsLst>
                      <a:gs pos="0">
                        <a:srgbClr val="000000"/>
                      </a:gs>
                      <a:gs pos="100000">
                        <a:srgbClr val="000000"/>
                      </a:gs>
                    </a:gsLst>
                    <a:lin ang="16200000" scaled="1"/>
                  </a:gradFill>
                  <a:effectLst/>
                  <a:uLnTx/>
                  <a:uFillTx/>
                  <a:latin typeface="Segoe UI Semibold"/>
                  <a:ea typeface="+mn-ea"/>
                  <a:cs typeface="+mn-cs"/>
                </a:rPr>
                <a:t>Permissions</a:t>
              </a:r>
            </a:p>
          </p:txBody>
        </p:sp>
        <p:sp>
          <p:nvSpPr>
            <p:cNvPr id="109" name="Freeform: Shape 131">
              <a:extLst>
                <a:ext uri="{FF2B5EF4-FFF2-40B4-BE49-F238E27FC236}">
                  <a16:creationId xmlns:a16="http://schemas.microsoft.com/office/drawing/2014/main" id="{163CF444-8649-984D-86AD-982412D931FD}"/>
                </a:ext>
              </a:extLst>
            </p:cNvPr>
            <p:cNvSpPr/>
            <p:nvPr/>
          </p:nvSpPr>
          <p:spPr>
            <a:xfrm>
              <a:off x="815132" y="1952505"/>
              <a:ext cx="3805667" cy="3326627"/>
            </a:xfrm>
            <a:custGeom>
              <a:avLst/>
              <a:gdLst>
                <a:gd name="connsiteX0" fmla="*/ 0 w 3206848"/>
                <a:gd name="connsiteY0" fmla="*/ 2501400 h 2501399"/>
                <a:gd name="connsiteX1" fmla="*/ 3206849 w 3206848"/>
                <a:gd name="connsiteY1" fmla="*/ 0 h 2501399"/>
              </a:gdLst>
              <a:ahLst/>
              <a:cxnLst>
                <a:cxn ang="0">
                  <a:pos x="connsiteX0" y="connsiteY0"/>
                </a:cxn>
                <a:cxn ang="0">
                  <a:pos x="connsiteX1" y="connsiteY1"/>
                </a:cxn>
              </a:cxnLst>
              <a:rect l="l" t="t" r="r" b="b"/>
              <a:pathLst>
                <a:path w="3206848" h="2501399">
                  <a:moveTo>
                    <a:pt x="0" y="2501400"/>
                  </a:moveTo>
                  <a:cubicBezTo>
                    <a:pt x="0" y="2501400"/>
                    <a:pt x="2393845" y="2158859"/>
                    <a:pt x="3206849" y="0"/>
                  </a:cubicBezTo>
                </a:path>
              </a:pathLst>
            </a:custGeom>
            <a:noFill/>
            <a:ln w="43852" cap="rnd">
              <a:solidFill>
                <a:srgbClr val="D83B01"/>
              </a:solidFill>
              <a:prstDash val="solid"/>
              <a:beve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10" name="Freeform: Shape 132">
              <a:extLst>
                <a:ext uri="{FF2B5EF4-FFF2-40B4-BE49-F238E27FC236}">
                  <a16:creationId xmlns:a16="http://schemas.microsoft.com/office/drawing/2014/main" id="{72821DAB-C021-3E43-87BC-58B17A183C96}"/>
                </a:ext>
              </a:extLst>
            </p:cNvPr>
            <p:cNvSpPr/>
            <p:nvPr/>
          </p:nvSpPr>
          <p:spPr>
            <a:xfrm>
              <a:off x="815132" y="5169775"/>
              <a:ext cx="3805667" cy="449988"/>
            </a:xfrm>
            <a:custGeom>
              <a:avLst/>
              <a:gdLst>
                <a:gd name="connsiteX0" fmla="*/ 3213122 w 3213122"/>
                <a:gd name="connsiteY0" fmla="*/ 141405 h 215698"/>
                <a:gd name="connsiteX1" fmla="*/ 0 w 3213122"/>
                <a:gd name="connsiteY1" fmla="*/ 0 h 215698"/>
                <a:gd name="connsiteX0" fmla="*/ 3195279 w 3195279"/>
                <a:gd name="connsiteY0" fmla="*/ 0 h 313752"/>
                <a:gd name="connsiteX1" fmla="*/ 0 w 3195279"/>
                <a:gd name="connsiteY1" fmla="*/ 313752 h 313752"/>
                <a:gd name="connsiteX0" fmla="*/ 3195279 w 3195279"/>
                <a:gd name="connsiteY0" fmla="*/ 0 h 338361"/>
                <a:gd name="connsiteX1" fmla="*/ 0 w 3195279"/>
                <a:gd name="connsiteY1" fmla="*/ 313752 h 338361"/>
              </a:gdLst>
              <a:ahLst/>
              <a:cxnLst>
                <a:cxn ang="0">
                  <a:pos x="connsiteX0" y="connsiteY0"/>
                </a:cxn>
                <a:cxn ang="0">
                  <a:pos x="connsiteX1" y="connsiteY1"/>
                </a:cxn>
              </a:cxnLst>
              <a:rect l="l" t="t" r="r" b="b"/>
              <a:pathLst>
                <a:path w="3195279" h="338361">
                  <a:moveTo>
                    <a:pt x="3195279" y="0"/>
                  </a:moveTo>
                  <a:cubicBezTo>
                    <a:pt x="2210528" y="468920"/>
                    <a:pt x="0" y="313752"/>
                    <a:pt x="0" y="313752"/>
                  </a:cubicBezTo>
                </a:path>
              </a:pathLst>
            </a:custGeom>
            <a:noFill/>
            <a:ln w="43852"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11" name="TextBox 110">
              <a:extLst>
                <a:ext uri="{FF2B5EF4-FFF2-40B4-BE49-F238E27FC236}">
                  <a16:creationId xmlns:a16="http://schemas.microsoft.com/office/drawing/2014/main" id="{76C74AB1-D9F3-804B-ACE2-3C18142F513A}"/>
                </a:ext>
              </a:extLst>
            </p:cNvPr>
            <p:cNvSpPr txBox="1"/>
            <p:nvPr/>
          </p:nvSpPr>
          <p:spPr>
            <a:xfrm rot="19194738">
              <a:off x="1620702" y="3714397"/>
              <a:ext cx="2364780" cy="448314"/>
            </a:xfrm>
            <a:prstGeom prst="rect">
              <a:avLst/>
            </a:prstGeom>
            <a:noFill/>
            <a:ln>
              <a:noFill/>
            </a:ln>
          </p:spPr>
          <p:txBody>
            <a:bodyPr wrap="squar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300"/>
                </a:spcAft>
                <a:buClr>
                  <a:srgbClr val="1688B8"/>
                </a:buClr>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Permissions Granted</a:t>
              </a:r>
            </a:p>
          </p:txBody>
        </p:sp>
        <p:sp>
          <p:nvSpPr>
            <p:cNvPr id="112" name="TextBox 111">
              <a:extLst>
                <a:ext uri="{FF2B5EF4-FFF2-40B4-BE49-F238E27FC236}">
                  <a16:creationId xmlns:a16="http://schemas.microsoft.com/office/drawing/2014/main" id="{0555F6F3-9CBD-E040-A95C-F733A1204DB3}"/>
                </a:ext>
              </a:extLst>
            </p:cNvPr>
            <p:cNvSpPr txBox="1"/>
            <p:nvPr/>
          </p:nvSpPr>
          <p:spPr>
            <a:xfrm rot="20758046">
              <a:off x="3136028" y="5404449"/>
              <a:ext cx="1802693" cy="284448"/>
            </a:xfrm>
            <a:prstGeom prst="rect">
              <a:avLst/>
            </a:prstGeom>
            <a:noFill/>
            <a:ln>
              <a:noFill/>
            </a:ln>
          </p:spPr>
          <p:txBody>
            <a:bodyPr wrap="square" lIns="0" tIns="0" rIns="0" bIns="0" rtlCol="0">
              <a:prstTxWarp prst="textArchDown">
                <a:avLst>
                  <a:gd name="adj" fmla="val 2066435"/>
                </a:avLst>
              </a:prstTxWarp>
              <a:spAutoFit/>
            </a:bodyPr>
            <a:lstStyle/>
            <a:p>
              <a:pPr marL="0" marR="0" lvl="0" indent="0" algn="ctr" defTabSz="914400" rtl="0" eaLnBrk="1" fontAlgn="auto" latinLnBrk="0" hangingPunct="1">
                <a:lnSpc>
                  <a:spcPct val="100000"/>
                </a:lnSpc>
                <a:spcBef>
                  <a:spcPts val="0"/>
                </a:spcBef>
                <a:spcAft>
                  <a:spcPts val="300"/>
                </a:spcAft>
                <a:buClr>
                  <a:srgbClr val="1688B8"/>
                </a:buClr>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Permissions Used</a:t>
              </a:r>
              <a:endParaRPr kumimoji="0" lang="en-US" sz="1600" b="1" i="0" u="none" strike="noStrike" kern="1200" cap="none" spc="0" normalizeH="0" baseline="0" noProof="0">
                <a:ln>
                  <a:noFill/>
                </a:ln>
                <a:solidFill>
                  <a:prstClr val="black"/>
                </a:solidFill>
                <a:effectLst/>
                <a:uLnTx/>
                <a:uFillTx/>
                <a:latin typeface="Apercu Pro"/>
                <a:ea typeface="+mn-ea"/>
                <a:cs typeface="+mn-cs"/>
              </a:endParaRPr>
            </a:p>
          </p:txBody>
        </p:sp>
      </p:grpSp>
      <p:sp>
        <p:nvSpPr>
          <p:cNvPr id="100" name="Right Brace 99">
            <a:extLst>
              <a:ext uri="{FF2B5EF4-FFF2-40B4-BE49-F238E27FC236}">
                <a16:creationId xmlns:a16="http://schemas.microsoft.com/office/drawing/2014/main" id="{110D452A-1611-4F4A-96F6-A370347F0102}"/>
              </a:ext>
              <a:ext uri="{C183D7F6-B498-43B3-948B-1728B52AA6E4}">
                <adec:decorative xmlns:adec="http://schemas.microsoft.com/office/drawing/2017/decorative" val="1"/>
              </a:ext>
            </a:extLst>
          </p:cNvPr>
          <p:cNvSpPr/>
          <p:nvPr/>
        </p:nvSpPr>
        <p:spPr>
          <a:xfrm>
            <a:off x="5207080" y="2256559"/>
            <a:ext cx="184725" cy="3098541"/>
          </a:xfrm>
          <a:prstGeom prst="rightBrace">
            <a:avLst>
              <a:gd name="adj1" fmla="val 111853"/>
              <a:gd name="adj2" fmla="val 50000"/>
            </a:avLst>
          </a:prstGeom>
          <a:ln w="12700">
            <a:solidFill>
              <a:schemeClr val="tx2">
                <a:lumMod val="7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103" name="TextBox 102">
            <a:extLst>
              <a:ext uri="{FF2B5EF4-FFF2-40B4-BE49-F238E27FC236}">
                <a16:creationId xmlns:a16="http://schemas.microsoft.com/office/drawing/2014/main" id="{085C42C3-EAD5-A64E-8673-51040EC76249}"/>
              </a:ext>
            </a:extLst>
          </p:cNvPr>
          <p:cNvSpPr txBox="1"/>
          <p:nvPr/>
        </p:nvSpPr>
        <p:spPr>
          <a:xfrm>
            <a:off x="5653629" y="3429800"/>
            <a:ext cx="1590087" cy="553998"/>
          </a:xfrm>
          <a:prstGeom prst="rect">
            <a:avLst/>
          </a:prstGeom>
          <a:noFill/>
          <a:ln>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
                <a:srgbClr val="1688B8"/>
              </a:buClr>
              <a:buSzTx/>
              <a:buFontTx/>
              <a:buNone/>
              <a:tabLst/>
              <a:defRPr/>
            </a:pPr>
            <a:r>
              <a:rPr kumimoji="0" lang="en-US" sz="1800" b="1" i="0" u="none" strike="noStrike" kern="1200" cap="none" spc="0" normalizeH="0" baseline="0" noProof="0">
                <a:ln>
                  <a:noFill/>
                </a:ln>
                <a:gradFill>
                  <a:gsLst>
                    <a:gs pos="35000">
                      <a:srgbClr val="D83B01"/>
                    </a:gs>
                    <a:gs pos="100000">
                      <a:srgbClr val="D83B01"/>
                    </a:gs>
                  </a:gsLst>
                  <a:lin ang="16200000" scaled="1"/>
                </a:gradFill>
                <a:effectLst/>
                <a:uLnTx/>
                <a:uFillTx/>
                <a:latin typeface="Segoe UI Semibold"/>
                <a:ea typeface="+mn-ea"/>
                <a:cs typeface="+mn-cs"/>
              </a:rPr>
              <a:t>Permissions </a:t>
            </a:r>
            <a:br>
              <a:rPr kumimoji="0" lang="en-US" sz="1800" b="1" i="0" u="none" strike="noStrike" kern="1200" cap="none" spc="0" normalizeH="0" baseline="0" noProof="0">
                <a:ln>
                  <a:noFill/>
                </a:ln>
                <a:gradFill>
                  <a:gsLst>
                    <a:gs pos="35000">
                      <a:srgbClr val="D83B01"/>
                    </a:gs>
                    <a:gs pos="100000">
                      <a:srgbClr val="D83B01"/>
                    </a:gs>
                  </a:gsLst>
                  <a:lin ang="16200000" scaled="1"/>
                </a:gradFill>
                <a:effectLst/>
                <a:uLnTx/>
                <a:uFillTx/>
                <a:latin typeface="Segoe UI Semibold"/>
                <a:ea typeface="+mn-ea"/>
                <a:cs typeface="+mn-cs"/>
              </a:rPr>
            </a:br>
            <a:r>
              <a:rPr kumimoji="0" lang="en-US" sz="1800" b="1" i="0" u="none" strike="noStrike" kern="1200" cap="none" spc="0" normalizeH="0" baseline="0" noProof="0">
                <a:ln>
                  <a:noFill/>
                </a:ln>
                <a:gradFill>
                  <a:gsLst>
                    <a:gs pos="35000">
                      <a:srgbClr val="D83B01"/>
                    </a:gs>
                    <a:gs pos="100000">
                      <a:srgbClr val="D83B01"/>
                    </a:gs>
                  </a:gsLst>
                  <a:lin ang="16200000" scaled="1"/>
                </a:gradFill>
                <a:effectLst/>
                <a:uLnTx/>
                <a:uFillTx/>
                <a:latin typeface="Segoe UI Semibold"/>
                <a:ea typeface="+mn-ea"/>
                <a:cs typeface="+mn-cs"/>
              </a:rPr>
              <a:t>Gap</a:t>
            </a:r>
          </a:p>
        </p:txBody>
      </p:sp>
      <p:sp>
        <p:nvSpPr>
          <p:cNvPr id="63" name="TextBox 62">
            <a:extLst>
              <a:ext uri="{FF2B5EF4-FFF2-40B4-BE49-F238E27FC236}">
                <a16:creationId xmlns:a16="http://schemas.microsoft.com/office/drawing/2014/main" id="{B69C2088-5021-450A-BAE0-D8A1DDF1102F}"/>
              </a:ext>
            </a:extLst>
          </p:cNvPr>
          <p:cNvSpPr txBox="1"/>
          <p:nvPr/>
        </p:nvSpPr>
        <p:spPr>
          <a:xfrm>
            <a:off x="8417402" y="1622320"/>
            <a:ext cx="3271678" cy="78483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100000">
                      <a:srgbClr val="000000"/>
                    </a:gs>
                    <a:gs pos="0">
                      <a:srgbClr val="000000"/>
                    </a:gs>
                  </a:gsLst>
                  <a:lin ang="8400000" scaled="0"/>
                </a:gradFill>
                <a:effectLst/>
                <a:uLnTx/>
                <a:uFillTx/>
                <a:latin typeface="Segoe UI Semibold"/>
                <a:ea typeface="+mn-ea"/>
                <a:cs typeface="+mn-cs"/>
              </a:rPr>
              <a:t>Lack of comprehensive visibility into identities, permissions and resources</a:t>
            </a:r>
          </a:p>
        </p:txBody>
      </p:sp>
      <p:sp>
        <p:nvSpPr>
          <p:cNvPr id="65" name="TextBox 64">
            <a:extLst>
              <a:ext uri="{FF2B5EF4-FFF2-40B4-BE49-F238E27FC236}">
                <a16:creationId xmlns:a16="http://schemas.microsoft.com/office/drawing/2014/main" id="{85B3BF24-1BF4-4EBF-B027-6AF56FB91CBF}"/>
              </a:ext>
            </a:extLst>
          </p:cNvPr>
          <p:cNvSpPr txBox="1"/>
          <p:nvPr/>
        </p:nvSpPr>
        <p:spPr>
          <a:xfrm>
            <a:off x="8417402" y="3183579"/>
            <a:ext cx="3474437" cy="10464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100000">
                      <a:srgbClr val="000000"/>
                    </a:gs>
                    <a:gs pos="0">
                      <a:srgbClr val="000000"/>
                    </a:gs>
                  </a:gsLst>
                  <a:lin ang="8400000" scaled="0"/>
                </a:gradFill>
                <a:effectLst/>
                <a:uLnTx/>
                <a:uFillTx/>
                <a:latin typeface="Segoe UI Semibold"/>
                <a:ea typeface="+mn-ea"/>
                <a:cs typeface="+mn-cs"/>
              </a:rPr>
              <a:t>Increased complexity for IAM and security teams to manage permissions across multicloud environments</a:t>
            </a:r>
          </a:p>
        </p:txBody>
      </p:sp>
      <p:sp>
        <p:nvSpPr>
          <p:cNvPr id="67" name="TextBox 66">
            <a:extLst>
              <a:ext uri="{FF2B5EF4-FFF2-40B4-BE49-F238E27FC236}">
                <a16:creationId xmlns:a16="http://schemas.microsoft.com/office/drawing/2014/main" id="{BE45291B-2F3E-4433-88DD-934DDD67B438}"/>
              </a:ext>
            </a:extLst>
          </p:cNvPr>
          <p:cNvSpPr txBox="1"/>
          <p:nvPr/>
        </p:nvSpPr>
        <p:spPr>
          <a:xfrm>
            <a:off x="8423200" y="4907498"/>
            <a:ext cx="3474437" cy="78483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100000">
                      <a:srgbClr val="000000"/>
                    </a:gs>
                    <a:gs pos="0">
                      <a:srgbClr val="000000"/>
                    </a:gs>
                  </a:gsLst>
                  <a:lin ang="8400000" scaled="0"/>
                </a:gradFill>
                <a:effectLst/>
                <a:uLnTx/>
                <a:uFillTx/>
                <a:latin typeface="Segoe UI Semibold"/>
                <a:ea typeface="+mn-ea"/>
                <a:cs typeface="+mn-cs"/>
              </a:rPr>
              <a:t>Increased risk of breach from accidental or malicious permission mis-use</a:t>
            </a:r>
          </a:p>
        </p:txBody>
      </p:sp>
      <p:sp>
        <p:nvSpPr>
          <p:cNvPr id="74" name="Oval 73">
            <a:extLst>
              <a:ext uri="{FF2B5EF4-FFF2-40B4-BE49-F238E27FC236}">
                <a16:creationId xmlns:a16="http://schemas.microsoft.com/office/drawing/2014/main" id="{FBD45F7D-5AF6-486E-B481-1AB4007B0BD2}"/>
              </a:ext>
            </a:extLst>
          </p:cNvPr>
          <p:cNvSpPr/>
          <p:nvPr/>
        </p:nvSpPr>
        <p:spPr bwMode="auto">
          <a:xfrm>
            <a:off x="7349261" y="4797942"/>
            <a:ext cx="865365" cy="826199"/>
          </a:xfrm>
          <a:prstGeom prst="ellipse">
            <a:avLst/>
          </a:prstGeom>
          <a:solidFill>
            <a:schemeClr val="accent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3C115D0B-1768-4E52-8A1C-277DF7A87ECC}"/>
              </a:ext>
            </a:extLst>
          </p:cNvPr>
          <p:cNvSpPr/>
          <p:nvPr/>
        </p:nvSpPr>
        <p:spPr bwMode="auto">
          <a:xfrm>
            <a:off x="7353527" y="3191896"/>
            <a:ext cx="826199" cy="826199"/>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6CAED64B-B850-4A33-B09B-80A35BD79038}"/>
              </a:ext>
            </a:extLst>
          </p:cNvPr>
          <p:cNvSpPr/>
          <p:nvPr/>
        </p:nvSpPr>
        <p:spPr bwMode="auto">
          <a:xfrm>
            <a:off x="7349261" y="1579175"/>
            <a:ext cx="826198" cy="826198"/>
          </a:xfrm>
          <a:prstGeom prst="ellipse">
            <a:avLst/>
          </a:prstGeom>
          <a:solidFill>
            <a:schemeClr val="tx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99AD3835-106F-496D-B5BF-60AD64850C33}"/>
              </a:ext>
              <a:ext uri="{C183D7F6-B498-43B3-948B-1728B52AA6E4}">
                <adec:decorative xmlns:adec="http://schemas.microsoft.com/office/drawing/2017/decorative" val="1"/>
              </a:ext>
            </a:extLst>
          </p:cNvPr>
          <p:cNvCxnSpPr>
            <a:cxnSpLocks/>
          </p:cNvCxnSpPr>
          <p:nvPr/>
        </p:nvCxnSpPr>
        <p:spPr>
          <a:xfrm>
            <a:off x="8417402" y="2626433"/>
            <a:ext cx="3474437" cy="0"/>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40DC5-3815-43E2-97CE-A4AE9558B496}"/>
              </a:ext>
              <a:ext uri="{C183D7F6-B498-43B3-948B-1728B52AA6E4}">
                <adec:decorative xmlns:adec="http://schemas.microsoft.com/office/drawing/2017/decorative" val="1"/>
              </a:ext>
            </a:extLst>
          </p:cNvPr>
          <p:cNvCxnSpPr>
            <a:cxnSpLocks/>
          </p:cNvCxnSpPr>
          <p:nvPr/>
        </p:nvCxnSpPr>
        <p:spPr>
          <a:xfrm>
            <a:off x="8417402" y="4585793"/>
            <a:ext cx="3474437" cy="0"/>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descr="Warning with solid fill">
            <a:extLst>
              <a:ext uri="{FF2B5EF4-FFF2-40B4-BE49-F238E27FC236}">
                <a16:creationId xmlns:a16="http://schemas.microsoft.com/office/drawing/2014/main" id="{D4271C9F-9166-A30F-F45C-F24AB4A64A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8742" y="4957342"/>
            <a:ext cx="463747" cy="463747"/>
          </a:xfrm>
          <a:prstGeom prst="rect">
            <a:avLst/>
          </a:prstGeom>
        </p:spPr>
      </p:pic>
      <p:sp>
        <p:nvSpPr>
          <p:cNvPr id="2" name="Graphic 26">
            <a:extLst>
              <a:ext uri="{FF2B5EF4-FFF2-40B4-BE49-F238E27FC236}">
                <a16:creationId xmlns:a16="http://schemas.microsoft.com/office/drawing/2014/main" id="{5118BC68-5DE7-BF9E-DDFD-8DFB11487A51}"/>
              </a:ext>
            </a:extLst>
          </p:cNvPr>
          <p:cNvSpPr/>
          <p:nvPr/>
        </p:nvSpPr>
        <p:spPr>
          <a:xfrm>
            <a:off x="7559257" y="3398520"/>
            <a:ext cx="429006" cy="429114"/>
          </a:xfrm>
          <a:custGeom>
            <a:avLst/>
            <a:gdLst>
              <a:gd name="connsiteX0" fmla="*/ 82011 w 458347"/>
              <a:gd name="connsiteY0" fmla="*/ 127144 h 458462"/>
              <a:gd name="connsiteX1" fmla="*/ 40406 w 458347"/>
              <a:gd name="connsiteY1" fmla="*/ 83615 h 458462"/>
              <a:gd name="connsiteX2" fmla="*/ 83935 w 458347"/>
              <a:gd name="connsiteY2" fmla="*/ 42010 h 458462"/>
              <a:gd name="connsiteX3" fmla="*/ 125541 w 458347"/>
              <a:gd name="connsiteY3" fmla="*/ 83710 h 458462"/>
              <a:gd name="connsiteX4" fmla="*/ 100204 w 458347"/>
              <a:gd name="connsiteY4" fmla="*/ 123525 h 458462"/>
              <a:gd name="connsiteX5" fmla="*/ 147258 w 458347"/>
              <a:gd name="connsiteY5" fmla="*/ 255732 h 458462"/>
              <a:gd name="connsiteX6" fmla="*/ 147258 w 458347"/>
              <a:gd name="connsiteY6" fmla="*/ 255732 h 458462"/>
              <a:gd name="connsiteX7" fmla="*/ 100109 w 458347"/>
              <a:gd name="connsiteY7" fmla="*/ 123810 h 458462"/>
              <a:gd name="connsiteX8" fmla="*/ 81916 w 458347"/>
              <a:gd name="connsiteY8" fmla="*/ 127430 h 458462"/>
              <a:gd name="connsiteX9" fmla="*/ 416434 w 458347"/>
              <a:gd name="connsiteY9" fmla="*/ 245445 h 458462"/>
              <a:gd name="connsiteX10" fmla="*/ 374715 w 458347"/>
              <a:gd name="connsiteY10" fmla="*/ 287164 h 458462"/>
              <a:gd name="connsiteX11" fmla="*/ 416434 w 458347"/>
              <a:gd name="connsiteY11" fmla="*/ 328883 h 458462"/>
              <a:gd name="connsiteX12" fmla="*/ 458154 w 458347"/>
              <a:gd name="connsiteY12" fmla="*/ 287164 h 458462"/>
              <a:gd name="connsiteX13" fmla="*/ 417587 w 458347"/>
              <a:gd name="connsiteY13" fmla="*/ 245445 h 458462"/>
              <a:gd name="connsiteX14" fmla="*/ 416434 w 458347"/>
              <a:gd name="connsiteY14" fmla="*/ 245445 h 458462"/>
              <a:gd name="connsiteX15" fmla="*/ 165546 w 458347"/>
              <a:gd name="connsiteY15" fmla="*/ 390606 h 458462"/>
              <a:gd name="connsiteX16" fmla="*/ 76392 w 458347"/>
              <a:gd name="connsiteY16" fmla="*/ 310786 h 458462"/>
              <a:gd name="connsiteX17" fmla="*/ 83631 w 458347"/>
              <a:gd name="connsiteY17" fmla="*/ 287259 h 458462"/>
              <a:gd name="connsiteX18" fmla="*/ 41911 w 458347"/>
              <a:gd name="connsiteY18" fmla="*/ 245159 h 458462"/>
              <a:gd name="connsiteX19" fmla="*/ -189 w 458347"/>
              <a:gd name="connsiteY19" fmla="*/ 286878 h 458462"/>
              <a:gd name="connsiteX20" fmla="*/ 41530 w 458347"/>
              <a:gd name="connsiteY20" fmla="*/ 328979 h 458462"/>
              <a:gd name="connsiteX21" fmla="*/ 41721 w 458347"/>
              <a:gd name="connsiteY21" fmla="*/ 328979 h 458462"/>
              <a:gd name="connsiteX22" fmla="*/ 76392 w 458347"/>
              <a:gd name="connsiteY22" fmla="*/ 310786 h 458462"/>
              <a:gd name="connsiteX23" fmla="*/ 165546 w 458347"/>
              <a:gd name="connsiteY23" fmla="*/ 390606 h 458462"/>
              <a:gd name="connsiteX24" fmla="*/ 241746 w 458347"/>
              <a:gd name="connsiteY24" fmla="*/ 407084 h 458462"/>
              <a:gd name="connsiteX25" fmla="*/ 200121 w 458347"/>
              <a:gd name="connsiteY25" fmla="*/ 374413 h 458462"/>
              <a:gd name="connsiteX26" fmla="*/ 158116 w 458347"/>
              <a:gd name="connsiteY26" fmla="*/ 416037 h 458462"/>
              <a:gd name="connsiteX27" fmla="*/ 199740 w 458347"/>
              <a:gd name="connsiteY27" fmla="*/ 458042 h 458462"/>
              <a:gd name="connsiteX28" fmla="*/ 241746 w 458347"/>
              <a:gd name="connsiteY28" fmla="*/ 416418 h 458462"/>
              <a:gd name="connsiteX29" fmla="*/ 241746 w 458347"/>
              <a:gd name="connsiteY29" fmla="*/ 416228 h 458462"/>
              <a:gd name="connsiteX30" fmla="*/ 241746 w 458347"/>
              <a:gd name="connsiteY30" fmla="*/ 406703 h 458462"/>
              <a:gd name="connsiteX31" fmla="*/ 384621 w 458347"/>
              <a:gd name="connsiteY31" fmla="*/ 319358 h 458462"/>
              <a:gd name="connsiteX32" fmla="*/ 241746 w 458347"/>
              <a:gd name="connsiteY32" fmla="*/ 406703 h 458462"/>
              <a:gd name="connsiteX33" fmla="*/ 82964 w 458347"/>
              <a:gd name="connsiteY33" fmla="*/ 279734 h 458462"/>
              <a:gd name="connsiteX34" fmla="*/ 147734 w 458347"/>
              <a:gd name="connsiteY34" fmla="*/ 256684 h 458462"/>
              <a:gd name="connsiteX35" fmla="*/ 147734 w 458347"/>
              <a:gd name="connsiteY35" fmla="*/ 254874 h 458462"/>
              <a:gd name="connsiteX36" fmla="*/ 83726 w 458347"/>
              <a:gd name="connsiteY36" fmla="*/ 280020 h 458462"/>
              <a:gd name="connsiteX37" fmla="*/ 384716 w 458347"/>
              <a:gd name="connsiteY37" fmla="*/ 166578 h 458462"/>
              <a:gd name="connsiteX38" fmla="*/ 408719 w 458347"/>
              <a:gd name="connsiteY38" fmla="*/ 245445 h 458462"/>
              <a:gd name="connsiteX39" fmla="*/ 384716 w 458347"/>
              <a:gd name="connsiteY39" fmla="*/ 166578 h 458462"/>
              <a:gd name="connsiteX40" fmla="*/ 303468 w 458347"/>
              <a:gd name="connsiteY40" fmla="*/ 48753 h 458462"/>
              <a:gd name="connsiteX41" fmla="*/ 345282 w 458347"/>
              <a:gd name="connsiteY41" fmla="*/ 84948 h 458462"/>
              <a:gd name="connsiteX42" fmla="*/ 359760 w 458347"/>
              <a:gd name="connsiteY42" fmla="*/ 81329 h 458462"/>
              <a:gd name="connsiteX43" fmla="*/ 385192 w 458347"/>
              <a:gd name="connsiteY43" fmla="*/ 166578 h 458462"/>
              <a:gd name="connsiteX44" fmla="*/ 359760 w 458347"/>
              <a:gd name="connsiteY44" fmla="*/ 81329 h 458462"/>
              <a:gd name="connsiteX45" fmla="*/ 385202 w 458347"/>
              <a:gd name="connsiteY45" fmla="*/ 27503 h 458462"/>
              <a:gd name="connsiteX46" fmla="*/ 331376 w 458347"/>
              <a:gd name="connsiteY46" fmla="*/ 2052 h 458462"/>
              <a:gd name="connsiteX47" fmla="*/ 303468 w 458347"/>
              <a:gd name="connsiteY47" fmla="*/ 41419 h 458462"/>
              <a:gd name="connsiteX48" fmla="*/ 303468 w 458347"/>
              <a:gd name="connsiteY48" fmla="*/ 48753 h 458462"/>
              <a:gd name="connsiteX49" fmla="*/ 125255 w 458347"/>
              <a:gd name="connsiteY49" fmla="*/ 75900 h 458462"/>
              <a:gd name="connsiteX50" fmla="*/ 303468 w 458347"/>
              <a:gd name="connsiteY50" fmla="*/ 48753 h 458462"/>
              <a:gd name="connsiteX51" fmla="*/ 190692 w 458347"/>
              <a:gd name="connsiteY51" fmla="*/ 374794 h 458462"/>
              <a:gd name="connsiteX52" fmla="*/ 149544 w 458347"/>
              <a:gd name="connsiteY52" fmla="*/ 255922 h 458462"/>
              <a:gd name="connsiteX53" fmla="*/ 149544 w 458347"/>
              <a:gd name="connsiteY53" fmla="*/ 255922 h 458462"/>
              <a:gd name="connsiteX54" fmla="*/ 190692 w 458347"/>
              <a:gd name="connsiteY54" fmla="*/ 374794 h 458462"/>
              <a:gd name="connsiteX55" fmla="*/ 193263 w 458347"/>
              <a:gd name="connsiteY55" fmla="*/ 238110 h 458462"/>
              <a:gd name="connsiteX56" fmla="*/ 224124 w 458347"/>
              <a:gd name="connsiteY56" fmla="*/ 256398 h 458462"/>
              <a:gd name="connsiteX57" fmla="*/ 209551 w 458347"/>
              <a:gd name="connsiteY57" fmla="*/ 374794 h 458462"/>
              <a:gd name="connsiteX58" fmla="*/ 224124 w 458347"/>
              <a:gd name="connsiteY58" fmla="*/ 256398 h 458462"/>
              <a:gd name="connsiteX59" fmla="*/ 227744 w 458347"/>
              <a:gd name="connsiteY59" fmla="*/ 256398 h 458462"/>
              <a:gd name="connsiteX60" fmla="*/ 269940 w 458347"/>
              <a:gd name="connsiteY60" fmla="*/ 214583 h 458462"/>
              <a:gd name="connsiteX61" fmla="*/ 228125 w 458347"/>
              <a:gd name="connsiteY61" fmla="*/ 172388 h 458462"/>
              <a:gd name="connsiteX62" fmla="*/ 185929 w 458347"/>
              <a:gd name="connsiteY62" fmla="*/ 214203 h 458462"/>
              <a:gd name="connsiteX63" fmla="*/ 185929 w 458347"/>
              <a:gd name="connsiteY63" fmla="*/ 214393 h 458462"/>
              <a:gd name="connsiteX64" fmla="*/ 193263 w 458347"/>
              <a:gd name="connsiteY64" fmla="*/ 238110 h 458462"/>
              <a:gd name="connsiteX65" fmla="*/ 149544 w 458347"/>
              <a:gd name="connsiteY65" fmla="*/ 252683 h 458462"/>
              <a:gd name="connsiteX66" fmla="*/ 149544 w 458347"/>
              <a:gd name="connsiteY66" fmla="*/ 254493 h 458462"/>
              <a:gd name="connsiteX67" fmla="*/ 193263 w 458347"/>
              <a:gd name="connsiteY67" fmla="*/ 238110 h 458462"/>
              <a:gd name="connsiteX68" fmla="*/ 121540 w 458347"/>
              <a:gd name="connsiteY68" fmla="*/ 100855 h 458462"/>
              <a:gd name="connsiteX69" fmla="*/ 203265 w 458347"/>
              <a:gd name="connsiteY69" fmla="*/ 180198 h 458462"/>
              <a:gd name="connsiteX70" fmla="*/ 325089 w 458347"/>
              <a:gd name="connsiteY70" fmla="*/ 79519 h 458462"/>
              <a:gd name="connsiteX71" fmla="*/ 252509 w 458347"/>
              <a:gd name="connsiteY71" fmla="*/ 180293 h 458462"/>
              <a:gd name="connsiteX72" fmla="*/ 269844 w 458347"/>
              <a:gd name="connsiteY72" fmla="*/ 229157 h 458462"/>
              <a:gd name="connsiteX73" fmla="*/ 377286 w 458347"/>
              <a:gd name="connsiteY73" fmla="*/ 273734 h 45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58347" h="458462">
                <a:moveTo>
                  <a:pt x="82011" y="127144"/>
                </a:moveTo>
                <a:cubicBezTo>
                  <a:pt x="58504" y="126611"/>
                  <a:pt x="39873" y="107123"/>
                  <a:pt x="40406" y="83615"/>
                </a:cubicBezTo>
                <a:cubicBezTo>
                  <a:pt x="40939" y="60107"/>
                  <a:pt x="60428" y="41486"/>
                  <a:pt x="83935" y="42010"/>
                </a:cubicBezTo>
                <a:cubicBezTo>
                  <a:pt x="106729" y="42524"/>
                  <a:pt x="125074" y="60907"/>
                  <a:pt x="125541" y="83710"/>
                </a:cubicBezTo>
                <a:cubicBezTo>
                  <a:pt x="124455" y="100436"/>
                  <a:pt x="114901" y="115457"/>
                  <a:pt x="100204" y="123525"/>
                </a:cubicBezTo>
                <a:cubicBezTo>
                  <a:pt x="109729" y="150671"/>
                  <a:pt x="128779" y="203249"/>
                  <a:pt x="147258" y="255732"/>
                </a:cubicBezTo>
                <a:lnTo>
                  <a:pt x="147258" y="255732"/>
                </a:lnTo>
                <a:lnTo>
                  <a:pt x="100109" y="123810"/>
                </a:lnTo>
                <a:cubicBezTo>
                  <a:pt x="94299" y="126049"/>
                  <a:pt x="88145" y="127268"/>
                  <a:pt x="81916" y="127430"/>
                </a:cubicBezTo>
                <a:close/>
                <a:moveTo>
                  <a:pt x="416434" y="245445"/>
                </a:moveTo>
                <a:cubicBezTo>
                  <a:pt x="393393" y="245445"/>
                  <a:pt x="374715" y="264123"/>
                  <a:pt x="374715" y="287164"/>
                </a:cubicBezTo>
                <a:cubicBezTo>
                  <a:pt x="374715" y="310205"/>
                  <a:pt x="393393" y="328883"/>
                  <a:pt x="416434" y="328883"/>
                </a:cubicBezTo>
                <a:cubicBezTo>
                  <a:pt x="439475" y="328883"/>
                  <a:pt x="458154" y="310205"/>
                  <a:pt x="458154" y="287164"/>
                </a:cubicBezTo>
                <a:cubicBezTo>
                  <a:pt x="458468" y="264437"/>
                  <a:pt x="440304" y="245759"/>
                  <a:pt x="417587" y="245445"/>
                </a:cubicBezTo>
                <a:cubicBezTo>
                  <a:pt x="417206" y="245435"/>
                  <a:pt x="416815" y="245435"/>
                  <a:pt x="416434" y="245445"/>
                </a:cubicBezTo>
                <a:close/>
                <a:moveTo>
                  <a:pt x="165546" y="390606"/>
                </a:moveTo>
                <a:lnTo>
                  <a:pt x="76392" y="310786"/>
                </a:lnTo>
                <a:cubicBezTo>
                  <a:pt x="81468" y="304023"/>
                  <a:pt x="84021" y="295708"/>
                  <a:pt x="83631" y="287259"/>
                </a:cubicBezTo>
                <a:cubicBezTo>
                  <a:pt x="83735" y="264114"/>
                  <a:pt x="65057" y="245264"/>
                  <a:pt x="41911" y="245159"/>
                </a:cubicBezTo>
                <a:cubicBezTo>
                  <a:pt x="18765" y="245054"/>
                  <a:pt x="-85" y="263733"/>
                  <a:pt x="-189" y="286878"/>
                </a:cubicBezTo>
                <a:cubicBezTo>
                  <a:pt x="-294" y="310024"/>
                  <a:pt x="18384" y="328874"/>
                  <a:pt x="41530" y="328979"/>
                </a:cubicBezTo>
                <a:cubicBezTo>
                  <a:pt x="41597" y="328979"/>
                  <a:pt x="41654" y="328979"/>
                  <a:pt x="41721" y="328979"/>
                </a:cubicBezTo>
                <a:cubicBezTo>
                  <a:pt x="55579" y="329036"/>
                  <a:pt x="68562" y="322216"/>
                  <a:pt x="76392" y="310786"/>
                </a:cubicBezTo>
                <a:cubicBezTo>
                  <a:pt x="104519" y="339123"/>
                  <a:pt x="134285" y="365774"/>
                  <a:pt x="165546" y="390606"/>
                </a:cubicBezTo>
                <a:close/>
                <a:moveTo>
                  <a:pt x="241746" y="407084"/>
                </a:moveTo>
                <a:cubicBezTo>
                  <a:pt x="236564" y="388224"/>
                  <a:pt x="219667" y="374966"/>
                  <a:pt x="200121" y="374413"/>
                </a:cubicBezTo>
                <a:cubicBezTo>
                  <a:pt x="177033" y="374308"/>
                  <a:pt x="158221" y="392939"/>
                  <a:pt x="158116" y="416037"/>
                </a:cubicBezTo>
                <a:cubicBezTo>
                  <a:pt x="158011" y="439126"/>
                  <a:pt x="176642" y="457938"/>
                  <a:pt x="199740" y="458042"/>
                </a:cubicBezTo>
                <a:cubicBezTo>
                  <a:pt x="222829" y="458147"/>
                  <a:pt x="241641" y="439507"/>
                  <a:pt x="241746" y="416418"/>
                </a:cubicBezTo>
                <a:cubicBezTo>
                  <a:pt x="241746" y="416352"/>
                  <a:pt x="241746" y="416294"/>
                  <a:pt x="241746" y="416228"/>
                </a:cubicBezTo>
                <a:lnTo>
                  <a:pt x="241746" y="406703"/>
                </a:lnTo>
                <a:cubicBezTo>
                  <a:pt x="286989" y="381271"/>
                  <a:pt x="348521" y="343076"/>
                  <a:pt x="384621" y="319358"/>
                </a:cubicBezTo>
                <a:lnTo>
                  <a:pt x="241746" y="406703"/>
                </a:lnTo>
                <a:close/>
                <a:moveTo>
                  <a:pt x="82964" y="279734"/>
                </a:moveTo>
                <a:lnTo>
                  <a:pt x="147734" y="256684"/>
                </a:lnTo>
                <a:lnTo>
                  <a:pt x="147734" y="254874"/>
                </a:lnTo>
                <a:cubicBezTo>
                  <a:pt x="125883" y="261885"/>
                  <a:pt x="104509" y="270286"/>
                  <a:pt x="83726" y="280020"/>
                </a:cubicBezTo>
                <a:close/>
                <a:moveTo>
                  <a:pt x="384716" y="166578"/>
                </a:moveTo>
                <a:cubicBezTo>
                  <a:pt x="392145" y="192295"/>
                  <a:pt x="399575" y="218013"/>
                  <a:pt x="408719" y="245445"/>
                </a:cubicBezTo>
                <a:lnTo>
                  <a:pt x="384716" y="166578"/>
                </a:lnTo>
                <a:close/>
                <a:moveTo>
                  <a:pt x="303468" y="48753"/>
                </a:moveTo>
                <a:cubicBezTo>
                  <a:pt x="306716" y="69403"/>
                  <a:pt x="324385" y="84691"/>
                  <a:pt x="345282" y="84948"/>
                </a:cubicBezTo>
                <a:cubicBezTo>
                  <a:pt x="350321" y="84825"/>
                  <a:pt x="355264" y="83586"/>
                  <a:pt x="359760" y="81329"/>
                </a:cubicBezTo>
                <a:cubicBezTo>
                  <a:pt x="367095" y="104951"/>
                  <a:pt x="374334" y="134002"/>
                  <a:pt x="385192" y="166578"/>
                </a:cubicBezTo>
                <a:lnTo>
                  <a:pt x="359760" y="81329"/>
                </a:lnTo>
                <a:cubicBezTo>
                  <a:pt x="381649" y="73490"/>
                  <a:pt x="393041" y="49392"/>
                  <a:pt x="385202" y="27503"/>
                </a:cubicBezTo>
                <a:cubicBezTo>
                  <a:pt x="377363" y="5605"/>
                  <a:pt x="353264" y="-5777"/>
                  <a:pt x="331376" y="2052"/>
                </a:cubicBezTo>
                <a:cubicBezTo>
                  <a:pt x="314726" y="8015"/>
                  <a:pt x="303582" y="23741"/>
                  <a:pt x="303468" y="41419"/>
                </a:cubicBezTo>
                <a:cubicBezTo>
                  <a:pt x="301658" y="45039"/>
                  <a:pt x="303468" y="46943"/>
                  <a:pt x="303468" y="48753"/>
                </a:cubicBezTo>
                <a:cubicBezTo>
                  <a:pt x="245270" y="57802"/>
                  <a:pt x="165260" y="70470"/>
                  <a:pt x="125255" y="75900"/>
                </a:cubicBezTo>
                <a:lnTo>
                  <a:pt x="303468" y="48753"/>
                </a:lnTo>
                <a:close/>
                <a:moveTo>
                  <a:pt x="190692" y="374794"/>
                </a:moveTo>
                <a:cubicBezTo>
                  <a:pt x="181833" y="347362"/>
                  <a:pt x="165641" y="301642"/>
                  <a:pt x="149544" y="255922"/>
                </a:cubicBezTo>
                <a:lnTo>
                  <a:pt x="149544" y="255922"/>
                </a:lnTo>
                <a:lnTo>
                  <a:pt x="190692" y="374794"/>
                </a:lnTo>
                <a:close/>
                <a:moveTo>
                  <a:pt x="193263" y="238110"/>
                </a:moveTo>
                <a:cubicBezTo>
                  <a:pt x="200359" y="248445"/>
                  <a:pt x="211647" y="255132"/>
                  <a:pt x="224124" y="256398"/>
                </a:cubicBezTo>
                <a:lnTo>
                  <a:pt x="209551" y="374794"/>
                </a:lnTo>
                <a:cubicBezTo>
                  <a:pt x="215076" y="349267"/>
                  <a:pt x="220505" y="289069"/>
                  <a:pt x="224124" y="256398"/>
                </a:cubicBezTo>
                <a:lnTo>
                  <a:pt x="227744" y="256398"/>
                </a:lnTo>
                <a:cubicBezTo>
                  <a:pt x="250947" y="256503"/>
                  <a:pt x="269835" y="237786"/>
                  <a:pt x="269940" y="214583"/>
                </a:cubicBezTo>
                <a:cubicBezTo>
                  <a:pt x="270044" y="191390"/>
                  <a:pt x="251328" y="172492"/>
                  <a:pt x="228125" y="172388"/>
                </a:cubicBezTo>
                <a:cubicBezTo>
                  <a:pt x="204922" y="172283"/>
                  <a:pt x="186034" y="191000"/>
                  <a:pt x="185929" y="214203"/>
                </a:cubicBezTo>
                <a:cubicBezTo>
                  <a:pt x="185929" y="214269"/>
                  <a:pt x="185929" y="214327"/>
                  <a:pt x="185929" y="214393"/>
                </a:cubicBezTo>
                <a:cubicBezTo>
                  <a:pt x="185234" y="222947"/>
                  <a:pt x="187853" y="231443"/>
                  <a:pt x="193263" y="238110"/>
                </a:cubicBezTo>
                <a:cubicBezTo>
                  <a:pt x="180500" y="241825"/>
                  <a:pt x="164117" y="247635"/>
                  <a:pt x="149544" y="252683"/>
                </a:cubicBezTo>
                <a:lnTo>
                  <a:pt x="149544" y="254493"/>
                </a:lnTo>
                <a:lnTo>
                  <a:pt x="193263" y="238110"/>
                </a:lnTo>
                <a:close/>
                <a:moveTo>
                  <a:pt x="121540" y="100855"/>
                </a:moveTo>
                <a:lnTo>
                  <a:pt x="203265" y="180198"/>
                </a:lnTo>
                <a:moveTo>
                  <a:pt x="325089" y="79519"/>
                </a:moveTo>
                <a:lnTo>
                  <a:pt x="252509" y="180293"/>
                </a:lnTo>
                <a:moveTo>
                  <a:pt x="269844" y="229157"/>
                </a:moveTo>
                <a:lnTo>
                  <a:pt x="377286" y="273734"/>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 name="personal_connect">
            <a:extLst>
              <a:ext uri="{FF2B5EF4-FFF2-40B4-BE49-F238E27FC236}">
                <a16:creationId xmlns:a16="http://schemas.microsoft.com/office/drawing/2014/main" id="{B5FA85A6-EE38-FC89-12B0-94C838E13151}"/>
              </a:ext>
            </a:extLst>
          </p:cNvPr>
          <p:cNvSpPr>
            <a:spLocks noChangeAspect="1" noEditPoints="1"/>
          </p:cNvSpPr>
          <p:nvPr/>
        </p:nvSpPr>
        <p:spPr bwMode="auto">
          <a:xfrm>
            <a:off x="7630358" y="1767840"/>
            <a:ext cx="264616" cy="433675"/>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07239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outHorizontal)">
                                      <p:cBhvr>
                                        <p:cTn id="7" dur="500"/>
                                        <p:tgtEl>
                                          <p:spTgt spid="100"/>
                                        </p:tgtEl>
                                      </p:cBhvr>
                                    </p:animEffect>
                                  </p:childTnLst>
                                </p:cTn>
                              </p:par>
                              <p:par>
                                <p:cTn id="8" presetID="2" presetClass="entr" presetSubtype="2" decel="100000" fill="hold" grpId="0" nodeType="withEffect">
                                  <p:stCondLst>
                                    <p:cond delay="250"/>
                                  </p:stCondLst>
                                  <p:childTnLst>
                                    <p:set>
                                      <p:cBhvr>
                                        <p:cTn id="9" dur="1" fill="hold">
                                          <p:stCondLst>
                                            <p:cond delay="0"/>
                                          </p:stCondLst>
                                        </p:cTn>
                                        <p:tgtEl>
                                          <p:spTgt spid="66"/>
                                        </p:tgtEl>
                                        <p:attrNameLst>
                                          <p:attrName>style.visibility</p:attrName>
                                        </p:attrNameLst>
                                      </p:cBhvr>
                                      <p:to>
                                        <p:strVal val="visible"/>
                                      </p:to>
                                    </p:set>
                                    <p:anim calcmode="lin" valueType="num">
                                      <p:cBhvr additive="base">
                                        <p:cTn id="10" dur="500" fill="hold"/>
                                        <p:tgtEl>
                                          <p:spTgt spid="66"/>
                                        </p:tgtEl>
                                        <p:attrNameLst>
                                          <p:attrName>ppt_x</p:attrName>
                                        </p:attrNameLst>
                                      </p:cBhvr>
                                      <p:tavLst>
                                        <p:tav tm="0">
                                          <p:val>
                                            <p:strVal val="1+#ppt_w/2"/>
                                          </p:val>
                                        </p:tav>
                                        <p:tav tm="100000">
                                          <p:val>
                                            <p:strVal val="#ppt_x"/>
                                          </p:val>
                                        </p:tav>
                                      </p:tavLst>
                                    </p:anim>
                                    <p:anim calcmode="lin" valueType="num">
                                      <p:cBhvr additive="base">
                                        <p:cTn id="11" dur="500" fill="hold"/>
                                        <p:tgtEl>
                                          <p:spTgt spid="66"/>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25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fill="hold"/>
                                        <p:tgtEl>
                                          <p:spTgt spid="63"/>
                                        </p:tgtEl>
                                        <p:attrNameLst>
                                          <p:attrName>ppt_x</p:attrName>
                                        </p:attrNameLst>
                                      </p:cBhvr>
                                      <p:tavLst>
                                        <p:tav tm="0">
                                          <p:val>
                                            <p:strVal val="1+#ppt_w/2"/>
                                          </p:val>
                                        </p:tav>
                                        <p:tav tm="100000">
                                          <p:val>
                                            <p:strVal val="#ppt_x"/>
                                          </p:val>
                                        </p:tav>
                                      </p:tavLst>
                                    </p:anim>
                                    <p:anim calcmode="lin" valueType="num">
                                      <p:cBhvr additive="base">
                                        <p:cTn id="15" dur="500" fill="hold"/>
                                        <p:tgtEl>
                                          <p:spTgt spid="63"/>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25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500" fill="hold"/>
                                        <p:tgtEl>
                                          <p:spTgt spid="65"/>
                                        </p:tgtEl>
                                        <p:attrNameLst>
                                          <p:attrName>ppt_x</p:attrName>
                                        </p:attrNameLst>
                                      </p:cBhvr>
                                      <p:tavLst>
                                        <p:tav tm="0">
                                          <p:val>
                                            <p:strVal val="1+#ppt_w/2"/>
                                          </p:val>
                                        </p:tav>
                                        <p:tav tm="100000">
                                          <p:val>
                                            <p:strVal val="#ppt_x"/>
                                          </p:val>
                                        </p:tav>
                                      </p:tavLst>
                                    </p:anim>
                                    <p:anim calcmode="lin" valueType="num">
                                      <p:cBhvr additive="base">
                                        <p:cTn id="19" dur="500" fill="hold"/>
                                        <p:tgtEl>
                                          <p:spTgt spid="6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25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1+#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25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1+#ppt_w/2"/>
                                          </p:val>
                                        </p:tav>
                                        <p:tav tm="100000">
                                          <p:val>
                                            <p:strVal val="#ppt_x"/>
                                          </p:val>
                                        </p:tav>
                                      </p:tavLst>
                                    </p:anim>
                                    <p:anim calcmode="lin" valueType="num">
                                      <p:cBhvr additive="base">
                                        <p:cTn id="27" dur="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25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1+#ppt_w/2"/>
                                          </p:val>
                                        </p:tav>
                                        <p:tav tm="100000">
                                          <p:val>
                                            <p:strVal val="#ppt_x"/>
                                          </p:val>
                                        </p:tav>
                                      </p:tavLst>
                                    </p:anim>
                                    <p:anim calcmode="lin" valueType="num">
                                      <p:cBhvr additive="base">
                                        <p:cTn id="31"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00" grpId="0" animBg="1"/>
      <p:bldP spid="63" grpId="0"/>
      <p:bldP spid="65"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4B34301-2CEE-D829-AF9C-20EC71633E54}"/>
              </a:ext>
            </a:extLst>
          </p:cNvPr>
          <p:cNvSpPr/>
          <p:nvPr/>
        </p:nvSpPr>
        <p:spPr bwMode="auto">
          <a:xfrm flipH="1">
            <a:off x="6531439" y="2761863"/>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6E1304C1-8A5A-D8AF-E73F-5D4454213B73}"/>
              </a:ext>
            </a:extLst>
          </p:cNvPr>
          <p:cNvSpPr/>
          <p:nvPr/>
        </p:nvSpPr>
        <p:spPr bwMode="auto">
          <a:xfrm flipH="1">
            <a:off x="6531439" y="4069262"/>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C538E2F6-3E5F-AB4C-FD79-FCC8BB918851}"/>
              </a:ext>
            </a:extLst>
          </p:cNvPr>
          <p:cNvSpPr/>
          <p:nvPr/>
        </p:nvSpPr>
        <p:spPr bwMode="auto">
          <a:xfrm flipH="1">
            <a:off x="6531439" y="5376661"/>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ED04F810-C0AB-5DD5-6E7B-74F794E5E836}"/>
              </a:ext>
            </a:extLst>
          </p:cNvPr>
          <p:cNvSpPr/>
          <p:nvPr/>
        </p:nvSpPr>
        <p:spPr bwMode="auto">
          <a:xfrm>
            <a:off x="0" y="2761863"/>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8880931-53A0-225D-A364-8B489475A9E8}"/>
              </a:ext>
            </a:extLst>
          </p:cNvPr>
          <p:cNvSpPr/>
          <p:nvPr/>
        </p:nvSpPr>
        <p:spPr bwMode="auto">
          <a:xfrm>
            <a:off x="0" y="4069262"/>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0F69C526-EE15-BAF5-FEF2-C69E5130477B}"/>
              </a:ext>
            </a:extLst>
          </p:cNvPr>
          <p:cNvSpPr/>
          <p:nvPr/>
        </p:nvSpPr>
        <p:spPr bwMode="auto">
          <a:xfrm>
            <a:off x="0" y="5376661"/>
            <a:ext cx="5660561" cy="97919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90">
                <a:moveTo>
                  <a:pt x="0" y="0"/>
                </a:moveTo>
                <a:lnTo>
                  <a:pt x="5170966" y="0"/>
                </a:lnTo>
                <a:cubicBezTo>
                  <a:pt x="5441362" y="0"/>
                  <a:pt x="5660561" y="219199"/>
                  <a:pt x="5660561" y="489595"/>
                </a:cubicBezTo>
                <a:lnTo>
                  <a:pt x="5660560" y="489595"/>
                </a:lnTo>
                <a:cubicBezTo>
                  <a:pt x="5660560" y="759991"/>
                  <a:pt x="5441361" y="979190"/>
                  <a:pt x="5170965" y="979190"/>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E6B1860-23BB-9B59-7A97-A7A72A60C0DB}"/>
              </a:ext>
            </a:extLst>
          </p:cNvPr>
          <p:cNvSpPr/>
          <p:nvPr/>
        </p:nvSpPr>
        <p:spPr bwMode="auto">
          <a:xfrm>
            <a:off x="6531439" y="1672668"/>
            <a:ext cx="5531787" cy="96424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mn-cs"/>
              </a:rPr>
              <a:t>A new, </a:t>
            </a:r>
            <a:r>
              <a:rPr kumimoji="0" lang="en-US" sz="2400" b="0" i="1" u="none" strike="noStrike" kern="1200" cap="none" spc="0" normalizeH="0" baseline="0" noProof="0">
                <a:ln>
                  <a:noFill/>
                </a:ln>
                <a:solidFill>
                  <a:schemeClr val="tx1"/>
                </a:solidFill>
                <a:effectLst/>
                <a:uLnTx/>
                <a:uFillTx/>
                <a:latin typeface="Segoe UI Semibold"/>
                <a:ea typeface="+mn-ea"/>
                <a:cs typeface="+mn-cs"/>
              </a:rPr>
              <a:t>dynamic</a:t>
            </a:r>
            <a:r>
              <a:rPr kumimoji="0" lang="en-US" sz="2400" b="0" i="0" u="none" strike="noStrike" kern="1200" cap="none" spc="0" normalizeH="0" baseline="0" noProof="0">
                <a:ln>
                  <a:noFill/>
                </a:ln>
                <a:solidFill>
                  <a:schemeClr val="tx1"/>
                </a:solidFill>
                <a:effectLst/>
                <a:uLnTx/>
                <a:uFillTx/>
                <a:latin typeface="Segoe UI Semibold"/>
                <a:ea typeface="+mn-ea"/>
                <a:cs typeface="+mn-cs"/>
              </a:rPr>
              <a:t> </a:t>
            </a:r>
            <a:br>
              <a:rPr kumimoji="0" lang="en-US" sz="2400" b="0" i="0" u="none" strike="noStrike" kern="1200" cap="none" spc="0" normalizeH="0" baseline="0" noProof="0">
                <a:ln>
                  <a:noFill/>
                </a:ln>
                <a:solidFill>
                  <a:schemeClr val="tx1"/>
                </a:solidFill>
                <a:effectLst/>
                <a:uLnTx/>
                <a:uFillTx/>
                <a:latin typeface="Segoe UI Semibold"/>
                <a:ea typeface="+mn-ea"/>
                <a:cs typeface="+mn-cs"/>
              </a:rPr>
            </a:br>
            <a:r>
              <a:rPr kumimoji="0" lang="en-US" sz="2400" b="0" i="0" u="none" strike="noStrike" kern="1200" cap="none" spc="0" normalizeH="0" baseline="0" noProof="0">
                <a:ln>
                  <a:noFill/>
                </a:ln>
                <a:solidFill>
                  <a:schemeClr val="tx1"/>
                </a:solidFill>
                <a:effectLst/>
                <a:uLnTx/>
                <a:uFillTx/>
                <a:latin typeface="Segoe UI Semibold"/>
                <a:ea typeface="+mn-ea"/>
                <a:cs typeface="+mn-cs"/>
              </a:rPr>
              <a:t>approach </a:t>
            </a:r>
          </a:p>
        </p:txBody>
      </p:sp>
      <p:sp>
        <p:nvSpPr>
          <p:cNvPr id="2" name="Title 1">
            <a:extLst>
              <a:ext uri="{FF2B5EF4-FFF2-40B4-BE49-F238E27FC236}">
                <a16:creationId xmlns:a16="http://schemas.microsoft.com/office/drawing/2014/main" id="{FE4742A8-EE47-B920-D455-5A58D39BB7D2}"/>
              </a:ext>
            </a:extLst>
          </p:cNvPr>
          <p:cNvSpPr>
            <a:spLocks noGrp="1"/>
          </p:cNvSpPr>
          <p:nvPr>
            <p:ph type="title"/>
          </p:nvPr>
        </p:nvSpPr>
        <p:spPr/>
        <p:txBody>
          <a:bodyPr/>
          <a:lstStyle/>
          <a:p>
            <a:r>
              <a:rPr lang="en-US"/>
              <a:t>Managing permissions across multicloud </a:t>
            </a:r>
            <a:br>
              <a:rPr lang="en-US"/>
            </a:br>
            <a:r>
              <a:rPr lang="en-US"/>
              <a:t>environments requires a new approach</a:t>
            </a:r>
          </a:p>
        </p:txBody>
      </p:sp>
      <p:sp>
        <p:nvSpPr>
          <p:cNvPr id="58" name="TextBox 57">
            <a:extLst>
              <a:ext uri="{FF2B5EF4-FFF2-40B4-BE49-F238E27FC236}">
                <a16:creationId xmlns:a16="http://schemas.microsoft.com/office/drawing/2014/main" id="{788320F3-88A5-301C-B8F3-CC0E854460EB}"/>
              </a:ext>
            </a:extLst>
          </p:cNvPr>
          <p:cNvSpPr txBox="1"/>
          <p:nvPr/>
        </p:nvSpPr>
        <p:spPr>
          <a:xfrm>
            <a:off x="11255" y="6296308"/>
            <a:ext cx="457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err="1">
              <a:ln>
                <a:noFill/>
              </a:ln>
              <a:solidFill>
                <a:srgbClr val="737373">
                  <a:lumMod val="75000"/>
                </a:srgbClr>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F82C585-E516-4B6F-DB67-43AD69F1525B}"/>
              </a:ext>
            </a:extLst>
          </p:cNvPr>
          <p:cNvSpPr txBox="1"/>
          <p:nvPr/>
        </p:nvSpPr>
        <p:spPr>
          <a:xfrm>
            <a:off x="585637" y="2970340"/>
            <a:ext cx="3683219" cy="615553"/>
          </a:xfrm>
          <a:prstGeom prst="rect">
            <a:avLst/>
          </a:prstGeom>
          <a:noFill/>
        </p:spPr>
        <p:txBody>
          <a:bodyPr wrap="square" lIns="0" tIns="0" rIns="0" bIns="0" rtlCol="0" anchor="t">
            <a:spAutoFit/>
          </a:bodyPr>
          <a:lstStyle/>
          <a:p>
            <a:pPr defTabSz="914400">
              <a:defRPr/>
            </a:pPr>
            <a:r>
              <a:rPr kumimoji="0" lang="en-US" sz="2000" b="0" i="0" u="none" strike="noStrike" kern="1200" cap="none" spc="0" normalizeH="0" baseline="0" noProof="0">
                <a:ln>
                  <a:noFill/>
                </a:ln>
                <a:solidFill>
                  <a:srgbClr val="737373"/>
                </a:solidFill>
                <a:effectLst/>
                <a:uLnTx/>
                <a:uFillTx/>
                <a:latin typeface="Segoe UI"/>
                <a:ea typeface="Segoe UI" pitchFamily="34" charset="0"/>
                <a:cs typeface="Segoe UI"/>
              </a:rPr>
              <a:t>Grants permissions based on job roles and responsibilities</a:t>
            </a:r>
            <a:r>
              <a:rPr lang="en-US" sz="2000">
                <a:solidFill>
                  <a:srgbClr val="737373"/>
                </a:solidFill>
                <a:latin typeface="Segoe UI"/>
                <a:ea typeface="Segoe UI" pitchFamily="34" charset="0"/>
                <a:cs typeface="Segoe UI"/>
              </a:rPr>
              <a:t> </a:t>
            </a:r>
            <a:endParaRPr kumimoji="0" lang="en-US" sz="2000" b="0" i="0" u="none" strike="no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A8F1B2ED-B764-64EE-53B6-B16CB49F36BD}"/>
              </a:ext>
            </a:extLst>
          </p:cNvPr>
          <p:cNvSpPr txBox="1"/>
          <p:nvPr/>
        </p:nvSpPr>
        <p:spPr>
          <a:xfrm>
            <a:off x="585637" y="5572027"/>
            <a:ext cx="432018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rPr>
              <a:t>Permission clean-up is done manually </a:t>
            </a:r>
            <a:br>
              <a:rPr kumimoji="0" lang="en-US" sz="2000" b="0" i="0" u="none" strike="no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rPr>
              <a:t>on an as-need basis</a:t>
            </a:r>
          </a:p>
        </p:txBody>
      </p:sp>
      <p:sp>
        <p:nvSpPr>
          <p:cNvPr id="5" name="TextBox 4">
            <a:extLst>
              <a:ext uri="{FF2B5EF4-FFF2-40B4-BE49-F238E27FC236}">
                <a16:creationId xmlns:a16="http://schemas.microsoft.com/office/drawing/2014/main" id="{31CC8C01-E43B-BBC5-CC35-E824F825CC52}"/>
              </a:ext>
            </a:extLst>
          </p:cNvPr>
          <p:cNvSpPr txBox="1"/>
          <p:nvPr/>
        </p:nvSpPr>
        <p:spPr>
          <a:xfrm>
            <a:off x="585637" y="4303845"/>
            <a:ext cx="493516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rPr>
              <a:t>IAM admins manually grant permissions which are not time-bound</a:t>
            </a:r>
          </a:p>
        </p:txBody>
      </p:sp>
      <p:sp>
        <p:nvSpPr>
          <p:cNvPr id="7" name="Graphic 4">
            <a:extLst>
              <a:ext uri="{FF2B5EF4-FFF2-40B4-BE49-F238E27FC236}">
                <a16:creationId xmlns:a16="http://schemas.microsoft.com/office/drawing/2014/main" id="{4BBAA3BA-BA9F-6E2D-5A42-9841BC4CA485}"/>
              </a:ext>
            </a:extLst>
          </p:cNvPr>
          <p:cNvSpPr/>
          <p:nvPr/>
        </p:nvSpPr>
        <p:spPr>
          <a:xfrm>
            <a:off x="5932123" y="3059945"/>
            <a:ext cx="231665" cy="36086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44B09B2-53A0-1DE9-4300-245B5173606A}"/>
              </a:ext>
            </a:extLst>
          </p:cNvPr>
          <p:cNvSpPr txBox="1"/>
          <p:nvPr/>
        </p:nvSpPr>
        <p:spPr>
          <a:xfrm>
            <a:off x="7643331" y="2932087"/>
            <a:ext cx="429466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Grants permissions based on </a:t>
            </a:r>
            <a:b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historical usage and activity</a:t>
            </a:r>
          </a:p>
        </p:txBody>
      </p:sp>
      <p:sp>
        <p:nvSpPr>
          <p:cNvPr id="9" name="TextBox 8">
            <a:extLst>
              <a:ext uri="{FF2B5EF4-FFF2-40B4-BE49-F238E27FC236}">
                <a16:creationId xmlns:a16="http://schemas.microsoft.com/office/drawing/2014/main" id="{2DCC28E5-CBCA-BFB4-F580-8A3CB0331CE9}"/>
              </a:ext>
            </a:extLst>
          </p:cNvPr>
          <p:cNvSpPr txBox="1"/>
          <p:nvPr/>
        </p:nvSpPr>
        <p:spPr>
          <a:xfrm>
            <a:off x="7643331" y="4251081"/>
            <a:ext cx="429466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Allow temporary access to high-risk permissions on-demand</a:t>
            </a:r>
          </a:p>
        </p:txBody>
      </p:sp>
      <p:sp>
        <p:nvSpPr>
          <p:cNvPr id="12" name="TextBox 11">
            <a:extLst>
              <a:ext uri="{FF2B5EF4-FFF2-40B4-BE49-F238E27FC236}">
                <a16:creationId xmlns:a16="http://schemas.microsoft.com/office/drawing/2014/main" id="{B7A6E25B-1576-672F-84A3-09426AD7C2F4}"/>
              </a:ext>
            </a:extLst>
          </p:cNvPr>
          <p:cNvSpPr txBox="1"/>
          <p:nvPr/>
        </p:nvSpPr>
        <p:spPr>
          <a:xfrm>
            <a:off x="7592531" y="6738713"/>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64E4EAE-F890-608A-79DF-EDA001C025CF}"/>
              </a:ext>
            </a:extLst>
          </p:cNvPr>
          <p:cNvSpPr txBox="1"/>
          <p:nvPr/>
        </p:nvSpPr>
        <p:spPr>
          <a:xfrm>
            <a:off x="7643331" y="5554979"/>
            <a:ext cx="420322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Continuously monitor and right-size identities to prevent privilege creep</a:t>
            </a:r>
          </a:p>
        </p:txBody>
      </p:sp>
      <p:sp>
        <p:nvSpPr>
          <p:cNvPr id="25" name="Graphic 4">
            <a:extLst>
              <a:ext uri="{FF2B5EF4-FFF2-40B4-BE49-F238E27FC236}">
                <a16:creationId xmlns:a16="http://schemas.microsoft.com/office/drawing/2014/main" id="{A73C9C13-8921-201A-5F46-066AFB616A97}"/>
              </a:ext>
            </a:extLst>
          </p:cNvPr>
          <p:cNvSpPr/>
          <p:nvPr/>
        </p:nvSpPr>
        <p:spPr>
          <a:xfrm>
            <a:off x="5955320" y="4378424"/>
            <a:ext cx="231665" cy="36086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Calibri" panose="020F0502020204030204"/>
              <a:ea typeface="+mn-ea"/>
              <a:cs typeface="+mn-cs"/>
            </a:endParaRPr>
          </a:p>
        </p:txBody>
      </p:sp>
      <p:sp>
        <p:nvSpPr>
          <p:cNvPr id="26" name="Graphic 4">
            <a:extLst>
              <a:ext uri="{FF2B5EF4-FFF2-40B4-BE49-F238E27FC236}">
                <a16:creationId xmlns:a16="http://schemas.microsoft.com/office/drawing/2014/main" id="{206B57FA-4582-C742-20FC-39C0F190EC2E}"/>
              </a:ext>
            </a:extLst>
          </p:cNvPr>
          <p:cNvSpPr/>
          <p:nvPr/>
        </p:nvSpPr>
        <p:spPr>
          <a:xfrm>
            <a:off x="5970499" y="5699371"/>
            <a:ext cx="229620" cy="36086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F6BF00E4-0A00-8D42-8782-09878EAFD24D}"/>
              </a:ext>
            </a:extLst>
          </p:cNvPr>
          <p:cNvSpPr txBox="1"/>
          <p:nvPr/>
        </p:nvSpPr>
        <p:spPr>
          <a:xfrm>
            <a:off x="585637" y="2970340"/>
            <a:ext cx="3683219" cy="615553"/>
          </a:xfrm>
          <a:prstGeom prst="rect">
            <a:avLst/>
          </a:prstGeom>
          <a:noFill/>
        </p:spPr>
        <p:txBody>
          <a:bodyPr wrap="square" lIns="0" tIns="0" rIns="0" bIns="0" rtlCol="0" anchor="t">
            <a:spAutoFit/>
          </a:bodyPr>
          <a:lstStyle/>
          <a:p>
            <a:pPr defTabSz="914400">
              <a:defRPr/>
            </a:pPr>
            <a:r>
              <a:rPr kumimoji="0" lang="en-US" sz="2000" b="0" i="0" u="none" strike="sngStrike" kern="1200" cap="none" spc="0" normalizeH="0" baseline="0" noProof="0">
                <a:ln>
                  <a:noFill/>
                </a:ln>
                <a:solidFill>
                  <a:srgbClr val="565656"/>
                </a:solidFill>
                <a:effectLst/>
                <a:uLnTx/>
                <a:uFillTx/>
                <a:latin typeface="Segoe UI"/>
                <a:ea typeface="Segoe UI" pitchFamily="34" charset="0"/>
                <a:cs typeface="Segoe UI"/>
              </a:rPr>
              <a:t>Grants permissions based on job roles and responsibilities</a:t>
            </a:r>
            <a:r>
              <a:rPr lang="en-US" sz="2000" strike="sngStrike">
                <a:solidFill>
                  <a:srgbClr val="565656"/>
                </a:solidFill>
                <a:latin typeface="Segoe UI"/>
                <a:ea typeface="Segoe UI" pitchFamily="34" charset="0"/>
                <a:cs typeface="Segoe UI"/>
              </a:rPr>
              <a:t> </a:t>
            </a:r>
            <a:endParaRPr lang="en-US" sz="2000" b="0" i="0" u="none" strike="sngStrike" kern="1200" cap="none" spc="0" normalizeH="0" baseline="0" noProof="0">
              <a:ln>
                <a:noFill/>
              </a:ln>
              <a:solidFill>
                <a:srgbClr val="565656"/>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B2D7F5F1-3897-121E-E201-4BAD7A8A02DA}"/>
              </a:ext>
            </a:extLst>
          </p:cNvPr>
          <p:cNvSpPr txBox="1"/>
          <p:nvPr/>
        </p:nvSpPr>
        <p:spPr>
          <a:xfrm>
            <a:off x="585637" y="5573571"/>
            <a:ext cx="4243981" cy="6155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sngStrike" kern="1200" cap="none" spc="0" normalizeH="0" baseline="0" noProof="0">
                <a:ln>
                  <a:noFill/>
                </a:ln>
                <a:solidFill>
                  <a:srgbClr val="737373">
                    <a:lumMod val="75000"/>
                  </a:srgbClr>
                </a:solidFill>
                <a:effectLst/>
                <a:uLnTx/>
                <a:uFillTx/>
                <a:latin typeface="Segoe UI"/>
                <a:ea typeface="Segoe UI" pitchFamily="34" charset="0"/>
                <a:cs typeface="Segoe UI"/>
              </a:rPr>
              <a:t>Permission clean-up is done manually on an as-need basis</a:t>
            </a:r>
          </a:p>
        </p:txBody>
      </p:sp>
      <p:sp>
        <p:nvSpPr>
          <p:cNvPr id="39" name="TextBox 38">
            <a:extLst>
              <a:ext uri="{FF2B5EF4-FFF2-40B4-BE49-F238E27FC236}">
                <a16:creationId xmlns:a16="http://schemas.microsoft.com/office/drawing/2014/main" id="{C2089662-82B0-2FBC-E240-97055AC4EF14}"/>
              </a:ext>
            </a:extLst>
          </p:cNvPr>
          <p:cNvSpPr txBox="1"/>
          <p:nvPr/>
        </p:nvSpPr>
        <p:spPr>
          <a:xfrm>
            <a:off x="585637" y="4303845"/>
            <a:ext cx="49674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sngStrike" kern="1200" cap="none" spc="0" normalizeH="0" baseline="0" noProof="0">
                <a:ln>
                  <a:noFill/>
                </a:ln>
                <a:solidFill>
                  <a:srgbClr val="737373">
                    <a:lumMod val="75000"/>
                  </a:srgbClr>
                </a:solidFill>
                <a:effectLst/>
                <a:uLnTx/>
                <a:uFillTx/>
                <a:latin typeface="Segoe UI"/>
                <a:ea typeface="Segoe UI" pitchFamily="34" charset="0"/>
                <a:cs typeface="Segoe UI" pitchFamily="34" charset="0"/>
              </a:rPr>
              <a:t>IAM admins manually grant permissions which are not time-bound </a:t>
            </a:r>
          </a:p>
        </p:txBody>
      </p:sp>
      <p:sp>
        <p:nvSpPr>
          <p:cNvPr id="43" name="Rectangle 42">
            <a:extLst>
              <a:ext uri="{FF2B5EF4-FFF2-40B4-BE49-F238E27FC236}">
                <a16:creationId xmlns:a16="http://schemas.microsoft.com/office/drawing/2014/main" id="{4ECD78B7-9700-3907-507D-2500412A5254}"/>
              </a:ext>
            </a:extLst>
          </p:cNvPr>
          <p:cNvSpPr/>
          <p:nvPr/>
        </p:nvSpPr>
        <p:spPr bwMode="auto">
          <a:xfrm>
            <a:off x="588263" y="1672668"/>
            <a:ext cx="5426394" cy="9970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mn-cs"/>
              </a:rPr>
              <a:t>Today’s static, </a:t>
            </a:r>
            <a:br>
              <a:rPr kumimoji="0" lang="en-US" sz="2400" b="0" i="0" u="none" strike="noStrike" kern="1200" cap="none" spc="0" normalizeH="0" baseline="0" noProof="0">
                <a:ln>
                  <a:noFill/>
                </a:ln>
                <a:solidFill>
                  <a:srgbClr val="737373"/>
                </a:solidFill>
                <a:effectLst/>
                <a:uLnTx/>
                <a:uFillTx/>
                <a:latin typeface="Segoe UI Semibold"/>
                <a:ea typeface="+mn-ea"/>
                <a:cs typeface="+mn-cs"/>
              </a:rPr>
            </a:br>
            <a:r>
              <a:rPr kumimoji="0" lang="en-US" sz="2400" b="0" i="0" u="none" strike="noStrike" kern="1200" cap="none" spc="0" normalizeH="0" baseline="0" noProof="0">
                <a:ln>
                  <a:noFill/>
                </a:ln>
                <a:solidFill>
                  <a:srgbClr val="737373"/>
                </a:solidFill>
                <a:effectLst/>
                <a:uLnTx/>
                <a:uFillTx/>
                <a:latin typeface="Segoe UI Semibold"/>
                <a:ea typeface="+mn-ea"/>
                <a:cs typeface="+mn-cs"/>
              </a:rPr>
              <a:t>outdated approach </a:t>
            </a:r>
          </a:p>
        </p:txBody>
      </p:sp>
      <p:grpSp>
        <p:nvGrpSpPr>
          <p:cNvPr id="14" name="Group 13">
            <a:extLst>
              <a:ext uri="{FF2B5EF4-FFF2-40B4-BE49-F238E27FC236}">
                <a16:creationId xmlns:a16="http://schemas.microsoft.com/office/drawing/2014/main" id="{1E661C12-0D9C-98D9-95A0-344485DB7168}"/>
              </a:ext>
            </a:extLst>
          </p:cNvPr>
          <p:cNvGrpSpPr/>
          <p:nvPr/>
        </p:nvGrpSpPr>
        <p:grpSpPr>
          <a:xfrm>
            <a:off x="6598457" y="2815249"/>
            <a:ext cx="872417" cy="872417"/>
            <a:chOff x="6598457" y="2942573"/>
            <a:chExt cx="872417" cy="872417"/>
          </a:xfrm>
        </p:grpSpPr>
        <p:sp>
          <p:nvSpPr>
            <p:cNvPr id="13" name="Oval 12">
              <a:extLst>
                <a:ext uri="{FF2B5EF4-FFF2-40B4-BE49-F238E27FC236}">
                  <a16:creationId xmlns:a16="http://schemas.microsoft.com/office/drawing/2014/main" id="{AB131350-2D80-BC00-7B39-8C8730B71A88}"/>
                </a:ext>
              </a:extLst>
            </p:cNvPr>
            <p:cNvSpPr/>
            <p:nvPr/>
          </p:nvSpPr>
          <p:spPr bwMode="auto">
            <a:xfrm>
              <a:off x="6598457" y="2942573"/>
              <a:ext cx="872417" cy="8724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list_4_bidi">
              <a:extLst>
                <a:ext uri="{FF2B5EF4-FFF2-40B4-BE49-F238E27FC236}">
                  <a16:creationId xmlns:a16="http://schemas.microsoft.com/office/drawing/2014/main" id="{61085494-485F-8AB4-84D6-ED2EF2FD2BA5}"/>
                </a:ext>
              </a:extLst>
            </p:cNvPr>
            <p:cNvSpPr>
              <a:spLocks noChangeAspect="1" noEditPoints="1"/>
            </p:cNvSpPr>
            <p:nvPr/>
          </p:nvSpPr>
          <p:spPr bwMode="auto">
            <a:xfrm>
              <a:off x="6764910" y="3187269"/>
              <a:ext cx="539510" cy="358570"/>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FC9AFA61-C055-4C00-A0F4-5FF29FC92945}"/>
              </a:ext>
            </a:extLst>
          </p:cNvPr>
          <p:cNvGrpSpPr/>
          <p:nvPr/>
        </p:nvGrpSpPr>
        <p:grpSpPr>
          <a:xfrm>
            <a:off x="6598457" y="4122648"/>
            <a:ext cx="872417" cy="872417"/>
            <a:chOff x="6598457" y="4249972"/>
            <a:chExt cx="872417" cy="872417"/>
          </a:xfrm>
        </p:grpSpPr>
        <p:sp>
          <p:nvSpPr>
            <p:cNvPr id="32" name="Oval 31">
              <a:extLst>
                <a:ext uri="{FF2B5EF4-FFF2-40B4-BE49-F238E27FC236}">
                  <a16:creationId xmlns:a16="http://schemas.microsoft.com/office/drawing/2014/main" id="{0B000034-F7A1-708C-FF89-F97F00CDD308}"/>
                </a:ext>
              </a:extLst>
            </p:cNvPr>
            <p:cNvSpPr/>
            <p:nvPr/>
          </p:nvSpPr>
          <p:spPr bwMode="auto">
            <a:xfrm>
              <a:off x="6598457" y="4249972"/>
              <a:ext cx="872417" cy="8724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check 3">
              <a:extLst>
                <a:ext uri="{FF2B5EF4-FFF2-40B4-BE49-F238E27FC236}">
                  <a16:creationId xmlns:a16="http://schemas.microsoft.com/office/drawing/2014/main" id="{AE6DA04A-5390-314F-1F10-E4E13543A457}"/>
                </a:ext>
              </a:extLst>
            </p:cNvPr>
            <p:cNvSpPr>
              <a:spLocks noChangeAspect="1" noEditPoints="1"/>
            </p:cNvSpPr>
            <p:nvPr/>
          </p:nvSpPr>
          <p:spPr bwMode="auto">
            <a:xfrm>
              <a:off x="6826524" y="4479246"/>
              <a:ext cx="416282" cy="41386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80A264C8-9306-F7FC-5010-C0CF942275DE}"/>
              </a:ext>
            </a:extLst>
          </p:cNvPr>
          <p:cNvGrpSpPr/>
          <p:nvPr/>
        </p:nvGrpSpPr>
        <p:grpSpPr>
          <a:xfrm>
            <a:off x="6598457" y="5430047"/>
            <a:ext cx="872417" cy="872417"/>
            <a:chOff x="6598457" y="5557371"/>
            <a:chExt cx="872417" cy="872417"/>
          </a:xfrm>
        </p:grpSpPr>
        <p:sp>
          <p:nvSpPr>
            <p:cNvPr id="35" name="Oval 34">
              <a:extLst>
                <a:ext uri="{FF2B5EF4-FFF2-40B4-BE49-F238E27FC236}">
                  <a16:creationId xmlns:a16="http://schemas.microsoft.com/office/drawing/2014/main" id="{3A281E49-B72B-7635-C39D-133E9F509FB7}"/>
                </a:ext>
              </a:extLst>
            </p:cNvPr>
            <p:cNvSpPr/>
            <p:nvPr/>
          </p:nvSpPr>
          <p:spPr bwMode="auto">
            <a:xfrm>
              <a:off x="6598457" y="5557371"/>
              <a:ext cx="872417" cy="8724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magnify">
              <a:extLst>
                <a:ext uri="{FF2B5EF4-FFF2-40B4-BE49-F238E27FC236}">
                  <a16:creationId xmlns:a16="http://schemas.microsoft.com/office/drawing/2014/main" id="{C7B9B812-8F1D-8151-7142-41A71B9D2BD9}"/>
                </a:ext>
              </a:extLst>
            </p:cNvPr>
            <p:cNvSpPr>
              <a:spLocks noChangeAspect="1" noEditPoints="1"/>
            </p:cNvSpPr>
            <p:nvPr/>
          </p:nvSpPr>
          <p:spPr bwMode="auto">
            <a:xfrm flipH="1">
              <a:off x="6851887" y="5810794"/>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8784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1+#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3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2" presetClass="entr" presetSubtype="2" decel="10000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1+#ppt_w/2"/>
                                          </p:val>
                                        </p:tav>
                                        <p:tav tm="100000">
                                          <p:val>
                                            <p:strVal val="#ppt_x"/>
                                          </p:val>
                                        </p:tav>
                                      </p:tavLst>
                                    </p:anim>
                                    <p:anim calcmode="lin" valueType="num">
                                      <p:cBhvr additive="base">
                                        <p:cTn id="41" dur="500" fill="hold"/>
                                        <p:tgtEl>
                                          <p:spTgt spid="31"/>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35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2" presetClass="entr" presetSubtype="2" decel="10000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1+#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3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4" grpId="0" animBg="1"/>
      <p:bldP spid="6" grpId="0"/>
      <p:bldP spid="7" grpId="0" animBg="1"/>
      <p:bldP spid="8" grpId="0"/>
      <p:bldP spid="9" grpId="0"/>
      <p:bldP spid="22" grpId="0"/>
      <p:bldP spid="25" grpId="0" animBg="1"/>
      <p:bldP spid="26" grpId="0" animBg="1"/>
      <p:bldP spid="33" grpId="0"/>
      <p:bldP spid="37"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689E-76D9-B668-7901-47D4D0B4E2D6}"/>
              </a:ext>
            </a:extLst>
          </p:cNvPr>
          <p:cNvSpPr>
            <a:spLocks noGrp="1"/>
          </p:cNvSpPr>
          <p:nvPr>
            <p:ph type="title"/>
          </p:nvPr>
        </p:nvSpPr>
        <p:spPr/>
        <p:txBody>
          <a:bodyPr/>
          <a:lstStyle/>
          <a:p>
            <a:r>
              <a:rPr lang="en-US">
                <a:cs typeface="Segoe UI"/>
              </a:rPr>
              <a:t>What are the </a:t>
            </a:r>
            <a:r>
              <a:rPr lang="en-US" i="1">
                <a:cs typeface="Segoe UI"/>
              </a:rPr>
              <a:t>common</a:t>
            </a:r>
            <a:r>
              <a:rPr lang="en-US">
                <a:cs typeface="Segoe UI"/>
              </a:rPr>
              <a:t> challenges?</a:t>
            </a:r>
          </a:p>
        </p:txBody>
      </p:sp>
      <p:sp>
        <p:nvSpPr>
          <p:cNvPr id="3" name="Content Placeholder 2">
            <a:extLst>
              <a:ext uri="{FF2B5EF4-FFF2-40B4-BE49-F238E27FC236}">
                <a16:creationId xmlns:a16="http://schemas.microsoft.com/office/drawing/2014/main" id="{5930C5F8-0CB5-8F83-F6FC-1FA8B6B26FC3}"/>
              </a:ext>
            </a:extLst>
          </p:cNvPr>
          <p:cNvSpPr>
            <a:spLocks noGrp="1"/>
          </p:cNvSpPr>
          <p:nvPr>
            <p:ph sz="quarter" idx="10"/>
          </p:nvPr>
        </p:nvSpPr>
        <p:spPr>
          <a:xfrm>
            <a:off x="584200" y="1435100"/>
            <a:ext cx="11018838" cy="5281446"/>
          </a:xfrm>
        </p:spPr>
        <p:txBody>
          <a:bodyPr vert="horz" wrap="square" lIns="0" tIns="0" rIns="0" bIns="0" rtlCol="0" anchor="t">
            <a:spAutoFit/>
          </a:bodyPr>
          <a:lstStyle/>
          <a:p>
            <a:r>
              <a:rPr lang="en-US">
                <a:cs typeface="Segoe UI"/>
              </a:rPr>
              <a:t>Permissions granted based on broad job roles and responsibilities</a:t>
            </a:r>
          </a:p>
          <a:p>
            <a:pPr lvl="1"/>
            <a:r>
              <a:rPr lang="en-US"/>
              <a:t>Common to grant broadest permissions that could ever be needed by a role or team</a:t>
            </a:r>
          </a:p>
          <a:p>
            <a:pPr lvl="1"/>
            <a:r>
              <a:rPr lang="en-US"/>
              <a:t>Not based on what tasks each person will </a:t>
            </a:r>
            <a:r>
              <a:rPr lang="en-US" i="1"/>
              <a:t>actually</a:t>
            </a:r>
            <a:r>
              <a:rPr lang="en-US"/>
              <a:t> </a:t>
            </a:r>
            <a:r>
              <a:rPr lang="en-US" i="1"/>
              <a:t>perform</a:t>
            </a:r>
            <a:endParaRPr lang="en-US"/>
          </a:p>
          <a:p>
            <a:r>
              <a:rPr lang="en-US"/>
              <a:t>IAM admins manually grant permissions which are not time-bound</a:t>
            </a:r>
          </a:p>
          <a:p>
            <a:pPr lvl="1"/>
            <a:r>
              <a:rPr lang="en-US">
                <a:cs typeface="Segoe UI"/>
              </a:rPr>
              <a:t>Permission requirements </a:t>
            </a:r>
            <a:r>
              <a:rPr lang="en-US" i="1">
                <a:cs typeface="Segoe UI"/>
              </a:rPr>
              <a:t>change over time </a:t>
            </a:r>
            <a:r>
              <a:rPr lang="en-US">
                <a:cs typeface="Segoe UI"/>
              </a:rPr>
              <a:t>– not enough admins in the world to keep up with the pace of change in most enterprises. Users will naturally accrue more and incorrect permissions as time goes on</a:t>
            </a:r>
            <a:endParaRPr lang="en-US"/>
          </a:p>
          <a:p>
            <a:pPr lvl="1"/>
            <a:r>
              <a:rPr lang="en-US"/>
              <a:t>Compromised account can be used to wreak havoc, especially if attacker can phish an MFA credential</a:t>
            </a:r>
          </a:p>
          <a:p>
            <a:r>
              <a:rPr lang="en-US"/>
              <a:t>Permission clean-up is done manually on an as-needed basis</a:t>
            </a:r>
          </a:p>
          <a:p>
            <a:pPr lvl="1"/>
            <a:r>
              <a:rPr lang="en-US"/>
              <a:t>Access review processes are manual, time-consuming, and usually </a:t>
            </a:r>
            <a:r>
              <a:rPr lang="en-US" i="1"/>
              <a:t>all or nothing</a:t>
            </a:r>
            <a:endParaRPr lang="en-US"/>
          </a:p>
          <a:p>
            <a:pPr lvl="1"/>
            <a:r>
              <a:rPr lang="en-US"/>
              <a:t>Hard to gain deep enough insights into actual usage to do real </a:t>
            </a:r>
            <a:r>
              <a:rPr lang="en-US" i="1"/>
              <a:t>least privilege</a:t>
            </a:r>
            <a:r>
              <a:rPr lang="en-US"/>
              <a:t> right-sizing</a:t>
            </a:r>
          </a:p>
          <a:p>
            <a:pPr lvl="1"/>
            <a:r>
              <a:rPr lang="en-US"/>
              <a:t>Hard to operationalize if processes are too manual – permission right-sizing not performed frequently enough</a:t>
            </a:r>
          </a:p>
        </p:txBody>
      </p:sp>
    </p:spTree>
    <p:extLst>
      <p:ext uri="{BB962C8B-B14F-4D97-AF65-F5344CB8AC3E}">
        <p14:creationId xmlns:p14="http://schemas.microsoft.com/office/powerpoint/2010/main" val="21034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D0E781-23C3-49C4-B460-990473AF1B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 y="3421"/>
            <a:ext cx="12192001" cy="6858000"/>
          </a:xfrm>
          <a:prstGeom prst="rect">
            <a:avLst/>
          </a:prstGeom>
        </p:spPr>
      </p:pic>
      <p:sp>
        <p:nvSpPr>
          <p:cNvPr id="40" name="Rectangle 39">
            <a:extLst>
              <a:ext uri="{FF2B5EF4-FFF2-40B4-BE49-F238E27FC236}">
                <a16:creationId xmlns:a16="http://schemas.microsoft.com/office/drawing/2014/main" id="{52FAE985-55BF-4FA7-B541-7351F7CFF9E7}"/>
              </a:ext>
            </a:extLst>
          </p:cNvPr>
          <p:cNvSpPr/>
          <p:nvPr/>
        </p:nvSpPr>
        <p:spPr bwMode="auto">
          <a:xfrm>
            <a:off x="0" y="0"/>
            <a:ext cx="12192001" cy="6863860"/>
          </a:xfrm>
          <a:prstGeom prst="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C8B344CE-D267-EBE0-FA51-E917B7672ED9}"/>
              </a:ext>
            </a:extLst>
          </p:cNvPr>
          <p:cNvGrpSpPr/>
          <p:nvPr/>
        </p:nvGrpSpPr>
        <p:grpSpPr>
          <a:xfrm>
            <a:off x="565615" y="576573"/>
            <a:ext cx="6198041" cy="5914786"/>
            <a:chOff x="565615" y="576573"/>
            <a:chExt cx="6198041" cy="5914786"/>
          </a:xfrm>
        </p:grpSpPr>
        <p:sp>
          <p:nvSpPr>
            <p:cNvPr id="79" name="Freeform 5">
              <a:extLst>
                <a:ext uri="{FF2B5EF4-FFF2-40B4-BE49-F238E27FC236}">
                  <a16:creationId xmlns:a16="http://schemas.microsoft.com/office/drawing/2014/main" id="{ECB23C39-F2D6-4C48-A91B-5FB200790565}"/>
                </a:ext>
              </a:extLst>
            </p:cNvPr>
            <p:cNvSpPr>
              <a:spLocks/>
            </p:cNvSpPr>
            <p:nvPr/>
          </p:nvSpPr>
          <p:spPr bwMode="auto">
            <a:xfrm>
              <a:off x="565615" y="576573"/>
              <a:ext cx="6198041" cy="5524775"/>
            </a:xfrm>
            <a:custGeom>
              <a:avLst/>
              <a:gdLst>
                <a:gd name="T0" fmla="*/ 0 w 1582"/>
                <a:gd name="T1" fmla="*/ 1581 h 1581"/>
                <a:gd name="T2" fmla="*/ 1402 w 1582"/>
                <a:gd name="T3" fmla="*/ 1581 h 1581"/>
                <a:gd name="T4" fmla="*/ 1582 w 1582"/>
                <a:gd name="T5" fmla="*/ 1401 h 1581"/>
                <a:gd name="T6" fmla="*/ 1582 w 1582"/>
                <a:gd name="T7" fmla="*/ 0 h 1581"/>
                <a:gd name="T8" fmla="*/ 180 w 1582"/>
                <a:gd name="T9" fmla="*/ 0 h 1581"/>
                <a:gd name="T10" fmla="*/ 0 w 1582"/>
                <a:gd name="T11" fmla="*/ 180 h 1581"/>
                <a:gd name="T12" fmla="*/ 0 w 1582"/>
                <a:gd name="T13" fmla="*/ 1581 h 1581"/>
              </a:gdLst>
              <a:ahLst/>
              <a:cxnLst>
                <a:cxn ang="0">
                  <a:pos x="T0" y="T1"/>
                </a:cxn>
                <a:cxn ang="0">
                  <a:pos x="T2" y="T3"/>
                </a:cxn>
                <a:cxn ang="0">
                  <a:pos x="T4" y="T5"/>
                </a:cxn>
                <a:cxn ang="0">
                  <a:pos x="T6" y="T7"/>
                </a:cxn>
                <a:cxn ang="0">
                  <a:pos x="T8" y="T9"/>
                </a:cxn>
                <a:cxn ang="0">
                  <a:pos x="T10" y="T11"/>
                </a:cxn>
                <a:cxn ang="0">
                  <a:pos x="T12" y="T13"/>
                </a:cxn>
              </a:cxnLst>
              <a:rect l="0" t="0" r="r" b="b"/>
              <a:pathLst>
                <a:path w="1582" h="1581">
                  <a:moveTo>
                    <a:pt x="0" y="1581"/>
                  </a:moveTo>
                  <a:cubicBezTo>
                    <a:pt x="1402" y="1581"/>
                    <a:pt x="1402" y="1581"/>
                    <a:pt x="1402" y="1581"/>
                  </a:cubicBezTo>
                  <a:cubicBezTo>
                    <a:pt x="1501" y="1581"/>
                    <a:pt x="1582" y="1501"/>
                    <a:pt x="1582" y="1401"/>
                  </a:cubicBezTo>
                  <a:cubicBezTo>
                    <a:pt x="1582" y="0"/>
                    <a:pt x="1582" y="0"/>
                    <a:pt x="1582" y="0"/>
                  </a:cubicBezTo>
                  <a:cubicBezTo>
                    <a:pt x="180" y="0"/>
                    <a:pt x="180" y="0"/>
                    <a:pt x="180" y="0"/>
                  </a:cubicBezTo>
                  <a:cubicBezTo>
                    <a:pt x="81" y="0"/>
                    <a:pt x="0" y="81"/>
                    <a:pt x="0" y="180"/>
                  </a:cubicBezTo>
                  <a:lnTo>
                    <a:pt x="0" y="1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48" name="Title 2">
              <a:extLst>
                <a:ext uri="{FF2B5EF4-FFF2-40B4-BE49-F238E27FC236}">
                  <a16:creationId xmlns:a16="http://schemas.microsoft.com/office/drawing/2014/main" id="{0DD2459D-520B-49EF-BD75-6F0B8DAD2847}"/>
                </a:ext>
              </a:extLst>
            </p:cNvPr>
            <p:cNvSpPr txBox="1">
              <a:spLocks/>
            </p:cNvSpPr>
            <p:nvPr/>
          </p:nvSpPr>
          <p:spPr>
            <a:xfrm>
              <a:off x="988418" y="830583"/>
              <a:ext cx="5317699"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12700" marR="5080">
                <a:lnSpc>
                  <a:spcPct val="113199"/>
                </a:lnSpc>
                <a:spcBef>
                  <a:spcPts val="90"/>
                </a:spcBef>
              </a:pPr>
              <a:r>
                <a:rPr lang="en-US" sz="2800" b="1" spc="0">
                  <a:solidFill>
                    <a:srgbClr val="0078D4"/>
                  </a:solidFill>
                  <a:latin typeface="Segoe UI Semibold"/>
                  <a:cs typeface="Segoe Pro Semibold"/>
                </a:rPr>
                <a:t>Use case: </a:t>
              </a:r>
              <a:r>
                <a:rPr lang="en-US" sz="2800" b="1" spc="0">
                  <a:gradFill>
                    <a:gsLst>
                      <a:gs pos="0">
                        <a:srgbClr val="1A1A1A"/>
                      </a:gs>
                      <a:gs pos="100000">
                        <a:srgbClr val="1A1A1A"/>
                      </a:gs>
                    </a:gsLst>
                    <a:lin ang="5400000" scaled="0"/>
                  </a:gradFill>
                  <a:latin typeface="Segoe UI Semibold"/>
                  <a:cs typeface="Segoe Pro Semibold"/>
                </a:rPr>
                <a:t>Cloud Infrastructure Operations Team </a:t>
              </a:r>
            </a:p>
            <a:p>
              <a:pPr marL="12700" marR="5080">
                <a:lnSpc>
                  <a:spcPct val="113199"/>
                </a:lnSpc>
                <a:spcBef>
                  <a:spcPts val="90"/>
                </a:spcBef>
              </a:pPr>
              <a:endParaRPr lang="en-US" sz="2800" b="1" spc="0">
                <a:gradFill>
                  <a:gsLst>
                    <a:gs pos="0">
                      <a:srgbClr val="1A1A1A"/>
                    </a:gs>
                    <a:gs pos="100000">
                      <a:srgbClr val="1A1A1A"/>
                    </a:gs>
                  </a:gsLst>
                  <a:lin ang="5400000" scaled="0"/>
                </a:gradFill>
                <a:latin typeface="Segoe UI Semibold"/>
                <a:cs typeface="Segoe Pro Semibold"/>
              </a:endParaRPr>
            </a:p>
          </p:txBody>
        </p:sp>
        <p:grpSp>
          <p:nvGrpSpPr>
            <p:cNvPr id="149" name="Group 148">
              <a:extLst>
                <a:ext uri="{FF2B5EF4-FFF2-40B4-BE49-F238E27FC236}">
                  <a16:creationId xmlns:a16="http://schemas.microsoft.com/office/drawing/2014/main" id="{D72BB5E1-E3C3-4CD2-9C3A-9FA25379DDC8}"/>
                </a:ext>
              </a:extLst>
            </p:cNvPr>
            <p:cNvGrpSpPr/>
            <p:nvPr/>
          </p:nvGrpSpPr>
          <p:grpSpPr>
            <a:xfrm>
              <a:off x="1006778" y="2176875"/>
              <a:ext cx="5756878" cy="707886"/>
              <a:chOff x="426646" y="1940875"/>
              <a:chExt cx="5756878" cy="707886"/>
            </a:xfrm>
          </p:grpSpPr>
          <p:sp>
            <p:nvSpPr>
              <p:cNvPr id="150" name="Rectangle 149">
                <a:extLst>
                  <a:ext uri="{FF2B5EF4-FFF2-40B4-BE49-F238E27FC236}">
                    <a16:creationId xmlns:a16="http://schemas.microsoft.com/office/drawing/2014/main" id="{8810D72F-210D-48C2-8E48-B6247A6F8F04}"/>
                  </a:ext>
                  <a:ext uri="{C183D7F6-B498-43B3-948B-1728B52AA6E4}">
                    <adec:decorative xmlns:adec="http://schemas.microsoft.com/office/drawing/2017/decorative" val="1"/>
                  </a:ext>
                </a:extLst>
              </p:cNvPr>
              <p:cNvSpPr/>
              <p:nvPr/>
            </p:nvSpPr>
            <p:spPr>
              <a:xfrm>
                <a:off x="865825" y="1940875"/>
                <a:ext cx="5317699" cy="707886"/>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Monitor access to infrastructure resources containing sensitive data</a:t>
                </a:r>
              </a:p>
            </p:txBody>
          </p:sp>
          <p:grpSp>
            <p:nvGrpSpPr>
              <p:cNvPr id="151" name="Group 150">
                <a:extLst>
                  <a:ext uri="{FF2B5EF4-FFF2-40B4-BE49-F238E27FC236}">
                    <a16:creationId xmlns:a16="http://schemas.microsoft.com/office/drawing/2014/main" id="{E3278A18-AE80-4536-AE56-EE056BD4A008}"/>
                  </a:ext>
                </a:extLst>
              </p:cNvPr>
              <p:cNvGrpSpPr/>
              <p:nvPr/>
            </p:nvGrpSpPr>
            <p:grpSpPr>
              <a:xfrm>
                <a:off x="426646" y="2022836"/>
                <a:ext cx="287733" cy="234488"/>
                <a:chOff x="5214137" y="2588396"/>
                <a:chExt cx="241018" cy="196418"/>
              </a:xfrm>
              <a:solidFill>
                <a:srgbClr val="107C10"/>
              </a:solidFill>
            </p:grpSpPr>
            <p:sp>
              <p:nvSpPr>
                <p:cNvPr id="152" name="Graphic 4">
                  <a:extLst>
                    <a:ext uri="{FF2B5EF4-FFF2-40B4-BE49-F238E27FC236}">
                      <a16:creationId xmlns:a16="http://schemas.microsoft.com/office/drawing/2014/main" id="{78E37B81-D89F-436A-8AC1-637D798D17D8}"/>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53" name="Graphic 4">
                  <a:extLst>
                    <a:ext uri="{FF2B5EF4-FFF2-40B4-BE49-F238E27FC236}">
                      <a16:creationId xmlns:a16="http://schemas.microsoft.com/office/drawing/2014/main" id="{BC286A4D-F830-4131-9BEC-84BFA8DD2A80}"/>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grpSp>
        <p:grpSp>
          <p:nvGrpSpPr>
            <p:cNvPr id="154" name="Group 153">
              <a:extLst>
                <a:ext uri="{FF2B5EF4-FFF2-40B4-BE49-F238E27FC236}">
                  <a16:creationId xmlns:a16="http://schemas.microsoft.com/office/drawing/2014/main" id="{3413D799-C865-4267-9A53-E5C31AE913C2}"/>
                </a:ext>
              </a:extLst>
            </p:cNvPr>
            <p:cNvGrpSpPr/>
            <p:nvPr/>
          </p:nvGrpSpPr>
          <p:grpSpPr>
            <a:xfrm>
              <a:off x="1006778" y="3065706"/>
              <a:ext cx="5089222" cy="1015663"/>
              <a:chOff x="427323" y="3036886"/>
              <a:chExt cx="5089222" cy="1015663"/>
            </a:xfrm>
          </p:grpSpPr>
          <p:grpSp>
            <p:nvGrpSpPr>
              <p:cNvPr id="155" name="Group 154">
                <a:extLst>
                  <a:ext uri="{FF2B5EF4-FFF2-40B4-BE49-F238E27FC236}">
                    <a16:creationId xmlns:a16="http://schemas.microsoft.com/office/drawing/2014/main" id="{5C05DC04-EC24-4907-A8C4-387A3D6C2913}"/>
                  </a:ext>
                </a:extLst>
              </p:cNvPr>
              <p:cNvGrpSpPr/>
              <p:nvPr/>
            </p:nvGrpSpPr>
            <p:grpSpPr>
              <a:xfrm>
                <a:off x="427323" y="3112124"/>
                <a:ext cx="287733" cy="234488"/>
                <a:chOff x="5214137" y="2588396"/>
                <a:chExt cx="241018" cy="196418"/>
              </a:xfrm>
              <a:solidFill>
                <a:srgbClr val="107C10"/>
              </a:solidFill>
            </p:grpSpPr>
            <p:sp>
              <p:nvSpPr>
                <p:cNvPr id="157" name="Graphic 4">
                  <a:extLst>
                    <a:ext uri="{FF2B5EF4-FFF2-40B4-BE49-F238E27FC236}">
                      <a16:creationId xmlns:a16="http://schemas.microsoft.com/office/drawing/2014/main" id="{2694A629-9506-48DD-9A11-925A9125EB60}"/>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58" name="Graphic 4">
                  <a:extLst>
                    <a:ext uri="{FF2B5EF4-FFF2-40B4-BE49-F238E27FC236}">
                      <a16:creationId xmlns:a16="http://schemas.microsoft.com/office/drawing/2014/main" id="{316F073E-71F6-4259-8C95-EB25A32F3C40}"/>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156" name="Rectangle 155">
                <a:extLst>
                  <a:ext uri="{FF2B5EF4-FFF2-40B4-BE49-F238E27FC236}">
                    <a16:creationId xmlns:a16="http://schemas.microsoft.com/office/drawing/2014/main" id="{26E9DCD7-7FFD-417C-9A2A-B706FB6CFAE1}"/>
                  </a:ext>
                  <a:ext uri="{C183D7F6-B498-43B3-948B-1728B52AA6E4}">
                    <adec:decorative xmlns:adec="http://schemas.microsoft.com/office/drawing/2017/decorative" val="1"/>
                  </a:ext>
                </a:extLst>
              </p:cNvPr>
              <p:cNvSpPr/>
              <p:nvPr/>
            </p:nvSpPr>
            <p:spPr>
              <a:xfrm>
                <a:off x="865824" y="3036886"/>
                <a:ext cx="4650721" cy="1015663"/>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Monitor and manage permissions of identities and resources across multicloud environments</a:t>
                </a:r>
              </a:p>
            </p:txBody>
          </p:sp>
        </p:grpSp>
        <p:grpSp>
          <p:nvGrpSpPr>
            <p:cNvPr id="164" name="Group 163">
              <a:extLst>
                <a:ext uri="{FF2B5EF4-FFF2-40B4-BE49-F238E27FC236}">
                  <a16:creationId xmlns:a16="http://schemas.microsoft.com/office/drawing/2014/main" id="{5D9C8231-AD91-48FD-9E67-E95FF7B08D48}"/>
                </a:ext>
              </a:extLst>
            </p:cNvPr>
            <p:cNvGrpSpPr/>
            <p:nvPr/>
          </p:nvGrpSpPr>
          <p:grpSpPr>
            <a:xfrm>
              <a:off x="1006778" y="4333039"/>
              <a:ext cx="4842479" cy="1323439"/>
              <a:chOff x="427323" y="3036886"/>
              <a:chExt cx="4842479" cy="1323439"/>
            </a:xfrm>
          </p:grpSpPr>
          <p:grpSp>
            <p:nvGrpSpPr>
              <p:cNvPr id="165" name="Group 164">
                <a:extLst>
                  <a:ext uri="{FF2B5EF4-FFF2-40B4-BE49-F238E27FC236}">
                    <a16:creationId xmlns:a16="http://schemas.microsoft.com/office/drawing/2014/main" id="{F0B31171-3CB6-4B1E-884C-96355CA71B28}"/>
                  </a:ext>
                </a:extLst>
              </p:cNvPr>
              <p:cNvGrpSpPr/>
              <p:nvPr/>
            </p:nvGrpSpPr>
            <p:grpSpPr>
              <a:xfrm>
                <a:off x="427323" y="3112124"/>
                <a:ext cx="287733" cy="234488"/>
                <a:chOff x="5214137" y="2588396"/>
                <a:chExt cx="241018" cy="196418"/>
              </a:xfrm>
              <a:solidFill>
                <a:srgbClr val="107C10"/>
              </a:solidFill>
            </p:grpSpPr>
            <p:sp>
              <p:nvSpPr>
                <p:cNvPr id="167" name="Graphic 4">
                  <a:extLst>
                    <a:ext uri="{FF2B5EF4-FFF2-40B4-BE49-F238E27FC236}">
                      <a16:creationId xmlns:a16="http://schemas.microsoft.com/office/drawing/2014/main" id="{9C219531-14D0-408B-9366-0D4BA3AFB6EF}"/>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68" name="Graphic 4">
                  <a:extLst>
                    <a:ext uri="{FF2B5EF4-FFF2-40B4-BE49-F238E27FC236}">
                      <a16:creationId xmlns:a16="http://schemas.microsoft.com/office/drawing/2014/main" id="{86C4D718-CADE-4BE3-B5F2-A468D05D13CE}"/>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166" name="Rectangle 165">
                <a:extLst>
                  <a:ext uri="{FF2B5EF4-FFF2-40B4-BE49-F238E27FC236}">
                    <a16:creationId xmlns:a16="http://schemas.microsoft.com/office/drawing/2014/main" id="{244CA065-E254-44EB-91E7-F0CE42AD5964}"/>
                  </a:ext>
                  <a:ext uri="{C183D7F6-B498-43B3-948B-1728B52AA6E4}">
                    <adec:decorative xmlns:adec="http://schemas.microsoft.com/office/drawing/2017/decorative" val="1"/>
                  </a:ext>
                </a:extLst>
              </p:cNvPr>
              <p:cNvSpPr/>
              <p:nvPr/>
            </p:nvSpPr>
            <p:spPr>
              <a:xfrm>
                <a:off x="865825" y="3036886"/>
                <a:ext cx="4403977" cy="1323439"/>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Detect, assess, alert and remediate anomalies and outliers across the three dimensions of identity, resource and action</a:t>
                </a:r>
              </a:p>
            </p:txBody>
          </p:sp>
        </p:grpSp>
        <p:sp>
          <p:nvSpPr>
            <p:cNvPr id="34" name="Oval 33">
              <a:hlinkClick r:id="" action="ppaction://noaction"/>
              <a:extLst>
                <a:ext uri="{FF2B5EF4-FFF2-40B4-BE49-F238E27FC236}">
                  <a16:creationId xmlns:a16="http://schemas.microsoft.com/office/drawing/2014/main" id="{AE69606F-1294-D970-3679-B37C8E9A6E3E}"/>
                </a:ext>
              </a:extLst>
            </p:cNvPr>
            <p:cNvSpPr/>
            <p:nvPr/>
          </p:nvSpPr>
          <p:spPr bwMode="auto">
            <a:xfrm>
              <a:off x="3235970" y="5626110"/>
              <a:ext cx="851907" cy="85190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C85B8F8E-A675-5054-0F3B-3DCC87C655CA}"/>
                </a:ext>
              </a:extLst>
            </p:cNvPr>
            <p:cNvGrpSpPr/>
            <p:nvPr/>
          </p:nvGrpSpPr>
          <p:grpSpPr>
            <a:xfrm>
              <a:off x="1923803" y="5639452"/>
              <a:ext cx="851907" cy="851907"/>
              <a:chOff x="1923803" y="5615702"/>
              <a:chExt cx="851907" cy="851907"/>
            </a:xfrm>
          </p:grpSpPr>
          <p:sp>
            <p:nvSpPr>
              <p:cNvPr id="36" name="Oval 35">
                <a:extLst>
                  <a:ext uri="{FF2B5EF4-FFF2-40B4-BE49-F238E27FC236}">
                    <a16:creationId xmlns:a16="http://schemas.microsoft.com/office/drawing/2014/main" id="{CB02C5D1-D497-4A33-CB54-1C56AA1C5C6C}"/>
                  </a:ext>
                </a:extLst>
              </p:cNvPr>
              <p:cNvSpPr/>
              <p:nvPr/>
            </p:nvSpPr>
            <p:spPr bwMode="auto">
              <a:xfrm>
                <a:off x="1923803" y="5615702"/>
                <a:ext cx="851907" cy="851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Graphic 36" descr="Research">
                <a:hlinkClick r:id="" action="ppaction://noaction"/>
                <a:extLst>
                  <a:ext uri="{FF2B5EF4-FFF2-40B4-BE49-F238E27FC236}">
                    <a16:creationId xmlns:a16="http://schemas.microsoft.com/office/drawing/2014/main" id="{DA7422DA-604F-5DBA-9BD5-F148483D63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9405" y="5772572"/>
                <a:ext cx="574588" cy="574588"/>
              </a:xfrm>
              <a:prstGeom prst="rect">
                <a:avLst/>
              </a:prstGeom>
            </p:spPr>
          </p:pic>
        </p:grpSp>
        <p:grpSp>
          <p:nvGrpSpPr>
            <p:cNvPr id="38" name="Group 37">
              <a:extLst>
                <a:ext uri="{FF2B5EF4-FFF2-40B4-BE49-F238E27FC236}">
                  <a16:creationId xmlns:a16="http://schemas.microsoft.com/office/drawing/2014/main" id="{8926385D-8CA4-4553-3071-2AA9382DFCB3}"/>
                </a:ext>
              </a:extLst>
            </p:cNvPr>
            <p:cNvGrpSpPr/>
            <p:nvPr/>
          </p:nvGrpSpPr>
          <p:grpSpPr>
            <a:xfrm>
              <a:off x="3458142" y="5854535"/>
              <a:ext cx="406094" cy="432810"/>
              <a:chOff x="2624153" y="4595784"/>
              <a:chExt cx="318786" cy="339758"/>
            </a:xfrm>
          </p:grpSpPr>
          <p:sp>
            <p:nvSpPr>
              <p:cNvPr id="39" name="Freeform 26">
                <a:extLst>
                  <a:ext uri="{FF2B5EF4-FFF2-40B4-BE49-F238E27FC236}">
                    <a16:creationId xmlns:a16="http://schemas.microsoft.com/office/drawing/2014/main" id="{9F4C679E-9F64-9CD2-E8C4-16FAB897FE0D}"/>
                  </a:ext>
                </a:extLst>
              </p:cNvPr>
              <p:cNvSpPr>
                <a:spLocks/>
              </p:cNvSpPr>
              <p:nvPr/>
            </p:nvSpPr>
            <p:spPr bwMode="auto">
              <a:xfrm>
                <a:off x="2624153" y="4595784"/>
                <a:ext cx="318786" cy="339758"/>
              </a:xfrm>
              <a:custGeom>
                <a:avLst/>
                <a:gdLst>
                  <a:gd name="T0" fmla="*/ 491 w 491"/>
                  <a:gd name="T1" fmla="*/ 193 h 523"/>
                  <a:gd name="T2" fmla="*/ 246 w 491"/>
                  <a:gd name="T3" fmla="*/ 523 h 523"/>
                  <a:gd name="T4" fmla="*/ 0 w 491"/>
                  <a:gd name="T5" fmla="*/ 193 h 523"/>
                  <a:gd name="T6" fmla="*/ 0 w 491"/>
                  <a:gd name="T7" fmla="*/ 70 h 523"/>
                  <a:gd name="T8" fmla="*/ 158 w 491"/>
                  <a:gd name="T9" fmla="*/ 26 h 523"/>
                  <a:gd name="T10" fmla="*/ 246 w 491"/>
                  <a:gd name="T11" fmla="*/ 0 h 523"/>
                  <a:gd name="T12" fmla="*/ 333 w 491"/>
                  <a:gd name="T13" fmla="*/ 26 h 523"/>
                  <a:gd name="T14" fmla="*/ 491 w 491"/>
                  <a:gd name="T15" fmla="*/ 70 h 523"/>
                  <a:gd name="T16" fmla="*/ 491 w 491"/>
                  <a:gd name="T17" fmla="*/ 193 h 523"/>
                  <a:gd name="T18" fmla="*/ 491 w 491"/>
                  <a:gd name="T19" fmla="*/ 19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523">
                    <a:moveTo>
                      <a:pt x="491" y="193"/>
                    </a:moveTo>
                    <a:cubicBezTo>
                      <a:pt x="491" y="323"/>
                      <a:pt x="397" y="438"/>
                      <a:pt x="246" y="523"/>
                    </a:cubicBezTo>
                    <a:cubicBezTo>
                      <a:pt x="94" y="438"/>
                      <a:pt x="0" y="323"/>
                      <a:pt x="0" y="193"/>
                    </a:cubicBezTo>
                    <a:cubicBezTo>
                      <a:pt x="0" y="70"/>
                      <a:pt x="0" y="70"/>
                      <a:pt x="0" y="70"/>
                    </a:cubicBezTo>
                    <a:cubicBezTo>
                      <a:pt x="62" y="70"/>
                      <a:pt x="117" y="54"/>
                      <a:pt x="158" y="26"/>
                    </a:cubicBezTo>
                    <a:cubicBezTo>
                      <a:pt x="180" y="10"/>
                      <a:pt x="211" y="0"/>
                      <a:pt x="246" y="0"/>
                    </a:cubicBezTo>
                    <a:cubicBezTo>
                      <a:pt x="280" y="0"/>
                      <a:pt x="311" y="10"/>
                      <a:pt x="333" y="26"/>
                    </a:cubicBezTo>
                    <a:cubicBezTo>
                      <a:pt x="374" y="54"/>
                      <a:pt x="430" y="70"/>
                      <a:pt x="491" y="70"/>
                    </a:cubicBezTo>
                    <a:cubicBezTo>
                      <a:pt x="491" y="193"/>
                      <a:pt x="491" y="193"/>
                      <a:pt x="491" y="193"/>
                    </a:cubicBezTo>
                    <a:cubicBezTo>
                      <a:pt x="491" y="193"/>
                      <a:pt x="491" y="193"/>
                      <a:pt x="491" y="193"/>
                    </a:cubicBezTo>
                    <a:close/>
                  </a:path>
                </a:pathLst>
              </a:cu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41" name="check" title="Icon of a checkmark">
                <a:extLst>
                  <a:ext uri="{FF2B5EF4-FFF2-40B4-BE49-F238E27FC236}">
                    <a16:creationId xmlns:a16="http://schemas.microsoft.com/office/drawing/2014/main" id="{398972A3-1A01-8B12-EB88-D68AA3712379}"/>
                  </a:ext>
                </a:extLst>
              </p:cNvPr>
              <p:cNvSpPr>
                <a:spLocks noChangeAspect="1"/>
              </p:cNvSpPr>
              <p:nvPr/>
            </p:nvSpPr>
            <p:spPr bwMode="auto">
              <a:xfrm>
                <a:off x="2695669" y="4693327"/>
                <a:ext cx="187180" cy="13217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2" name="Group 41">
              <a:extLst>
                <a:ext uri="{FF2B5EF4-FFF2-40B4-BE49-F238E27FC236}">
                  <a16:creationId xmlns:a16="http://schemas.microsoft.com/office/drawing/2014/main" id="{E2E8464B-D673-7B1A-4F8E-9DF495795A9D}"/>
                </a:ext>
              </a:extLst>
            </p:cNvPr>
            <p:cNvGrpSpPr/>
            <p:nvPr/>
          </p:nvGrpSpPr>
          <p:grpSpPr>
            <a:xfrm>
              <a:off x="4526712" y="5633913"/>
              <a:ext cx="851907" cy="851907"/>
              <a:chOff x="4526712" y="5610163"/>
              <a:chExt cx="851907" cy="851907"/>
            </a:xfrm>
          </p:grpSpPr>
          <p:sp>
            <p:nvSpPr>
              <p:cNvPr id="43" name="Oval 42">
                <a:hlinkClick r:id="" action="ppaction://noaction"/>
                <a:extLst>
                  <a:ext uri="{FF2B5EF4-FFF2-40B4-BE49-F238E27FC236}">
                    <a16:creationId xmlns:a16="http://schemas.microsoft.com/office/drawing/2014/main" id="{5C1E721E-9CE2-F507-6924-653140D3DF8C}"/>
                  </a:ext>
                </a:extLst>
              </p:cNvPr>
              <p:cNvSpPr/>
              <p:nvPr/>
            </p:nvSpPr>
            <p:spPr bwMode="auto">
              <a:xfrm>
                <a:off x="4526712" y="5610163"/>
                <a:ext cx="851907" cy="85190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27">
                <a:extLst>
                  <a:ext uri="{FF2B5EF4-FFF2-40B4-BE49-F238E27FC236}">
                    <a16:creationId xmlns:a16="http://schemas.microsoft.com/office/drawing/2014/main" id="{414F52CD-9002-B179-71DA-DA9D9CC33336}"/>
                  </a:ext>
                </a:extLst>
              </p:cNvPr>
              <p:cNvSpPr>
                <a:spLocks noEditPoints="1"/>
              </p:cNvSpPr>
              <p:nvPr/>
            </p:nvSpPr>
            <p:spPr bwMode="auto">
              <a:xfrm>
                <a:off x="4735498" y="5795159"/>
                <a:ext cx="423115" cy="421337"/>
              </a:xfrm>
              <a:custGeom>
                <a:avLst/>
                <a:gdLst>
                  <a:gd name="T0" fmla="*/ 0 w 476"/>
                  <a:gd name="T1" fmla="*/ 474 h 474"/>
                  <a:gd name="T2" fmla="*/ 237 w 476"/>
                  <a:gd name="T3" fmla="*/ 0 h 474"/>
                  <a:gd name="T4" fmla="*/ 476 w 476"/>
                  <a:gd name="T5" fmla="*/ 474 h 474"/>
                  <a:gd name="T6" fmla="*/ 0 w 476"/>
                  <a:gd name="T7" fmla="*/ 474 h 474"/>
                  <a:gd name="T8" fmla="*/ 237 w 476"/>
                  <a:gd name="T9" fmla="*/ 137 h 474"/>
                  <a:gd name="T10" fmla="*/ 237 w 476"/>
                  <a:gd name="T11" fmla="*/ 325 h 474"/>
                  <a:gd name="T12" fmla="*/ 237 w 476"/>
                  <a:gd name="T13" fmla="*/ 386 h 474"/>
                  <a:gd name="T14" fmla="*/ 237 w 476"/>
                  <a:gd name="T15" fmla="*/ 421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474">
                    <a:moveTo>
                      <a:pt x="0" y="474"/>
                    </a:moveTo>
                    <a:lnTo>
                      <a:pt x="237" y="0"/>
                    </a:lnTo>
                    <a:lnTo>
                      <a:pt x="476" y="474"/>
                    </a:lnTo>
                    <a:lnTo>
                      <a:pt x="0" y="474"/>
                    </a:lnTo>
                    <a:moveTo>
                      <a:pt x="237" y="137"/>
                    </a:moveTo>
                    <a:lnTo>
                      <a:pt x="237" y="325"/>
                    </a:lnTo>
                    <a:moveTo>
                      <a:pt x="237" y="386"/>
                    </a:moveTo>
                    <a:lnTo>
                      <a:pt x="237" y="421"/>
                    </a:lnTo>
                  </a:path>
                </a:pathLst>
              </a:custGeom>
              <a:ln w="28575">
                <a:solidFill>
                  <a:schemeClr val="bg1"/>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IE"/>
              </a:p>
            </p:txBody>
          </p:sp>
        </p:grpSp>
      </p:grpSp>
    </p:spTree>
    <p:extLst>
      <p:ext uri="{BB962C8B-B14F-4D97-AF65-F5344CB8AC3E}">
        <p14:creationId xmlns:p14="http://schemas.microsoft.com/office/powerpoint/2010/main" val="1841833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D0E781-23C3-49C4-B460-990473AF1B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 y="3421"/>
            <a:ext cx="12192001" cy="6858000"/>
          </a:xfrm>
          <a:prstGeom prst="rect">
            <a:avLst/>
          </a:prstGeom>
        </p:spPr>
      </p:pic>
      <p:sp>
        <p:nvSpPr>
          <p:cNvPr id="40" name="Rectangle 39">
            <a:extLst>
              <a:ext uri="{FF2B5EF4-FFF2-40B4-BE49-F238E27FC236}">
                <a16:creationId xmlns:a16="http://schemas.microsoft.com/office/drawing/2014/main" id="{52FAE985-55BF-4FA7-B541-7351F7CFF9E7}"/>
              </a:ext>
            </a:extLst>
          </p:cNvPr>
          <p:cNvSpPr/>
          <p:nvPr/>
        </p:nvSpPr>
        <p:spPr bwMode="auto">
          <a:xfrm>
            <a:off x="-3" y="0"/>
            <a:ext cx="12192001" cy="6863860"/>
          </a:xfrm>
          <a:prstGeom prst="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F6516C2E-B0D8-0D13-5513-80CBDAA22950}"/>
              </a:ext>
            </a:extLst>
          </p:cNvPr>
          <p:cNvGrpSpPr/>
          <p:nvPr/>
        </p:nvGrpSpPr>
        <p:grpSpPr>
          <a:xfrm>
            <a:off x="565615" y="497338"/>
            <a:ext cx="6198041" cy="5970271"/>
            <a:chOff x="565615" y="497338"/>
            <a:chExt cx="6198041" cy="5970271"/>
          </a:xfrm>
        </p:grpSpPr>
        <p:grpSp>
          <p:nvGrpSpPr>
            <p:cNvPr id="47" name="Group 46">
              <a:extLst>
                <a:ext uri="{FF2B5EF4-FFF2-40B4-BE49-F238E27FC236}">
                  <a16:creationId xmlns:a16="http://schemas.microsoft.com/office/drawing/2014/main" id="{153A737C-5257-4CB5-BB61-7A4B9910F378}"/>
                </a:ext>
              </a:extLst>
            </p:cNvPr>
            <p:cNvGrpSpPr/>
            <p:nvPr/>
          </p:nvGrpSpPr>
          <p:grpSpPr>
            <a:xfrm>
              <a:off x="565615" y="497338"/>
              <a:ext cx="6198041" cy="5524775"/>
              <a:chOff x="565615" y="687339"/>
              <a:chExt cx="6198041" cy="5524775"/>
            </a:xfrm>
          </p:grpSpPr>
          <p:sp>
            <p:nvSpPr>
              <p:cNvPr id="45" name="Freeform 5">
                <a:extLst>
                  <a:ext uri="{FF2B5EF4-FFF2-40B4-BE49-F238E27FC236}">
                    <a16:creationId xmlns:a16="http://schemas.microsoft.com/office/drawing/2014/main" id="{146E401F-B0A5-42D2-ACB1-83BEAC97AB74}"/>
                  </a:ext>
                </a:extLst>
              </p:cNvPr>
              <p:cNvSpPr>
                <a:spLocks/>
              </p:cNvSpPr>
              <p:nvPr/>
            </p:nvSpPr>
            <p:spPr bwMode="auto">
              <a:xfrm>
                <a:off x="565615" y="687339"/>
                <a:ext cx="6198041" cy="5524775"/>
              </a:xfrm>
              <a:custGeom>
                <a:avLst/>
                <a:gdLst>
                  <a:gd name="T0" fmla="*/ 0 w 1582"/>
                  <a:gd name="T1" fmla="*/ 1581 h 1581"/>
                  <a:gd name="T2" fmla="*/ 1402 w 1582"/>
                  <a:gd name="T3" fmla="*/ 1581 h 1581"/>
                  <a:gd name="T4" fmla="*/ 1582 w 1582"/>
                  <a:gd name="T5" fmla="*/ 1401 h 1581"/>
                  <a:gd name="T6" fmla="*/ 1582 w 1582"/>
                  <a:gd name="T7" fmla="*/ 0 h 1581"/>
                  <a:gd name="T8" fmla="*/ 180 w 1582"/>
                  <a:gd name="T9" fmla="*/ 0 h 1581"/>
                  <a:gd name="T10" fmla="*/ 0 w 1582"/>
                  <a:gd name="T11" fmla="*/ 180 h 1581"/>
                  <a:gd name="T12" fmla="*/ 0 w 1582"/>
                  <a:gd name="T13" fmla="*/ 1581 h 1581"/>
                </a:gdLst>
                <a:ahLst/>
                <a:cxnLst>
                  <a:cxn ang="0">
                    <a:pos x="T0" y="T1"/>
                  </a:cxn>
                  <a:cxn ang="0">
                    <a:pos x="T2" y="T3"/>
                  </a:cxn>
                  <a:cxn ang="0">
                    <a:pos x="T4" y="T5"/>
                  </a:cxn>
                  <a:cxn ang="0">
                    <a:pos x="T6" y="T7"/>
                  </a:cxn>
                  <a:cxn ang="0">
                    <a:pos x="T8" y="T9"/>
                  </a:cxn>
                  <a:cxn ang="0">
                    <a:pos x="T10" y="T11"/>
                  </a:cxn>
                  <a:cxn ang="0">
                    <a:pos x="T12" y="T13"/>
                  </a:cxn>
                </a:cxnLst>
                <a:rect l="0" t="0" r="r" b="b"/>
                <a:pathLst>
                  <a:path w="1582" h="1581">
                    <a:moveTo>
                      <a:pt x="0" y="1581"/>
                    </a:moveTo>
                    <a:cubicBezTo>
                      <a:pt x="1402" y="1581"/>
                      <a:pt x="1402" y="1581"/>
                      <a:pt x="1402" y="1581"/>
                    </a:cubicBezTo>
                    <a:cubicBezTo>
                      <a:pt x="1501" y="1581"/>
                      <a:pt x="1582" y="1501"/>
                      <a:pt x="1582" y="1401"/>
                    </a:cubicBezTo>
                    <a:cubicBezTo>
                      <a:pt x="1582" y="0"/>
                      <a:pt x="1582" y="0"/>
                      <a:pt x="1582" y="0"/>
                    </a:cubicBezTo>
                    <a:cubicBezTo>
                      <a:pt x="180" y="0"/>
                      <a:pt x="180" y="0"/>
                      <a:pt x="180" y="0"/>
                    </a:cubicBezTo>
                    <a:cubicBezTo>
                      <a:pt x="81" y="0"/>
                      <a:pt x="0" y="81"/>
                      <a:pt x="0" y="180"/>
                    </a:cubicBezTo>
                    <a:lnTo>
                      <a:pt x="0" y="1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3" name="Title 2">
                <a:extLst>
                  <a:ext uri="{FF2B5EF4-FFF2-40B4-BE49-F238E27FC236}">
                    <a16:creationId xmlns:a16="http://schemas.microsoft.com/office/drawing/2014/main" id="{DC3B357D-86D5-4B7E-83DE-230844272A35}"/>
                  </a:ext>
                </a:extLst>
              </p:cNvPr>
              <p:cNvSpPr txBox="1">
                <a:spLocks/>
              </p:cNvSpPr>
              <p:nvPr/>
            </p:nvSpPr>
            <p:spPr>
              <a:xfrm>
                <a:off x="972311" y="944440"/>
                <a:ext cx="4435639"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12700" marR="5080">
                  <a:lnSpc>
                    <a:spcPct val="113199"/>
                  </a:lnSpc>
                  <a:spcBef>
                    <a:spcPts val="90"/>
                  </a:spcBef>
                </a:pPr>
                <a:r>
                  <a:rPr lang="en-US" sz="2800" b="1" spc="0">
                    <a:solidFill>
                      <a:srgbClr val="0078D4"/>
                    </a:solidFill>
                    <a:latin typeface="Segoe UI Semibold"/>
                    <a:cs typeface="Segoe Pro Semibold"/>
                  </a:rPr>
                  <a:t>Use case: </a:t>
                </a:r>
                <a:r>
                  <a:rPr lang="en-US" sz="2800" b="1" spc="0">
                    <a:gradFill>
                      <a:gsLst>
                        <a:gs pos="0">
                          <a:srgbClr val="1A1A1A"/>
                        </a:gs>
                        <a:gs pos="100000">
                          <a:srgbClr val="1A1A1A"/>
                        </a:gs>
                      </a:gsLst>
                      <a:lin ang="5400000" scaled="0"/>
                    </a:gradFill>
                    <a:latin typeface="Segoe UI Semibold"/>
                    <a:cs typeface="Segoe Pro Semibold"/>
                  </a:rPr>
                  <a:t>Security Team</a:t>
                </a:r>
              </a:p>
            </p:txBody>
          </p:sp>
          <p:grpSp>
            <p:nvGrpSpPr>
              <p:cNvPr id="15" name="Group 14">
                <a:extLst>
                  <a:ext uri="{FF2B5EF4-FFF2-40B4-BE49-F238E27FC236}">
                    <a16:creationId xmlns:a16="http://schemas.microsoft.com/office/drawing/2014/main" id="{EED47BDF-4A2C-4026-8125-E44CC46CED4C}"/>
                  </a:ext>
                </a:extLst>
              </p:cNvPr>
              <p:cNvGrpSpPr/>
              <p:nvPr/>
            </p:nvGrpSpPr>
            <p:grpSpPr>
              <a:xfrm>
                <a:off x="1006778" y="1844173"/>
                <a:ext cx="5756878" cy="1323439"/>
                <a:chOff x="426646" y="1940875"/>
                <a:chExt cx="5756878" cy="1323439"/>
              </a:xfrm>
            </p:grpSpPr>
            <p:sp>
              <p:nvSpPr>
                <p:cNvPr id="16" name="Rectangle 15">
                  <a:extLst>
                    <a:ext uri="{FF2B5EF4-FFF2-40B4-BE49-F238E27FC236}">
                      <a16:creationId xmlns:a16="http://schemas.microsoft.com/office/drawing/2014/main" id="{8167C5B3-A36B-4BA7-9021-43418D88A753}"/>
                    </a:ext>
                    <a:ext uri="{C183D7F6-B498-43B3-948B-1728B52AA6E4}">
                      <adec:decorative xmlns:adec="http://schemas.microsoft.com/office/drawing/2017/decorative" val="1"/>
                    </a:ext>
                  </a:extLst>
                </p:cNvPr>
                <p:cNvSpPr/>
                <p:nvPr/>
              </p:nvSpPr>
              <p:spPr>
                <a:xfrm>
                  <a:off x="865825" y="1940875"/>
                  <a:ext cx="5317699" cy="1323439"/>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Monitor, assess and alert excessive permissions for human and workload identities including machines, serverless functions, access keys, bots, etc.</a:t>
                  </a:r>
                </a:p>
              </p:txBody>
            </p:sp>
            <p:grpSp>
              <p:nvGrpSpPr>
                <p:cNvPr id="17" name="Group 16">
                  <a:extLst>
                    <a:ext uri="{FF2B5EF4-FFF2-40B4-BE49-F238E27FC236}">
                      <a16:creationId xmlns:a16="http://schemas.microsoft.com/office/drawing/2014/main" id="{BA070037-9DC6-4912-B1B6-0A52041AE224}"/>
                    </a:ext>
                  </a:extLst>
                </p:cNvPr>
                <p:cNvGrpSpPr/>
                <p:nvPr/>
              </p:nvGrpSpPr>
              <p:grpSpPr>
                <a:xfrm>
                  <a:off x="426646" y="2022836"/>
                  <a:ext cx="287733" cy="234488"/>
                  <a:chOff x="5214137" y="2588396"/>
                  <a:chExt cx="241018" cy="196418"/>
                </a:xfrm>
                <a:solidFill>
                  <a:srgbClr val="107C10"/>
                </a:solidFill>
              </p:grpSpPr>
              <p:sp>
                <p:nvSpPr>
                  <p:cNvPr id="18" name="Graphic 4">
                    <a:extLst>
                      <a:ext uri="{FF2B5EF4-FFF2-40B4-BE49-F238E27FC236}">
                        <a16:creationId xmlns:a16="http://schemas.microsoft.com/office/drawing/2014/main" id="{A100B1F6-E1E3-49BA-BD00-F60E06F8E49A}"/>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9" name="Graphic 4">
                    <a:extLst>
                      <a:ext uri="{FF2B5EF4-FFF2-40B4-BE49-F238E27FC236}">
                        <a16:creationId xmlns:a16="http://schemas.microsoft.com/office/drawing/2014/main" id="{66F24D34-F32B-4943-884F-0BE9298C49BA}"/>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grpSp>
          <p:grpSp>
            <p:nvGrpSpPr>
              <p:cNvPr id="20" name="Group 19">
                <a:extLst>
                  <a:ext uri="{FF2B5EF4-FFF2-40B4-BE49-F238E27FC236}">
                    <a16:creationId xmlns:a16="http://schemas.microsoft.com/office/drawing/2014/main" id="{00425FF7-6B8D-4FCB-BDFE-325C96B85CF0}"/>
                  </a:ext>
                </a:extLst>
              </p:cNvPr>
              <p:cNvGrpSpPr/>
              <p:nvPr/>
            </p:nvGrpSpPr>
            <p:grpSpPr>
              <a:xfrm>
                <a:off x="1006778" y="3370124"/>
                <a:ext cx="5437564" cy="707886"/>
                <a:chOff x="427323" y="3036886"/>
                <a:chExt cx="5437564" cy="707886"/>
              </a:xfrm>
            </p:grpSpPr>
            <p:grpSp>
              <p:nvGrpSpPr>
                <p:cNvPr id="21" name="Group 20">
                  <a:extLst>
                    <a:ext uri="{FF2B5EF4-FFF2-40B4-BE49-F238E27FC236}">
                      <a16:creationId xmlns:a16="http://schemas.microsoft.com/office/drawing/2014/main" id="{930A117B-4162-4647-9A35-B436192CAB84}"/>
                    </a:ext>
                  </a:extLst>
                </p:cNvPr>
                <p:cNvGrpSpPr/>
                <p:nvPr/>
              </p:nvGrpSpPr>
              <p:grpSpPr>
                <a:xfrm>
                  <a:off x="427323" y="3112124"/>
                  <a:ext cx="287733" cy="234488"/>
                  <a:chOff x="5214137" y="2588396"/>
                  <a:chExt cx="241018" cy="196418"/>
                </a:xfrm>
                <a:solidFill>
                  <a:srgbClr val="107C10"/>
                </a:solidFill>
              </p:grpSpPr>
              <p:sp>
                <p:nvSpPr>
                  <p:cNvPr id="23" name="Graphic 4">
                    <a:extLst>
                      <a:ext uri="{FF2B5EF4-FFF2-40B4-BE49-F238E27FC236}">
                        <a16:creationId xmlns:a16="http://schemas.microsoft.com/office/drawing/2014/main" id="{BF7B80AA-140A-464A-BACC-8CECAE080BFB}"/>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24" name="Graphic 4">
                    <a:extLst>
                      <a:ext uri="{FF2B5EF4-FFF2-40B4-BE49-F238E27FC236}">
                        <a16:creationId xmlns:a16="http://schemas.microsoft.com/office/drawing/2014/main" id="{CEDE7670-6D32-45D7-993D-B019CA1C2423}"/>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22" name="Rectangle 21">
                  <a:extLst>
                    <a:ext uri="{FF2B5EF4-FFF2-40B4-BE49-F238E27FC236}">
                      <a16:creationId xmlns:a16="http://schemas.microsoft.com/office/drawing/2014/main" id="{A351765D-E299-48FA-AA70-16E80378754E}"/>
                    </a:ext>
                    <a:ext uri="{C183D7F6-B498-43B3-948B-1728B52AA6E4}">
                      <adec:decorative xmlns:adec="http://schemas.microsoft.com/office/drawing/2017/decorative" val="1"/>
                    </a:ext>
                  </a:extLst>
                </p:cNvPr>
                <p:cNvSpPr/>
                <p:nvPr/>
              </p:nvSpPr>
              <p:spPr>
                <a:xfrm>
                  <a:off x="865824" y="3036886"/>
                  <a:ext cx="4999063" cy="707886"/>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Monitor access to infrastructure resources containing sensitive data</a:t>
                  </a:r>
                </a:p>
              </p:txBody>
            </p:sp>
          </p:grpSp>
          <p:grpSp>
            <p:nvGrpSpPr>
              <p:cNvPr id="25" name="Group 24">
                <a:extLst>
                  <a:ext uri="{FF2B5EF4-FFF2-40B4-BE49-F238E27FC236}">
                    <a16:creationId xmlns:a16="http://schemas.microsoft.com/office/drawing/2014/main" id="{9E81EFBB-3620-4793-AF5E-2859AFB163C2}"/>
                  </a:ext>
                </a:extLst>
              </p:cNvPr>
              <p:cNvGrpSpPr/>
              <p:nvPr/>
            </p:nvGrpSpPr>
            <p:grpSpPr>
              <a:xfrm>
                <a:off x="1006778" y="4923125"/>
                <a:ext cx="4900536" cy="707886"/>
                <a:chOff x="427323" y="3036886"/>
                <a:chExt cx="4900536" cy="707886"/>
              </a:xfrm>
            </p:grpSpPr>
            <p:grpSp>
              <p:nvGrpSpPr>
                <p:cNvPr id="26" name="Group 25">
                  <a:extLst>
                    <a:ext uri="{FF2B5EF4-FFF2-40B4-BE49-F238E27FC236}">
                      <a16:creationId xmlns:a16="http://schemas.microsoft.com/office/drawing/2014/main" id="{0A32CAF9-192E-4F37-87E6-20BADF4FA272}"/>
                    </a:ext>
                  </a:extLst>
                </p:cNvPr>
                <p:cNvGrpSpPr/>
                <p:nvPr/>
              </p:nvGrpSpPr>
              <p:grpSpPr>
                <a:xfrm>
                  <a:off x="427323" y="3112124"/>
                  <a:ext cx="287733" cy="234488"/>
                  <a:chOff x="5214137" y="2588396"/>
                  <a:chExt cx="241018" cy="196418"/>
                </a:xfrm>
                <a:solidFill>
                  <a:srgbClr val="107C10"/>
                </a:solidFill>
              </p:grpSpPr>
              <p:sp>
                <p:nvSpPr>
                  <p:cNvPr id="28" name="Graphic 4">
                    <a:extLst>
                      <a:ext uri="{FF2B5EF4-FFF2-40B4-BE49-F238E27FC236}">
                        <a16:creationId xmlns:a16="http://schemas.microsoft.com/office/drawing/2014/main" id="{90C207B5-D9F7-4929-B5ED-A3BBD40369B6}"/>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29" name="Graphic 4">
                    <a:extLst>
                      <a:ext uri="{FF2B5EF4-FFF2-40B4-BE49-F238E27FC236}">
                        <a16:creationId xmlns:a16="http://schemas.microsoft.com/office/drawing/2014/main" id="{9187792E-0FF7-45EA-8F1B-8B200C4BD873}"/>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27" name="Rectangle 26">
                  <a:extLst>
                    <a:ext uri="{FF2B5EF4-FFF2-40B4-BE49-F238E27FC236}">
                      <a16:creationId xmlns:a16="http://schemas.microsoft.com/office/drawing/2014/main" id="{D1313C41-95FB-423F-B617-2AB9E4BFA850}"/>
                    </a:ext>
                    <a:ext uri="{C183D7F6-B498-43B3-948B-1728B52AA6E4}">
                      <adec:decorative xmlns:adec="http://schemas.microsoft.com/office/drawing/2017/decorative" val="1"/>
                    </a:ext>
                  </a:extLst>
                </p:cNvPr>
                <p:cNvSpPr/>
                <p:nvPr/>
              </p:nvSpPr>
              <p:spPr>
                <a:xfrm>
                  <a:off x="865825" y="3036886"/>
                  <a:ext cx="4462034" cy="707886"/>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Automate assessment, remediation, and monitoring </a:t>
                  </a:r>
                </a:p>
              </p:txBody>
            </p:sp>
          </p:grpSp>
          <p:grpSp>
            <p:nvGrpSpPr>
              <p:cNvPr id="30" name="Group 29">
                <a:extLst>
                  <a:ext uri="{FF2B5EF4-FFF2-40B4-BE49-F238E27FC236}">
                    <a16:creationId xmlns:a16="http://schemas.microsoft.com/office/drawing/2014/main" id="{4E585B1A-5094-48D8-8B5F-A024AD669B30}"/>
                  </a:ext>
                </a:extLst>
              </p:cNvPr>
              <p:cNvGrpSpPr/>
              <p:nvPr/>
            </p:nvGrpSpPr>
            <p:grpSpPr>
              <a:xfrm>
                <a:off x="1006778" y="4297269"/>
                <a:ext cx="5306936" cy="400110"/>
                <a:chOff x="427323" y="3036886"/>
                <a:chExt cx="5306936" cy="400110"/>
              </a:xfrm>
            </p:grpSpPr>
            <p:grpSp>
              <p:nvGrpSpPr>
                <p:cNvPr id="31" name="Group 30">
                  <a:extLst>
                    <a:ext uri="{FF2B5EF4-FFF2-40B4-BE49-F238E27FC236}">
                      <a16:creationId xmlns:a16="http://schemas.microsoft.com/office/drawing/2014/main" id="{806D13EB-96AB-4EEB-ABA9-BF524BE58663}"/>
                    </a:ext>
                  </a:extLst>
                </p:cNvPr>
                <p:cNvGrpSpPr/>
                <p:nvPr/>
              </p:nvGrpSpPr>
              <p:grpSpPr>
                <a:xfrm>
                  <a:off x="427323" y="3112124"/>
                  <a:ext cx="287733" cy="234488"/>
                  <a:chOff x="5214137" y="2588396"/>
                  <a:chExt cx="241018" cy="196418"/>
                </a:xfrm>
                <a:solidFill>
                  <a:srgbClr val="107C10"/>
                </a:solidFill>
              </p:grpSpPr>
              <p:sp>
                <p:nvSpPr>
                  <p:cNvPr id="33" name="Graphic 4">
                    <a:extLst>
                      <a:ext uri="{FF2B5EF4-FFF2-40B4-BE49-F238E27FC236}">
                        <a16:creationId xmlns:a16="http://schemas.microsoft.com/office/drawing/2014/main" id="{83A84781-3B59-4800-BF8E-486ABC4103A1}"/>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34" name="Graphic 4">
                    <a:extLst>
                      <a:ext uri="{FF2B5EF4-FFF2-40B4-BE49-F238E27FC236}">
                        <a16:creationId xmlns:a16="http://schemas.microsoft.com/office/drawing/2014/main" id="{14D1C39E-6B27-48E1-96E8-AE4B59B1F06A}"/>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32" name="Rectangle 31">
                  <a:extLst>
                    <a:ext uri="{FF2B5EF4-FFF2-40B4-BE49-F238E27FC236}">
                      <a16:creationId xmlns:a16="http://schemas.microsoft.com/office/drawing/2014/main" id="{1C7FE816-5329-490F-8EB0-5AF76C8750AB}"/>
                    </a:ext>
                    <a:ext uri="{C183D7F6-B498-43B3-948B-1728B52AA6E4}">
                      <adec:decorative xmlns:adec="http://schemas.microsoft.com/office/drawing/2017/decorative" val="1"/>
                    </a:ext>
                  </a:extLst>
                </p:cNvPr>
                <p:cNvSpPr/>
                <p:nvPr/>
              </p:nvSpPr>
              <p:spPr>
                <a:xfrm>
                  <a:off x="865825" y="3036886"/>
                  <a:ext cx="4868434" cy="400110"/>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Detect and respond to security anomalies</a:t>
                  </a:r>
                </a:p>
              </p:txBody>
            </p:sp>
          </p:grpSp>
        </p:grpSp>
        <p:sp>
          <p:nvSpPr>
            <p:cNvPr id="3" name="Oval 2">
              <a:hlinkClick r:id="" action="ppaction://noaction"/>
              <a:extLst>
                <a:ext uri="{FF2B5EF4-FFF2-40B4-BE49-F238E27FC236}">
                  <a16:creationId xmlns:a16="http://schemas.microsoft.com/office/drawing/2014/main" id="{7BCD5116-FC67-B7E7-2898-547DF330A357}"/>
                </a:ext>
              </a:extLst>
            </p:cNvPr>
            <p:cNvSpPr/>
            <p:nvPr/>
          </p:nvSpPr>
          <p:spPr bwMode="auto">
            <a:xfrm>
              <a:off x="3235970" y="5602360"/>
              <a:ext cx="851907" cy="85190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F3B6A45A-D781-0118-A3E2-E92D7135308E}"/>
                </a:ext>
              </a:extLst>
            </p:cNvPr>
            <p:cNvGrpSpPr/>
            <p:nvPr/>
          </p:nvGrpSpPr>
          <p:grpSpPr>
            <a:xfrm>
              <a:off x="1923803" y="5615702"/>
              <a:ext cx="851907" cy="851907"/>
              <a:chOff x="1923803" y="5615702"/>
              <a:chExt cx="851907" cy="851907"/>
            </a:xfrm>
          </p:grpSpPr>
          <p:sp>
            <p:nvSpPr>
              <p:cNvPr id="2" name="Oval 1">
                <a:extLst>
                  <a:ext uri="{FF2B5EF4-FFF2-40B4-BE49-F238E27FC236}">
                    <a16:creationId xmlns:a16="http://schemas.microsoft.com/office/drawing/2014/main" id="{C8B3DA74-CB40-4352-0C7E-E3C04E059449}"/>
                  </a:ext>
                </a:extLst>
              </p:cNvPr>
              <p:cNvSpPr/>
              <p:nvPr/>
            </p:nvSpPr>
            <p:spPr bwMode="auto">
              <a:xfrm>
                <a:off x="1923803" y="5615702"/>
                <a:ext cx="851907" cy="851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Research">
                <a:hlinkClick r:id="" action="ppaction://noaction"/>
                <a:extLst>
                  <a:ext uri="{FF2B5EF4-FFF2-40B4-BE49-F238E27FC236}">
                    <a16:creationId xmlns:a16="http://schemas.microsoft.com/office/drawing/2014/main" id="{2C4F1B59-0E6E-3A07-55ED-B1D3FE9F0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9405" y="5772572"/>
                <a:ext cx="574588" cy="574588"/>
              </a:xfrm>
              <a:prstGeom prst="rect">
                <a:avLst/>
              </a:prstGeom>
            </p:spPr>
          </p:pic>
        </p:grpSp>
        <p:grpSp>
          <p:nvGrpSpPr>
            <p:cNvPr id="38" name="Group 37">
              <a:extLst>
                <a:ext uri="{FF2B5EF4-FFF2-40B4-BE49-F238E27FC236}">
                  <a16:creationId xmlns:a16="http://schemas.microsoft.com/office/drawing/2014/main" id="{2C125F90-F5A9-EA62-C7E5-214EFA4D448A}"/>
                </a:ext>
              </a:extLst>
            </p:cNvPr>
            <p:cNvGrpSpPr/>
            <p:nvPr/>
          </p:nvGrpSpPr>
          <p:grpSpPr>
            <a:xfrm>
              <a:off x="3458142" y="5830785"/>
              <a:ext cx="406094" cy="432810"/>
              <a:chOff x="2624153" y="4595784"/>
              <a:chExt cx="318786" cy="339758"/>
            </a:xfrm>
          </p:grpSpPr>
          <p:sp>
            <p:nvSpPr>
              <p:cNvPr id="39" name="Freeform 26">
                <a:extLst>
                  <a:ext uri="{FF2B5EF4-FFF2-40B4-BE49-F238E27FC236}">
                    <a16:creationId xmlns:a16="http://schemas.microsoft.com/office/drawing/2014/main" id="{F04CE8FF-E5CB-8314-3D59-EF3C9E562A80}"/>
                  </a:ext>
                </a:extLst>
              </p:cNvPr>
              <p:cNvSpPr>
                <a:spLocks/>
              </p:cNvSpPr>
              <p:nvPr/>
            </p:nvSpPr>
            <p:spPr bwMode="auto">
              <a:xfrm>
                <a:off x="2624153" y="4595784"/>
                <a:ext cx="318786" cy="339758"/>
              </a:xfrm>
              <a:custGeom>
                <a:avLst/>
                <a:gdLst>
                  <a:gd name="T0" fmla="*/ 491 w 491"/>
                  <a:gd name="T1" fmla="*/ 193 h 523"/>
                  <a:gd name="T2" fmla="*/ 246 w 491"/>
                  <a:gd name="T3" fmla="*/ 523 h 523"/>
                  <a:gd name="T4" fmla="*/ 0 w 491"/>
                  <a:gd name="T5" fmla="*/ 193 h 523"/>
                  <a:gd name="T6" fmla="*/ 0 w 491"/>
                  <a:gd name="T7" fmla="*/ 70 h 523"/>
                  <a:gd name="T8" fmla="*/ 158 w 491"/>
                  <a:gd name="T9" fmla="*/ 26 h 523"/>
                  <a:gd name="T10" fmla="*/ 246 w 491"/>
                  <a:gd name="T11" fmla="*/ 0 h 523"/>
                  <a:gd name="T12" fmla="*/ 333 w 491"/>
                  <a:gd name="T13" fmla="*/ 26 h 523"/>
                  <a:gd name="T14" fmla="*/ 491 w 491"/>
                  <a:gd name="T15" fmla="*/ 70 h 523"/>
                  <a:gd name="T16" fmla="*/ 491 w 491"/>
                  <a:gd name="T17" fmla="*/ 193 h 523"/>
                  <a:gd name="T18" fmla="*/ 491 w 491"/>
                  <a:gd name="T19" fmla="*/ 19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523">
                    <a:moveTo>
                      <a:pt x="491" y="193"/>
                    </a:moveTo>
                    <a:cubicBezTo>
                      <a:pt x="491" y="323"/>
                      <a:pt x="397" y="438"/>
                      <a:pt x="246" y="523"/>
                    </a:cubicBezTo>
                    <a:cubicBezTo>
                      <a:pt x="94" y="438"/>
                      <a:pt x="0" y="323"/>
                      <a:pt x="0" y="193"/>
                    </a:cubicBezTo>
                    <a:cubicBezTo>
                      <a:pt x="0" y="70"/>
                      <a:pt x="0" y="70"/>
                      <a:pt x="0" y="70"/>
                    </a:cubicBezTo>
                    <a:cubicBezTo>
                      <a:pt x="62" y="70"/>
                      <a:pt x="117" y="54"/>
                      <a:pt x="158" y="26"/>
                    </a:cubicBezTo>
                    <a:cubicBezTo>
                      <a:pt x="180" y="10"/>
                      <a:pt x="211" y="0"/>
                      <a:pt x="246" y="0"/>
                    </a:cubicBezTo>
                    <a:cubicBezTo>
                      <a:pt x="280" y="0"/>
                      <a:pt x="311" y="10"/>
                      <a:pt x="333" y="26"/>
                    </a:cubicBezTo>
                    <a:cubicBezTo>
                      <a:pt x="374" y="54"/>
                      <a:pt x="430" y="70"/>
                      <a:pt x="491" y="70"/>
                    </a:cubicBezTo>
                    <a:cubicBezTo>
                      <a:pt x="491" y="193"/>
                      <a:pt x="491" y="193"/>
                      <a:pt x="491" y="193"/>
                    </a:cubicBezTo>
                    <a:cubicBezTo>
                      <a:pt x="491" y="193"/>
                      <a:pt x="491" y="193"/>
                      <a:pt x="491" y="193"/>
                    </a:cubicBezTo>
                    <a:close/>
                  </a:path>
                </a:pathLst>
              </a:cu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41" name="check" title="Icon of a checkmark">
                <a:extLst>
                  <a:ext uri="{FF2B5EF4-FFF2-40B4-BE49-F238E27FC236}">
                    <a16:creationId xmlns:a16="http://schemas.microsoft.com/office/drawing/2014/main" id="{A5B27BE9-9473-F4B0-56D5-299F3219C367}"/>
                  </a:ext>
                </a:extLst>
              </p:cNvPr>
              <p:cNvSpPr>
                <a:spLocks noChangeAspect="1"/>
              </p:cNvSpPr>
              <p:nvPr/>
            </p:nvSpPr>
            <p:spPr bwMode="auto">
              <a:xfrm>
                <a:off x="2695669" y="4693327"/>
                <a:ext cx="187180" cy="13217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3289A1BC-C0D1-00BF-3595-5BB0CACE0912}"/>
                </a:ext>
              </a:extLst>
            </p:cNvPr>
            <p:cNvGrpSpPr/>
            <p:nvPr/>
          </p:nvGrpSpPr>
          <p:grpSpPr>
            <a:xfrm>
              <a:off x="4526712" y="5610163"/>
              <a:ext cx="851907" cy="851907"/>
              <a:chOff x="4526712" y="5610163"/>
              <a:chExt cx="851907" cy="851907"/>
            </a:xfrm>
          </p:grpSpPr>
          <p:sp>
            <p:nvSpPr>
              <p:cNvPr id="4" name="Oval 3">
                <a:hlinkClick r:id="" action="ppaction://noaction"/>
                <a:extLst>
                  <a:ext uri="{FF2B5EF4-FFF2-40B4-BE49-F238E27FC236}">
                    <a16:creationId xmlns:a16="http://schemas.microsoft.com/office/drawing/2014/main" id="{9754DCAD-4D95-05EF-0268-7428BEBADC7E}"/>
                  </a:ext>
                </a:extLst>
              </p:cNvPr>
              <p:cNvSpPr/>
              <p:nvPr/>
            </p:nvSpPr>
            <p:spPr bwMode="auto">
              <a:xfrm>
                <a:off x="4526712" y="5610163"/>
                <a:ext cx="851907" cy="85190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27">
                <a:extLst>
                  <a:ext uri="{FF2B5EF4-FFF2-40B4-BE49-F238E27FC236}">
                    <a16:creationId xmlns:a16="http://schemas.microsoft.com/office/drawing/2014/main" id="{CA0DEC77-03E1-6F7C-72B3-F2AB3BC061BF}"/>
                  </a:ext>
                </a:extLst>
              </p:cNvPr>
              <p:cNvSpPr>
                <a:spLocks noEditPoints="1"/>
              </p:cNvSpPr>
              <p:nvPr/>
            </p:nvSpPr>
            <p:spPr bwMode="auto">
              <a:xfrm>
                <a:off x="4735498" y="5795159"/>
                <a:ext cx="423115" cy="421337"/>
              </a:xfrm>
              <a:custGeom>
                <a:avLst/>
                <a:gdLst>
                  <a:gd name="T0" fmla="*/ 0 w 476"/>
                  <a:gd name="T1" fmla="*/ 474 h 474"/>
                  <a:gd name="T2" fmla="*/ 237 w 476"/>
                  <a:gd name="T3" fmla="*/ 0 h 474"/>
                  <a:gd name="T4" fmla="*/ 476 w 476"/>
                  <a:gd name="T5" fmla="*/ 474 h 474"/>
                  <a:gd name="T6" fmla="*/ 0 w 476"/>
                  <a:gd name="T7" fmla="*/ 474 h 474"/>
                  <a:gd name="T8" fmla="*/ 237 w 476"/>
                  <a:gd name="T9" fmla="*/ 137 h 474"/>
                  <a:gd name="T10" fmla="*/ 237 w 476"/>
                  <a:gd name="T11" fmla="*/ 325 h 474"/>
                  <a:gd name="T12" fmla="*/ 237 w 476"/>
                  <a:gd name="T13" fmla="*/ 386 h 474"/>
                  <a:gd name="T14" fmla="*/ 237 w 476"/>
                  <a:gd name="T15" fmla="*/ 421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474">
                    <a:moveTo>
                      <a:pt x="0" y="474"/>
                    </a:moveTo>
                    <a:lnTo>
                      <a:pt x="237" y="0"/>
                    </a:lnTo>
                    <a:lnTo>
                      <a:pt x="476" y="474"/>
                    </a:lnTo>
                    <a:lnTo>
                      <a:pt x="0" y="474"/>
                    </a:lnTo>
                    <a:moveTo>
                      <a:pt x="237" y="137"/>
                    </a:moveTo>
                    <a:lnTo>
                      <a:pt x="237" y="325"/>
                    </a:lnTo>
                    <a:moveTo>
                      <a:pt x="237" y="386"/>
                    </a:moveTo>
                    <a:lnTo>
                      <a:pt x="237" y="421"/>
                    </a:lnTo>
                  </a:path>
                </a:pathLst>
              </a:custGeom>
              <a:ln w="28575">
                <a:solidFill>
                  <a:schemeClr val="bg1"/>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IE"/>
              </a:p>
            </p:txBody>
          </p:sp>
        </p:grpSp>
      </p:grpSp>
    </p:spTree>
    <p:extLst>
      <p:ext uri="{BB962C8B-B14F-4D97-AF65-F5344CB8AC3E}">
        <p14:creationId xmlns:p14="http://schemas.microsoft.com/office/powerpoint/2010/main" val="2745620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D0E781-23C3-49C4-B460-990473AF1B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2" y="3421"/>
            <a:ext cx="12192001" cy="6858000"/>
          </a:xfrm>
          <a:prstGeom prst="rect">
            <a:avLst/>
          </a:prstGeom>
        </p:spPr>
      </p:pic>
      <p:sp>
        <p:nvSpPr>
          <p:cNvPr id="40" name="Rectangle 39">
            <a:extLst>
              <a:ext uri="{FF2B5EF4-FFF2-40B4-BE49-F238E27FC236}">
                <a16:creationId xmlns:a16="http://schemas.microsoft.com/office/drawing/2014/main" id="{52FAE985-55BF-4FA7-B541-7351F7CFF9E7}"/>
              </a:ext>
            </a:extLst>
          </p:cNvPr>
          <p:cNvSpPr/>
          <p:nvPr/>
        </p:nvSpPr>
        <p:spPr bwMode="auto">
          <a:xfrm>
            <a:off x="0" y="0"/>
            <a:ext cx="12192001" cy="6863860"/>
          </a:xfrm>
          <a:prstGeom prst="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D3103F96-88A2-BE3E-641C-479A62DCE923}"/>
              </a:ext>
            </a:extLst>
          </p:cNvPr>
          <p:cNvGrpSpPr/>
          <p:nvPr/>
        </p:nvGrpSpPr>
        <p:grpSpPr>
          <a:xfrm>
            <a:off x="565615" y="544839"/>
            <a:ext cx="6198041" cy="5875270"/>
            <a:chOff x="565615" y="544839"/>
            <a:chExt cx="6198041" cy="5875270"/>
          </a:xfrm>
        </p:grpSpPr>
        <p:sp>
          <p:nvSpPr>
            <p:cNvPr id="79" name="Freeform 5">
              <a:extLst>
                <a:ext uri="{FF2B5EF4-FFF2-40B4-BE49-F238E27FC236}">
                  <a16:creationId xmlns:a16="http://schemas.microsoft.com/office/drawing/2014/main" id="{ECB23C39-F2D6-4C48-A91B-5FB200790565}"/>
                </a:ext>
              </a:extLst>
            </p:cNvPr>
            <p:cNvSpPr>
              <a:spLocks/>
            </p:cNvSpPr>
            <p:nvPr/>
          </p:nvSpPr>
          <p:spPr bwMode="auto">
            <a:xfrm>
              <a:off x="565615" y="544839"/>
              <a:ext cx="6198041" cy="5524775"/>
            </a:xfrm>
            <a:custGeom>
              <a:avLst/>
              <a:gdLst>
                <a:gd name="T0" fmla="*/ 0 w 1582"/>
                <a:gd name="T1" fmla="*/ 1581 h 1581"/>
                <a:gd name="T2" fmla="*/ 1402 w 1582"/>
                <a:gd name="T3" fmla="*/ 1581 h 1581"/>
                <a:gd name="T4" fmla="*/ 1582 w 1582"/>
                <a:gd name="T5" fmla="*/ 1401 h 1581"/>
                <a:gd name="T6" fmla="*/ 1582 w 1582"/>
                <a:gd name="T7" fmla="*/ 0 h 1581"/>
                <a:gd name="T8" fmla="*/ 180 w 1582"/>
                <a:gd name="T9" fmla="*/ 0 h 1581"/>
                <a:gd name="T10" fmla="*/ 0 w 1582"/>
                <a:gd name="T11" fmla="*/ 180 h 1581"/>
                <a:gd name="T12" fmla="*/ 0 w 1582"/>
                <a:gd name="T13" fmla="*/ 1581 h 1581"/>
              </a:gdLst>
              <a:ahLst/>
              <a:cxnLst>
                <a:cxn ang="0">
                  <a:pos x="T0" y="T1"/>
                </a:cxn>
                <a:cxn ang="0">
                  <a:pos x="T2" y="T3"/>
                </a:cxn>
                <a:cxn ang="0">
                  <a:pos x="T4" y="T5"/>
                </a:cxn>
                <a:cxn ang="0">
                  <a:pos x="T6" y="T7"/>
                </a:cxn>
                <a:cxn ang="0">
                  <a:pos x="T8" y="T9"/>
                </a:cxn>
                <a:cxn ang="0">
                  <a:pos x="T10" y="T11"/>
                </a:cxn>
                <a:cxn ang="0">
                  <a:pos x="T12" y="T13"/>
                </a:cxn>
              </a:cxnLst>
              <a:rect l="0" t="0" r="r" b="b"/>
              <a:pathLst>
                <a:path w="1582" h="1581">
                  <a:moveTo>
                    <a:pt x="0" y="1581"/>
                  </a:moveTo>
                  <a:cubicBezTo>
                    <a:pt x="1402" y="1581"/>
                    <a:pt x="1402" y="1581"/>
                    <a:pt x="1402" y="1581"/>
                  </a:cubicBezTo>
                  <a:cubicBezTo>
                    <a:pt x="1501" y="1581"/>
                    <a:pt x="1582" y="1501"/>
                    <a:pt x="1582" y="1401"/>
                  </a:cubicBezTo>
                  <a:cubicBezTo>
                    <a:pt x="1582" y="0"/>
                    <a:pt x="1582" y="0"/>
                    <a:pt x="1582" y="0"/>
                  </a:cubicBezTo>
                  <a:cubicBezTo>
                    <a:pt x="180" y="0"/>
                    <a:pt x="180" y="0"/>
                    <a:pt x="180" y="0"/>
                  </a:cubicBezTo>
                  <a:cubicBezTo>
                    <a:pt x="81" y="0"/>
                    <a:pt x="0" y="81"/>
                    <a:pt x="0" y="180"/>
                  </a:cubicBezTo>
                  <a:lnTo>
                    <a:pt x="0" y="1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48" name="Title 2">
              <a:extLst>
                <a:ext uri="{FF2B5EF4-FFF2-40B4-BE49-F238E27FC236}">
                  <a16:creationId xmlns:a16="http://schemas.microsoft.com/office/drawing/2014/main" id="{0DD2459D-520B-49EF-BD75-6F0B8DAD2847}"/>
                </a:ext>
              </a:extLst>
            </p:cNvPr>
            <p:cNvSpPr txBox="1">
              <a:spLocks/>
            </p:cNvSpPr>
            <p:nvPr/>
          </p:nvSpPr>
          <p:spPr>
            <a:xfrm>
              <a:off x="972311" y="801939"/>
              <a:ext cx="5317699" cy="1163973"/>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12700" marR="5080">
                <a:lnSpc>
                  <a:spcPct val="113199"/>
                </a:lnSpc>
                <a:spcBef>
                  <a:spcPts val="90"/>
                </a:spcBef>
              </a:pPr>
              <a:r>
                <a:rPr lang="en-US" sz="2800" b="1" spc="0">
                  <a:solidFill>
                    <a:srgbClr val="0078D4"/>
                  </a:solidFill>
                  <a:latin typeface="Segoe UI Semibold"/>
                  <a:cs typeface="Segoe Pro Semibold"/>
                </a:rPr>
                <a:t>Use case: </a:t>
              </a:r>
              <a:r>
                <a:rPr lang="en-US" sz="2800" b="1" spc="0">
                  <a:gradFill>
                    <a:gsLst>
                      <a:gs pos="0">
                        <a:srgbClr val="1A1A1A"/>
                      </a:gs>
                      <a:gs pos="100000">
                        <a:srgbClr val="1A1A1A"/>
                      </a:gs>
                    </a:gsLst>
                    <a:lin ang="5400000" scaled="0"/>
                  </a:gradFill>
                  <a:latin typeface="Segoe UI Semibold"/>
                  <a:cs typeface="Segoe Pro Semibold"/>
                </a:rPr>
                <a:t>Identity and Access Management Team</a:t>
              </a:r>
            </a:p>
          </p:txBody>
        </p:sp>
        <p:grpSp>
          <p:nvGrpSpPr>
            <p:cNvPr id="149" name="Group 148">
              <a:extLst>
                <a:ext uri="{FF2B5EF4-FFF2-40B4-BE49-F238E27FC236}">
                  <a16:creationId xmlns:a16="http://schemas.microsoft.com/office/drawing/2014/main" id="{D72BB5E1-E3C3-4CD2-9C3A-9FA25379DDC8}"/>
                </a:ext>
              </a:extLst>
            </p:cNvPr>
            <p:cNvGrpSpPr/>
            <p:nvPr/>
          </p:nvGrpSpPr>
          <p:grpSpPr>
            <a:xfrm>
              <a:off x="1006778" y="2232392"/>
              <a:ext cx="5756878" cy="1015663"/>
              <a:chOff x="426646" y="1940875"/>
              <a:chExt cx="5756878" cy="1015663"/>
            </a:xfrm>
          </p:grpSpPr>
          <p:sp>
            <p:nvSpPr>
              <p:cNvPr id="150" name="Rectangle 149">
                <a:extLst>
                  <a:ext uri="{FF2B5EF4-FFF2-40B4-BE49-F238E27FC236}">
                    <a16:creationId xmlns:a16="http://schemas.microsoft.com/office/drawing/2014/main" id="{8810D72F-210D-48C2-8E48-B6247A6F8F04}"/>
                  </a:ext>
                  <a:ext uri="{C183D7F6-B498-43B3-948B-1728B52AA6E4}">
                    <adec:decorative xmlns:adec="http://schemas.microsoft.com/office/drawing/2017/decorative" val="1"/>
                  </a:ext>
                </a:extLst>
              </p:cNvPr>
              <p:cNvSpPr/>
              <p:nvPr/>
            </p:nvSpPr>
            <p:spPr>
              <a:xfrm>
                <a:off x="865825" y="1940875"/>
                <a:ext cx="5317699" cy="1015663"/>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Implement least privilege policies for human and workload identities by right-sizing permissions based on usage</a:t>
                </a:r>
              </a:p>
            </p:txBody>
          </p:sp>
          <p:grpSp>
            <p:nvGrpSpPr>
              <p:cNvPr id="151" name="Group 150">
                <a:extLst>
                  <a:ext uri="{FF2B5EF4-FFF2-40B4-BE49-F238E27FC236}">
                    <a16:creationId xmlns:a16="http://schemas.microsoft.com/office/drawing/2014/main" id="{E3278A18-AE80-4536-AE56-EE056BD4A008}"/>
                  </a:ext>
                </a:extLst>
              </p:cNvPr>
              <p:cNvGrpSpPr/>
              <p:nvPr/>
            </p:nvGrpSpPr>
            <p:grpSpPr>
              <a:xfrm>
                <a:off x="426646" y="2022836"/>
                <a:ext cx="287733" cy="234488"/>
                <a:chOff x="5214137" y="2588396"/>
                <a:chExt cx="241018" cy="196418"/>
              </a:xfrm>
              <a:solidFill>
                <a:srgbClr val="107C10"/>
              </a:solidFill>
            </p:grpSpPr>
            <p:sp>
              <p:nvSpPr>
                <p:cNvPr id="152" name="Graphic 4">
                  <a:extLst>
                    <a:ext uri="{FF2B5EF4-FFF2-40B4-BE49-F238E27FC236}">
                      <a16:creationId xmlns:a16="http://schemas.microsoft.com/office/drawing/2014/main" id="{78E37B81-D89F-436A-8AC1-637D798D17D8}"/>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53" name="Graphic 4">
                  <a:extLst>
                    <a:ext uri="{FF2B5EF4-FFF2-40B4-BE49-F238E27FC236}">
                      <a16:creationId xmlns:a16="http://schemas.microsoft.com/office/drawing/2014/main" id="{BC286A4D-F830-4131-9BEC-84BFA8DD2A80}"/>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grpSp>
        <p:grpSp>
          <p:nvGrpSpPr>
            <p:cNvPr id="164" name="Group 163">
              <a:extLst>
                <a:ext uri="{FF2B5EF4-FFF2-40B4-BE49-F238E27FC236}">
                  <a16:creationId xmlns:a16="http://schemas.microsoft.com/office/drawing/2014/main" id="{5D9C8231-AD91-48FD-9E67-E95FF7B08D48}"/>
                </a:ext>
              </a:extLst>
            </p:cNvPr>
            <p:cNvGrpSpPr/>
            <p:nvPr/>
          </p:nvGrpSpPr>
          <p:grpSpPr>
            <a:xfrm>
              <a:off x="1006778" y="3402226"/>
              <a:ext cx="5394022" cy="707886"/>
              <a:chOff x="427323" y="3036886"/>
              <a:chExt cx="5394022" cy="707886"/>
            </a:xfrm>
          </p:grpSpPr>
          <p:grpSp>
            <p:nvGrpSpPr>
              <p:cNvPr id="165" name="Group 164">
                <a:extLst>
                  <a:ext uri="{FF2B5EF4-FFF2-40B4-BE49-F238E27FC236}">
                    <a16:creationId xmlns:a16="http://schemas.microsoft.com/office/drawing/2014/main" id="{F0B31171-3CB6-4B1E-884C-96355CA71B28}"/>
                  </a:ext>
                </a:extLst>
              </p:cNvPr>
              <p:cNvGrpSpPr/>
              <p:nvPr/>
            </p:nvGrpSpPr>
            <p:grpSpPr>
              <a:xfrm>
                <a:off x="427323" y="3159608"/>
                <a:ext cx="287733" cy="234492"/>
                <a:chOff x="5214137" y="2628180"/>
                <a:chExt cx="241018" cy="196422"/>
              </a:xfrm>
              <a:solidFill>
                <a:srgbClr val="107C10"/>
              </a:solidFill>
            </p:grpSpPr>
            <p:sp>
              <p:nvSpPr>
                <p:cNvPr id="167" name="Graphic 4">
                  <a:extLst>
                    <a:ext uri="{FF2B5EF4-FFF2-40B4-BE49-F238E27FC236}">
                      <a16:creationId xmlns:a16="http://schemas.microsoft.com/office/drawing/2014/main" id="{9C219531-14D0-408B-9366-0D4BA3AFB6EF}"/>
                    </a:ext>
                  </a:extLst>
                </p:cNvPr>
                <p:cNvSpPr/>
                <p:nvPr/>
              </p:nvSpPr>
              <p:spPr>
                <a:xfrm>
                  <a:off x="5214137" y="2628180"/>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168" name="Graphic 4">
                  <a:extLst>
                    <a:ext uri="{FF2B5EF4-FFF2-40B4-BE49-F238E27FC236}">
                      <a16:creationId xmlns:a16="http://schemas.microsoft.com/office/drawing/2014/main" id="{86C4D718-CADE-4BE3-B5F2-A468D05D13CE}"/>
                    </a:ext>
                  </a:extLst>
                </p:cNvPr>
                <p:cNvSpPr/>
                <p:nvPr/>
              </p:nvSpPr>
              <p:spPr>
                <a:xfrm>
                  <a:off x="5334646" y="2628184"/>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166" name="Rectangle 165">
                <a:extLst>
                  <a:ext uri="{FF2B5EF4-FFF2-40B4-BE49-F238E27FC236}">
                    <a16:creationId xmlns:a16="http://schemas.microsoft.com/office/drawing/2014/main" id="{244CA065-E254-44EB-91E7-F0CE42AD5964}"/>
                  </a:ext>
                  <a:ext uri="{C183D7F6-B498-43B3-948B-1728B52AA6E4}">
                    <adec:decorative xmlns:adec="http://schemas.microsoft.com/office/drawing/2017/decorative" val="1"/>
                  </a:ext>
                </a:extLst>
              </p:cNvPr>
              <p:cNvSpPr/>
              <p:nvPr/>
            </p:nvSpPr>
            <p:spPr>
              <a:xfrm>
                <a:off x="865825" y="3036886"/>
                <a:ext cx="4955520" cy="707886"/>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Handle authorization and reviews for access requests</a:t>
                </a:r>
              </a:p>
            </p:txBody>
          </p:sp>
        </p:grpSp>
        <p:grpSp>
          <p:nvGrpSpPr>
            <p:cNvPr id="21" name="Group 20">
              <a:extLst>
                <a:ext uri="{FF2B5EF4-FFF2-40B4-BE49-F238E27FC236}">
                  <a16:creationId xmlns:a16="http://schemas.microsoft.com/office/drawing/2014/main" id="{539FDA8D-6048-45A7-AC9F-B82E4D745746}"/>
                </a:ext>
              </a:extLst>
            </p:cNvPr>
            <p:cNvGrpSpPr/>
            <p:nvPr/>
          </p:nvGrpSpPr>
          <p:grpSpPr>
            <a:xfrm>
              <a:off x="1006778" y="4226352"/>
              <a:ext cx="5394022" cy="400110"/>
              <a:chOff x="427323" y="3036886"/>
              <a:chExt cx="5394022" cy="400110"/>
            </a:xfrm>
          </p:grpSpPr>
          <p:grpSp>
            <p:nvGrpSpPr>
              <p:cNvPr id="22" name="Group 21">
                <a:extLst>
                  <a:ext uri="{FF2B5EF4-FFF2-40B4-BE49-F238E27FC236}">
                    <a16:creationId xmlns:a16="http://schemas.microsoft.com/office/drawing/2014/main" id="{C93853B9-7C03-4138-B1AA-3FA50831E2B4}"/>
                  </a:ext>
                </a:extLst>
              </p:cNvPr>
              <p:cNvGrpSpPr/>
              <p:nvPr/>
            </p:nvGrpSpPr>
            <p:grpSpPr>
              <a:xfrm>
                <a:off x="427323" y="3112124"/>
                <a:ext cx="287733" cy="234488"/>
                <a:chOff x="5214137" y="2588396"/>
                <a:chExt cx="241018" cy="196418"/>
              </a:xfrm>
              <a:solidFill>
                <a:srgbClr val="107C10"/>
              </a:solidFill>
            </p:grpSpPr>
            <p:sp>
              <p:nvSpPr>
                <p:cNvPr id="24" name="Graphic 4">
                  <a:extLst>
                    <a:ext uri="{FF2B5EF4-FFF2-40B4-BE49-F238E27FC236}">
                      <a16:creationId xmlns:a16="http://schemas.microsoft.com/office/drawing/2014/main" id="{058BCA43-C9E3-4794-9579-70DEBA25E66F}"/>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25" name="Graphic 4">
                  <a:extLst>
                    <a:ext uri="{FF2B5EF4-FFF2-40B4-BE49-F238E27FC236}">
                      <a16:creationId xmlns:a16="http://schemas.microsoft.com/office/drawing/2014/main" id="{5C4CB623-F1B3-4735-95B1-40A05B19D57A}"/>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23" name="Rectangle 22">
                <a:extLst>
                  <a:ext uri="{FF2B5EF4-FFF2-40B4-BE49-F238E27FC236}">
                    <a16:creationId xmlns:a16="http://schemas.microsoft.com/office/drawing/2014/main" id="{E46B6D1D-53FB-4CF5-BE66-F816924C51F9}"/>
                  </a:ext>
                  <a:ext uri="{C183D7F6-B498-43B3-948B-1728B52AA6E4}">
                    <adec:decorative xmlns:adec="http://schemas.microsoft.com/office/drawing/2017/decorative" val="1"/>
                  </a:ext>
                </a:extLst>
              </p:cNvPr>
              <p:cNvSpPr/>
              <p:nvPr/>
            </p:nvSpPr>
            <p:spPr>
              <a:xfrm>
                <a:off x="865825" y="3036886"/>
                <a:ext cx="4955520" cy="400110"/>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Manage access recertification campaigns</a:t>
                </a:r>
              </a:p>
            </p:txBody>
          </p:sp>
        </p:grpSp>
        <p:grpSp>
          <p:nvGrpSpPr>
            <p:cNvPr id="26" name="Group 25">
              <a:extLst>
                <a:ext uri="{FF2B5EF4-FFF2-40B4-BE49-F238E27FC236}">
                  <a16:creationId xmlns:a16="http://schemas.microsoft.com/office/drawing/2014/main" id="{3E371113-B90E-4324-802A-6DB3C105285C}"/>
                </a:ext>
              </a:extLst>
            </p:cNvPr>
            <p:cNvGrpSpPr/>
            <p:nvPr/>
          </p:nvGrpSpPr>
          <p:grpSpPr>
            <a:xfrm>
              <a:off x="1006778" y="4742703"/>
              <a:ext cx="5394022" cy="400110"/>
              <a:chOff x="427323" y="3036886"/>
              <a:chExt cx="5394022" cy="400110"/>
            </a:xfrm>
          </p:grpSpPr>
          <p:grpSp>
            <p:nvGrpSpPr>
              <p:cNvPr id="27" name="Group 26">
                <a:extLst>
                  <a:ext uri="{FF2B5EF4-FFF2-40B4-BE49-F238E27FC236}">
                    <a16:creationId xmlns:a16="http://schemas.microsoft.com/office/drawing/2014/main" id="{95131F58-9CA0-4CCA-8E54-859F319D4C94}"/>
                  </a:ext>
                </a:extLst>
              </p:cNvPr>
              <p:cNvGrpSpPr/>
              <p:nvPr/>
            </p:nvGrpSpPr>
            <p:grpSpPr>
              <a:xfrm>
                <a:off x="427323" y="3112124"/>
                <a:ext cx="287733" cy="234488"/>
                <a:chOff x="5214137" y="2588396"/>
                <a:chExt cx="241018" cy="196418"/>
              </a:xfrm>
              <a:solidFill>
                <a:srgbClr val="107C10"/>
              </a:solidFill>
            </p:grpSpPr>
            <p:sp>
              <p:nvSpPr>
                <p:cNvPr id="29" name="Graphic 4">
                  <a:extLst>
                    <a:ext uri="{FF2B5EF4-FFF2-40B4-BE49-F238E27FC236}">
                      <a16:creationId xmlns:a16="http://schemas.microsoft.com/office/drawing/2014/main" id="{E2F063D4-8C25-403E-819A-CCF2D1721B82}"/>
                    </a:ext>
                  </a:extLst>
                </p:cNvPr>
                <p:cNvSpPr/>
                <p:nvPr/>
              </p:nvSpPr>
              <p:spPr>
                <a:xfrm>
                  <a:off x="5214137"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sp>
              <p:nvSpPr>
                <p:cNvPr id="30" name="Graphic 4">
                  <a:extLst>
                    <a:ext uri="{FF2B5EF4-FFF2-40B4-BE49-F238E27FC236}">
                      <a16:creationId xmlns:a16="http://schemas.microsoft.com/office/drawing/2014/main" id="{6EEB0376-3FCE-497D-89DB-47570441F390}"/>
                    </a:ext>
                  </a:extLst>
                </p:cNvPr>
                <p:cNvSpPr/>
                <p:nvPr/>
              </p:nvSpPr>
              <p:spPr>
                <a:xfrm>
                  <a:off x="5334646" y="2588396"/>
                  <a:ext cx="120509" cy="19641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defTabSz="932688">
                    <a:defRPr/>
                  </a:pPr>
                  <a:endParaRPr lang="en-US" sz="2000" kern="0">
                    <a:solidFill>
                      <a:srgbClr val="282828"/>
                    </a:solidFill>
                    <a:latin typeface="Segoe UI"/>
                  </a:endParaRPr>
                </a:p>
              </p:txBody>
            </p:sp>
          </p:grpSp>
          <p:sp>
            <p:nvSpPr>
              <p:cNvPr id="28" name="Rectangle 27">
                <a:extLst>
                  <a:ext uri="{FF2B5EF4-FFF2-40B4-BE49-F238E27FC236}">
                    <a16:creationId xmlns:a16="http://schemas.microsoft.com/office/drawing/2014/main" id="{B12BEA6B-5406-4E88-8D8C-6B043E976993}"/>
                  </a:ext>
                  <a:ext uri="{C183D7F6-B498-43B3-948B-1728B52AA6E4}">
                    <adec:decorative xmlns:adec="http://schemas.microsoft.com/office/drawing/2017/decorative" val="1"/>
                  </a:ext>
                </a:extLst>
              </p:cNvPr>
              <p:cNvSpPr/>
              <p:nvPr/>
            </p:nvSpPr>
            <p:spPr>
              <a:xfrm>
                <a:off x="865825" y="3036886"/>
                <a:ext cx="4955520" cy="400110"/>
              </a:xfrm>
              <a:prstGeom prst="rect">
                <a:avLst/>
              </a:prstGeom>
            </p:spPr>
            <p:txBody>
              <a:bodyPr wrap="square" lIns="0">
                <a:spAutoFit/>
              </a:bodyPr>
              <a:lstStyle/>
              <a:p>
                <a:pPr defTabSz="914225">
                  <a:spcAft>
                    <a:spcPts val="2941"/>
                  </a:spcAft>
                  <a:defRPr/>
                </a:pPr>
                <a:r>
                  <a:rPr lang="en-US" sz="2000" kern="0">
                    <a:ln w="3175">
                      <a:noFill/>
                    </a:ln>
                    <a:solidFill>
                      <a:srgbClr val="282828"/>
                    </a:solidFill>
                    <a:latin typeface="Segoe UI"/>
                    <a:cs typeface="Segoe UI Semilight" panose="020B0402040204020203" pitchFamily="34" charset="0"/>
                  </a:rPr>
                  <a:t>Manage access lifecycle for all identities</a:t>
                </a:r>
              </a:p>
            </p:txBody>
          </p:sp>
        </p:grpSp>
        <p:sp>
          <p:nvSpPr>
            <p:cNvPr id="41" name="Oval 40">
              <a:hlinkClick r:id="" action="ppaction://noaction"/>
              <a:extLst>
                <a:ext uri="{FF2B5EF4-FFF2-40B4-BE49-F238E27FC236}">
                  <a16:creationId xmlns:a16="http://schemas.microsoft.com/office/drawing/2014/main" id="{B7F06DA4-B867-BEDE-2679-5AF7C7DC4126}"/>
                </a:ext>
              </a:extLst>
            </p:cNvPr>
            <p:cNvSpPr/>
            <p:nvPr/>
          </p:nvSpPr>
          <p:spPr bwMode="auto">
            <a:xfrm>
              <a:off x="3235970" y="5554860"/>
              <a:ext cx="851907" cy="85190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EFB49828-DA31-6A62-9210-DA65144CEA86}"/>
                </a:ext>
              </a:extLst>
            </p:cNvPr>
            <p:cNvGrpSpPr/>
            <p:nvPr/>
          </p:nvGrpSpPr>
          <p:grpSpPr>
            <a:xfrm>
              <a:off x="1923803" y="5568202"/>
              <a:ext cx="851907" cy="851907"/>
              <a:chOff x="1923803" y="5615702"/>
              <a:chExt cx="851907" cy="851907"/>
            </a:xfrm>
          </p:grpSpPr>
          <p:sp>
            <p:nvSpPr>
              <p:cNvPr id="43" name="Oval 42">
                <a:extLst>
                  <a:ext uri="{FF2B5EF4-FFF2-40B4-BE49-F238E27FC236}">
                    <a16:creationId xmlns:a16="http://schemas.microsoft.com/office/drawing/2014/main" id="{1490B049-3403-0CD1-769D-229F971FB3AE}"/>
                  </a:ext>
                </a:extLst>
              </p:cNvPr>
              <p:cNvSpPr/>
              <p:nvPr/>
            </p:nvSpPr>
            <p:spPr bwMode="auto">
              <a:xfrm>
                <a:off x="1923803" y="5615702"/>
                <a:ext cx="851907" cy="851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descr="Research">
                <a:hlinkClick r:id="" action="ppaction://noaction"/>
                <a:extLst>
                  <a:ext uri="{FF2B5EF4-FFF2-40B4-BE49-F238E27FC236}">
                    <a16:creationId xmlns:a16="http://schemas.microsoft.com/office/drawing/2014/main" id="{4A548229-3B44-9D98-2A5D-EFEE2022E1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9405" y="5772572"/>
                <a:ext cx="574588" cy="574588"/>
              </a:xfrm>
              <a:prstGeom prst="rect">
                <a:avLst/>
              </a:prstGeom>
            </p:spPr>
          </p:pic>
        </p:grpSp>
        <p:grpSp>
          <p:nvGrpSpPr>
            <p:cNvPr id="45" name="Group 44">
              <a:extLst>
                <a:ext uri="{FF2B5EF4-FFF2-40B4-BE49-F238E27FC236}">
                  <a16:creationId xmlns:a16="http://schemas.microsoft.com/office/drawing/2014/main" id="{1302C64A-55BF-E843-5E37-523EF284D0C3}"/>
                </a:ext>
              </a:extLst>
            </p:cNvPr>
            <p:cNvGrpSpPr/>
            <p:nvPr/>
          </p:nvGrpSpPr>
          <p:grpSpPr>
            <a:xfrm>
              <a:off x="3458142" y="5783285"/>
              <a:ext cx="406094" cy="432810"/>
              <a:chOff x="2624153" y="4595784"/>
              <a:chExt cx="318786" cy="339758"/>
            </a:xfrm>
          </p:grpSpPr>
          <p:sp>
            <p:nvSpPr>
              <p:cNvPr id="46" name="Freeform 26">
                <a:extLst>
                  <a:ext uri="{FF2B5EF4-FFF2-40B4-BE49-F238E27FC236}">
                    <a16:creationId xmlns:a16="http://schemas.microsoft.com/office/drawing/2014/main" id="{E8058A9D-FF63-ADF8-FB24-DCE275BFAB50}"/>
                  </a:ext>
                </a:extLst>
              </p:cNvPr>
              <p:cNvSpPr>
                <a:spLocks/>
              </p:cNvSpPr>
              <p:nvPr/>
            </p:nvSpPr>
            <p:spPr bwMode="auto">
              <a:xfrm>
                <a:off x="2624153" y="4595784"/>
                <a:ext cx="318786" cy="339758"/>
              </a:xfrm>
              <a:custGeom>
                <a:avLst/>
                <a:gdLst>
                  <a:gd name="T0" fmla="*/ 491 w 491"/>
                  <a:gd name="T1" fmla="*/ 193 h 523"/>
                  <a:gd name="T2" fmla="*/ 246 w 491"/>
                  <a:gd name="T3" fmla="*/ 523 h 523"/>
                  <a:gd name="T4" fmla="*/ 0 w 491"/>
                  <a:gd name="T5" fmla="*/ 193 h 523"/>
                  <a:gd name="T6" fmla="*/ 0 w 491"/>
                  <a:gd name="T7" fmla="*/ 70 h 523"/>
                  <a:gd name="T8" fmla="*/ 158 w 491"/>
                  <a:gd name="T9" fmla="*/ 26 h 523"/>
                  <a:gd name="T10" fmla="*/ 246 w 491"/>
                  <a:gd name="T11" fmla="*/ 0 h 523"/>
                  <a:gd name="T12" fmla="*/ 333 w 491"/>
                  <a:gd name="T13" fmla="*/ 26 h 523"/>
                  <a:gd name="T14" fmla="*/ 491 w 491"/>
                  <a:gd name="T15" fmla="*/ 70 h 523"/>
                  <a:gd name="T16" fmla="*/ 491 w 491"/>
                  <a:gd name="T17" fmla="*/ 193 h 523"/>
                  <a:gd name="T18" fmla="*/ 491 w 491"/>
                  <a:gd name="T19" fmla="*/ 19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523">
                    <a:moveTo>
                      <a:pt x="491" y="193"/>
                    </a:moveTo>
                    <a:cubicBezTo>
                      <a:pt x="491" y="323"/>
                      <a:pt x="397" y="438"/>
                      <a:pt x="246" y="523"/>
                    </a:cubicBezTo>
                    <a:cubicBezTo>
                      <a:pt x="94" y="438"/>
                      <a:pt x="0" y="323"/>
                      <a:pt x="0" y="193"/>
                    </a:cubicBezTo>
                    <a:cubicBezTo>
                      <a:pt x="0" y="70"/>
                      <a:pt x="0" y="70"/>
                      <a:pt x="0" y="70"/>
                    </a:cubicBezTo>
                    <a:cubicBezTo>
                      <a:pt x="62" y="70"/>
                      <a:pt x="117" y="54"/>
                      <a:pt x="158" y="26"/>
                    </a:cubicBezTo>
                    <a:cubicBezTo>
                      <a:pt x="180" y="10"/>
                      <a:pt x="211" y="0"/>
                      <a:pt x="246" y="0"/>
                    </a:cubicBezTo>
                    <a:cubicBezTo>
                      <a:pt x="280" y="0"/>
                      <a:pt x="311" y="10"/>
                      <a:pt x="333" y="26"/>
                    </a:cubicBezTo>
                    <a:cubicBezTo>
                      <a:pt x="374" y="54"/>
                      <a:pt x="430" y="70"/>
                      <a:pt x="491" y="70"/>
                    </a:cubicBezTo>
                    <a:cubicBezTo>
                      <a:pt x="491" y="193"/>
                      <a:pt x="491" y="193"/>
                      <a:pt x="491" y="193"/>
                    </a:cubicBezTo>
                    <a:cubicBezTo>
                      <a:pt x="491" y="193"/>
                      <a:pt x="491" y="193"/>
                      <a:pt x="491" y="193"/>
                    </a:cubicBezTo>
                    <a:close/>
                  </a:path>
                </a:pathLst>
              </a:cu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47" name="check" title="Icon of a checkmark">
                <a:extLst>
                  <a:ext uri="{FF2B5EF4-FFF2-40B4-BE49-F238E27FC236}">
                    <a16:creationId xmlns:a16="http://schemas.microsoft.com/office/drawing/2014/main" id="{A98E9075-A320-77F2-A0B3-E0C4B4B65795}"/>
                  </a:ext>
                </a:extLst>
              </p:cNvPr>
              <p:cNvSpPr>
                <a:spLocks noChangeAspect="1"/>
              </p:cNvSpPr>
              <p:nvPr/>
            </p:nvSpPr>
            <p:spPr bwMode="auto">
              <a:xfrm>
                <a:off x="2695669" y="4693327"/>
                <a:ext cx="187180" cy="13217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8" name="Group 47">
              <a:extLst>
                <a:ext uri="{FF2B5EF4-FFF2-40B4-BE49-F238E27FC236}">
                  <a16:creationId xmlns:a16="http://schemas.microsoft.com/office/drawing/2014/main" id="{8A1A64AB-6066-5BA3-8DAA-E911E7DD0D6E}"/>
                </a:ext>
              </a:extLst>
            </p:cNvPr>
            <p:cNvGrpSpPr/>
            <p:nvPr/>
          </p:nvGrpSpPr>
          <p:grpSpPr>
            <a:xfrm>
              <a:off x="4526712" y="5562663"/>
              <a:ext cx="851907" cy="851907"/>
              <a:chOff x="4526712" y="5610163"/>
              <a:chExt cx="851907" cy="851907"/>
            </a:xfrm>
          </p:grpSpPr>
          <p:sp>
            <p:nvSpPr>
              <p:cNvPr id="49" name="Oval 48">
                <a:hlinkClick r:id="" action="ppaction://noaction"/>
                <a:extLst>
                  <a:ext uri="{FF2B5EF4-FFF2-40B4-BE49-F238E27FC236}">
                    <a16:creationId xmlns:a16="http://schemas.microsoft.com/office/drawing/2014/main" id="{80A776D0-D04A-5FCF-EA22-FC04B169B93F}"/>
                  </a:ext>
                </a:extLst>
              </p:cNvPr>
              <p:cNvSpPr/>
              <p:nvPr/>
            </p:nvSpPr>
            <p:spPr bwMode="auto">
              <a:xfrm>
                <a:off x="4526712" y="5610163"/>
                <a:ext cx="851907" cy="85190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27">
                <a:extLst>
                  <a:ext uri="{FF2B5EF4-FFF2-40B4-BE49-F238E27FC236}">
                    <a16:creationId xmlns:a16="http://schemas.microsoft.com/office/drawing/2014/main" id="{8B4BCEC1-A6DF-A999-841C-58674E71829A}"/>
                  </a:ext>
                </a:extLst>
              </p:cNvPr>
              <p:cNvSpPr>
                <a:spLocks noEditPoints="1"/>
              </p:cNvSpPr>
              <p:nvPr/>
            </p:nvSpPr>
            <p:spPr bwMode="auto">
              <a:xfrm>
                <a:off x="4735498" y="5795159"/>
                <a:ext cx="423115" cy="421337"/>
              </a:xfrm>
              <a:custGeom>
                <a:avLst/>
                <a:gdLst>
                  <a:gd name="T0" fmla="*/ 0 w 476"/>
                  <a:gd name="T1" fmla="*/ 474 h 474"/>
                  <a:gd name="T2" fmla="*/ 237 w 476"/>
                  <a:gd name="T3" fmla="*/ 0 h 474"/>
                  <a:gd name="T4" fmla="*/ 476 w 476"/>
                  <a:gd name="T5" fmla="*/ 474 h 474"/>
                  <a:gd name="T6" fmla="*/ 0 w 476"/>
                  <a:gd name="T7" fmla="*/ 474 h 474"/>
                  <a:gd name="T8" fmla="*/ 237 w 476"/>
                  <a:gd name="T9" fmla="*/ 137 h 474"/>
                  <a:gd name="T10" fmla="*/ 237 w 476"/>
                  <a:gd name="T11" fmla="*/ 325 h 474"/>
                  <a:gd name="T12" fmla="*/ 237 w 476"/>
                  <a:gd name="T13" fmla="*/ 386 h 474"/>
                  <a:gd name="T14" fmla="*/ 237 w 476"/>
                  <a:gd name="T15" fmla="*/ 421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474">
                    <a:moveTo>
                      <a:pt x="0" y="474"/>
                    </a:moveTo>
                    <a:lnTo>
                      <a:pt x="237" y="0"/>
                    </a:lnTo>
                    <a:lnTo>
                      <a:pt x="476" y="474"/>
                    </a:lnTo>
                    <a:lnTo>
                      <a:pt x="0" y="474"/>
                    </a:lnTo>
                    <a:moveTo>
                      <a:pt x="237" y="137"/>
                    </a:moveTo>
                    <a:lnTo>
                      <a:pt x="237" y="325"/>
                    </a:lnTo>
                    <a:moveTo>
                      <a:pt x="237" y="386"/>
                    </a:moveTo>
                    <a:lnTo>
                      <a:pt x="237" y="421"/>
                    </a:lnTo>
                  </a:path>
                </a:pathLst>
              </a:custGeom>
              <a:ln w="28575">
                <a:solidFill>
                  <a:schemeClr val="bg1"/>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IE"/>
              </a:p>
            </p:txBody>
          </p:sp>
        </p:grpSp>
      </p:grpSp>
    </p:spTree>
    <p:extLst>
      <p:ext uri="{BB962C8B-B14F-4D97-AF65-F5344CB8AC3E}">
        <p14:creationId xmlns:p14="http://schemas.microsoft.com/office/powerpoint/2010/main" val="3909263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0D58-3054-D452-FA05-B9257E1572F6}"/>
              </a:ext>
            </a:extLst>
          </p:cNvPr>
          <p:cNvSpPr>
            <a:spLocks noGrp="1"/>
          </p:cNvSpPr>
          <p:nvPr>
            <p:ph type="title"/>
          </p:nvPr>
        </p:nvSpPr>
        <p:spPr>
          <a:xfrm>
            <a:off x="1376538" y="1213945"/>
            <a:ext cx="11018520" cy="553998"/>
          </a:xfrm>
        </p:spPr>
        <p:txBody>
          <a:bodyPr/>
          <a:lstStyle/>
          <a:p>
            <a:r>
              <a:rPr lang="en-US" dirty="0">
                <a:solidFill>
                  <a:schemeClr val="accent1"/>
                </a:solidFill>
              </a:rPr>
              <a:t>Agenda</a:t>
            </a:r>
          </a:p>
        </p:txBody>
      </p:sp>
      <p:sp>
        <p:nvSpPr>
          <p:cNvPr id="3" name="Content Placeholder 2">
            <a:extLst>
              <a:ext uri="{FF2B5EF4-FFF2-40B4-BE49-F238E27FC236}">
                <a16:creationId xmlns:a16="http://schemas.microsoft.com/office/drawing/2014/main" id="{8E5FD276-22F9-F8C7-ED10-8C844A22E3E8}"/>
              </a:ext>
            </a:extLst>
          </p:cNvPr>
          <p:cNvSpPr>
            <a:spLocks noGrp="1"/>
          </p:cNvSpPr>
          <p:nvPr>
            <p:ph idx="1"/>
          </p:nvPr>
        </p:nvSpPr>
        <p:spPr>
          <a:xfrm>
            <a:off x="1372475" y="2192248"/>
            <a:ext cx="11018520" cy="2930033"/>
          </a:xfrm>
        </p:spPr>
        <p:txBody>
          <a:bodyPr vert="horz" wrap="square" lIns="0" tIns="0" rIns="0" bIns="0" rtlCol="0" anchor="t">
            <a:spAutoFit/>
          </a:bodyPr>
          <a:lstStyle/>
          <a:p>
            <a:r>
              <a:rPr lang="en-US" dirty="0"/>
              <a:t>What is a CIEM?</a:t>
            </a:r>
          </a:p>
          <a:p>
            <a:r>
              <a:rPr lang="en-US" dirty="0"/>
              <a:t>Securing Cloud Infrastructure</a:t>
            </a:r>
          </a:p>
          <a:p>
            <a:r>
              <a:rPr lang="en-US" dirty="0">
                <a:cs typeface="Segoe UI"/>
              </a:rPr>
              <a:t>What are the challenges Microsoft </a:t>
            </a:r>
            <a:r>
              <a:rPr lang="en-US" dirty="0" err="1">
                <a:cs typeface="Segoe UI"/>
              </a:rPr>
              <a:t>Entra</a:t>
            </a:r>
            <a:r>
              <a:rPr lang="en-US" dirty="0">
                <a:cs typeface="Segoe UI"/>
              </a:rPr>
              <a:t> Permissions Management can help me overcome?</a:t>
            </a:r>
            <a:endParaRPr lang="en-US" dirty="0"/>
          </a:p>
          <a:p>
            <a:r>
              <a:rPr lang="en-US" dirty="0">
                <a:cs typeface="Segoe UI"/>
              </a:rPr>
              <a:t>Why should you care?</a:t>
            </a:r>
          </a:p>
          <a:p>
            <a:r>
              <a:rPr lang="en-US" dirty="0"/>
              <a:t>Next steps and Proof of Concept</a:t>
            </a:r>
          </a:p>
        </p:txBody>
      </p:sp>
    </p:spTree>
    <p:extLst>
      <p:ext uri="{BB962C8B-B14F-4D97-AF65-F5344CB8AC3E}">
        <p14:creationId xmlns:p14="http://schemas.microsoft.com/office/powerpoint/2010/main" val="175612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05A0-6B1E-71CF-2825-B24BAFD3DE27}"/>
              </a:ext>
            </a:extLst>
          </p:cNvPr>
          <p:cNvSpPr>
            <a:spLocks noGrp="1"/>
          </p:cNvSpPr>
          <p:nvPr>
            <p:ph type="title"/>
          </p:nvPr>
        </p:nvSpPr>
        <p:spPr>
          <a:xfrm>
            <a:off x="585215" y="2537210"/>
            <a:ext cx="4680467" cy="997196"/>
          </a:xfrm>
        </p:spPr>
        <p:txBody>
          <a:bodyPr/>
          <a:lstStyle/>
          <a:p>
            <a:r>
              <a:rPr lang="en-US" dirty="0">
                <a:solidFill>
                  <a:schemeClr val="accent1"/>
                </a:solidFill>
              </a:rPr>
              <a:t>Business Benefits and ROI</a:t>
            </a:r>
          </a:p>
        </p:txBody>
      </p:sp>
    </p:spTree>
    <p:extLst>
      <p:ext uri="{BB962C8B-B14F-4D97-AF65-F5344CB8AC3E}">
        <p14:creationId xmlns:p14="http://schemas.microsoft.com/office/powerpoint/2010/main" val="85244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689E-76D9-B668-7901-47D4D0B4E2D6}"/>
              </a:ext>
            </a:extLst>
          </p:cNvPr>
          <p:cNvSpPr>
            <a:spLocks noGrp="1"/>
          </p:cNvSpPr>
          <p:nvPr>
            <p:ph type="title"/>
          </p:nvPr>
        </p:nvSpPr>
        <p:spPr/>
        <p:txBody>
          <a:bodyPr/>
          <a:lstStyle/>
          <a:p>
            <a:r>
              <a:rPr lang="en-US"/>
              <a:t>What does your business get out of EPM?</a:t>
            </a:r>
          </a:p>
        </p:txBody>
      </p:sp>
      <p:sp>
        <p:nvSpPr>
          <p:cNvPr id="3" name="Content Placeholder 2">
            <a:extLst>
              <a:ext uri="{FF2B5EF4-FFF2-40B4-BE49-F238E27FC236}">
                <a16:creationId xmlns:a16="http://schemas.microsoft.com/office/drawing/2014/main" id="{5930C5F8-0CB5-8F83-F6FC-1FA8B6B26FC3}"/>
              </a:ext>
            </a:extLst>
          </p:cNvPr>
          <p:cNvSpPr>
            <a:spLocks noGrp="1"/>
          </p:cNvSpPr>
          <p:nvPr>
            <p:ph sz="quarter" idx="10"/>
          </p:nvPr>
        </p:nvSpPr>
        <p:spPr>
          <a:xfrm>
            <a:off x="584200" y="1435100"/>
            <a:ext cx="11018838" cy="4653582"/>
          </a:xfrm>
        </p:spPr>
        <p:txBody>
          <a:bodyPr vert="horz" wrap="square" lIns="0" tIns="0" rIns="0" bIns="0" rtlCol="0" anchor="t">
            <a:spAutoFit/>
          </a:bodyPr>
          <a:lstStyle/>
          <a:p>
            <a:r>
              <a:rPr lang="en-US"/>
              <a:t>Alignment with your Zero Trust journey</a:t>
            </a:r>
          </a:p>
          <a:p>
            <a:pPr lvl="1"/>
            <a:r>
              <a:rPr lang="en-US"/>
              <a:t>ZT Principles: Verify Explicitly, Use </a:t>
            </a:r>
            <a:r>
              <a:rPr lang="en-US" b="1"/>
              <a:t>Least-Privilege Access</a:t>
            </a:r>
            <a:r>
              <a:rPr lang="en-US"/>
              <a:t>, </a:t>
            </a:r>
            <a:r>
              <a:rPr lang="en-US" b="1"/>
              <a:t>Assume Breach</a:t>
            </a:r>
          </a:p>
          <a:p>
            <a:pPr lvl="2"/>
            <a:r>
              <a:rPr lang="en-US"/>
              <a:t>These principles sound good, but are hard to live by without the right tooling and automation</a:t>
            </a:r>
          </a:p>
          <a:p>
            <a:pPr marL="228600" lvl="1" indent="0">
              <a:buNone/>
            </a:pPr>
            <a:endParaRPr lang="en-US" b="1"/>
          </a:p>
          <a:p>
            <a:r>
              <a:rPr lang="en-US"/>
              <a:t>More than just neat technology, you get concrete ROI:</a:t>
            </a:r>
          </a:p>
          <a:p>
            <a:pPr lvl="1"/>
            <a:r>
              <a:rPr lang="en-US"/>
              <a:t>Reduced blast radius when accounts are compromised</a:t>
            </a:r>
          </a:p>
          <a:p>
            <a:pPr lvl="1"/>
            <a:r>
              <a:rPr lang="en-US"/>
              <a:t>Automated right-sizing of roles reduces manual remediation work</a:t>
            </a:r>
          </a:p>
          <a:p>
            <a:pPr lvl="1"/>
            <a:r>
              <a:rPr lang="en-US"/>
              <a:t>Monitor and alert on cloud-native asset types, such as machine identities and serverless functions</a:t>
            </a:r>
          </a:p>
          <a:p>
            <a:pPr lvl="1"/>
            <a:r>
              <a:rPr lang="en-US"/>
              <a:t>Reporting to the business</a:t>
            </a:r>
          </a:p>
          <a:p>
            <a:pPr lvl="2"/>
            <a:r>
              <a:rPr lang="en-US">
                <a:cs typeface="Segoe UI"/>
              </a:rPr>
              <a:t>Are you reducing your risk over time?</a:t>
            </a:r>
          </a:p>
          <a:p>
            <a:pPr lvl="2"/>
            <a:r>
              <a:rPr lang="en-US"/>
              <a:t>What is your overall risk across all Cloud Solution Providers?</a:t>
            </a:r>
          </a:p>
          <a:p>
            <a:pPr lvl="2"/>
            <a:r>
              <a:rPr lang="en-US"/>
              <a:t>Are you </a:t>
            </a:r>
            <a:r>
              <a:rPr lang="en-US">
                <a:cs typeface="Segoe UI"/>
              </a:rPr>
              <a:t>able to provide evidence for auditors of just enough access?</a:t>
            </a:r>
          </a:p>
        </p:txBody>
      </p:sp>
    </p:spTree>
    <p:extLst>
      <p:ext uri="{BB962C8B-B14F-4D97-AF65-F5344CB8AC3E}">
        <p14:creationId xmlns:p14="http://schemas.microsoft.com/office/powerpoint/2010/main" val="298782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D63E6-0167-4764-BF8B-891987B9047A}"/>
              </a:ext>
            </a:extLst>
          </p:cNvPr>
          <p:cNvSpPr>
            <a:spLocks noGrp="1"/>
          </p:cNvSpPr>
          <p:nvPr>
            <p:ph type="title"/>
          </p:nvPr>
        </p:nvSpPr>
        <p:spPr>
          <a:xfrm>
            <a:off x="231649" y="257503"/>
            <a:ext cx="11018520" cy="553998"/>
          </a:xfrm>
        </p:spPr>
        <p:txBody>
          <a:bodyPr/>
          <a:lstStyle/>
          <a:p>
            <a:r>
              <a:rPr lang="en-US"/>
              <a:t>NIST Zero Trust Goal and Principles (NIST SP.800-207)</a:t>
            </a:r>
          </a:p>
        </p:txBody>
      </p:sp>
      <p:sp>
        <p:nvSpPr>
          <p:cNvPr id="4" name="Content Placeholder 3">
            <a:extLst>
              <a:ext uri="{FF2B5EF4-FFF2-40B4-BE49-F238E27FC236}">
                <a16:creationId xmlns:a16="http://schemas.microsoft.com/office/drawing/2014/main" id="{F21CB421-408D-4900-B061-98031094CFF6}"/>
              </a:ext>
            </a:extLst>
          </p:cNvPr>
          <p:cNvSpPr>
            <a:spLocks noGrp="1"/>
          </p:cNvSpPr>
          <p:nvPr>
            <p:ph sz="quarter" idx="12"/>
          </p:nvPr>
        </p:nvSpPr>
        <p:spPr>
          <a:xfrm>
            <a:off x="231649" y="1030897"/>
            <a:ext cx="11769955" cy="430840"/>
          </a:xfrm>
        </p:spPr>
        <p:txBody>
          <a:bodyPr vert="horz" wrap="square" lIns="0" tIns="45713" rIns="0" bIns="0" rtlCol="0" anchor="t">
            <a:noAutofit/>
          </a:bodyPr>
          <a:lstStyle/>
          <a:p>
            <a:pPr marL="0" indent="0">
              <a:buNone/>
            </a:pPr>
            <a:r>
              <a:rPr lang="en-US" sz="1961"/>
              <a:t>Goal: </a:t>
            </a:r>
          </a:p>
          <a:p>
            <a:pPr marL="0" indent="0">
              <a:buNone/>
            </a:pPr>
            <a:r>
              <a:rPr lang="en-US" sz="1961"/>
              <a:t>Protect data, computing services (infrastructure), and business functions by “eliminating unauthorized access, coupled with making the access control enforcement as granular as possible.” </a:t>
            </a:r>
          </a:p>
          <a:p>
            <a:endParaRPr lang="en-US" sz="1961"/>
          </a:p>
          <a:p>
            <a:pPr marL="0" indent="0">
              <a:buNone/>
            </a:pPr>
            <a:r>
              <a:rPr lang="en-US" sz="1961"/>
              <a:t>Principles:</a:t>
            </a:r>
          </a:p>
          <a:p>
            <a:pPr marL="342834" indent="-342834">
              <a:buFont typeface="Arial" panose="020B0604020202020204" pitchFamily="34" charset="0"/>
              <a:buChar char="•"/>
            </a:pPr>
            <a:r>
              <a:rPr lang="en-US" sz="1961"/>
              <a:t>Network is hostile</a:t>
            </a:r>
          </a:p>
          <a:p>
            <a:pPr marL="342834" indent="-342834">
              <a:buFont typeface="Arial" panose="020B0604020202020204" pitchFamily="34" charset="0"/>
              <a:buChar char="•"/>
            </a:pPr>
            <a:r>
              <a:rPr lang="en-US" sz="1961"/>
              <a:t>Continued risk analysis and evaluation (never trust and always verify)</a:t>
            </a:r>
          </a:p>
          <a:p>
            <a:pPr marL="342834" indent="-342834">
              <a:buFont typeface="Arial" panose="020B0604020202020204" pitchFamily="34" charset="0"/>
              <a:buChar char="•"/>
            </a:pPr>
            <a:r>
              <a:rPr lang="en-US" sz="1961"/>
              <a:t>Enact protections to mitigate risk</a:t>
            </a:r>
          </a:p>
          <a:p>
            <a:pPr marL="0" indent="0">
              <a:buNone/>
            </a:pPr>
            <a:r>
              <a:rPr lang="en-US" sz="1961"/>
              <a:t>	- </a:t>
            </a:r>
            <a:r>
              <a:rPr lang="en-US" sz="1961" b="1"/>
              <a:t>Minimize access to resources to only those who are validated as needing access</a:t>
            </a:r>
          </a:p>
          <a:p>
            <a:pPr marL="0" indent="0">
              <a:buNone/>
            </a:pPr>
            <a:r>
              <a:rPr lang="en-US" sz="1961"/>
              <a:t>	- Continuously authenticating the identity and security posture of each access request</a:t>
            </a:r>
          </a:p>
          <a:p>
            <a:pPr marL="0" indent="0">
              <a:buNone/>
            </a:pPr>
            <a:r>
              <a:rPr lang="en-US" sz="1961"/>
              <a:t>	- Access is granted through a Policy Decision Point (PDP) and Policy Enforcement Point (PEP)</a:t>
            </a:r>
          </a:p>
        </p:txBody>
      </p:sp>
      <p:sp>
        <p:nvSpPr>
          <p:cNvPr id="2" name="TextBox 1">
            <a:extLst>
              <a:ext uri="{FF2B5EF4-FFF2-40B4-BE49-F238E27FC236}">
                <a16:creationId xmlns:a16="http://schemas.microsoft.com/office/drawing/2014/main" id="{9ACE52F1-78ED-4F5C-A8CD-F2480CF57EDB}"/>
              </a:ext>
            </a:extLst>
          </p:cNvPr>
          <p:cNvSpPr txBox="1"/>
          <p:nvPr/>
        </p:nvSpPr>
        <p:spPr>
          <a:xfrm>
            <a:off x="231649" y="5640992"/>
            <a:ext cx="4472448" cy="301727"/>
          </a:xfrm>
          <a:prstGeom prst="rect">
            <a:avLst/>
          </a:prstGeom>
          <a:noFill/>
        </p:spPr>
        <p:txBody>
          <a:bodyPr wrap="square" lIns="0" tIns="0" rIns="0" bIns="0" rtlCol="0">
            <a:spAutoFit/>
          </a:bodyPr>
          <a:lstStyle/>
          <a:p>
            <a:pPr algn="l"/>
            <a:r>
              <a:rPr lang="en-US" sz="1961">
                <a:hlinkClick r:id="rId2"/>
              </a:rPr>
              <a:t>Ref: Zero Trust Architecture (nist.gov)</a:t>
            </a:r>
            <a:endParaRPr lang="en-US" sz="196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795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fade">
                                      <p:cBhvr>
                                        <p:cTn id="11" dur="500"/>
                                        <p:tgtEl>
                                          <p:spTgt spid="4">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604E-3449-4E5A-90E4-09208BC0140F}"/>
              </a:ext>
            </a:extLst>
          </p:cNvPr>
          <p:cNvSpPr>
            <a:spLocks noGrp="1"/>
          </p:cNvSpPr>
          <p:nvPr>
            <p:ph type="title"/>
          </p:nvPr>
        </p:nvSpPr>
        <p:spPr/>
        <p:txBody>
          <a:bodyPr/>
          <a:lstStyle/>
          <a:p>
            <a:r>
              <a:rPr lang="en-US"/>
              <a:t>Business Benefits of Zero Trust </a:t>
            </a:r>
          </a:p>
        </p:txBody>
      </p:sp>
      <p:grpSp>
        <p:nvGrpSpPr>
          <p:cNvPr id="30" name="Group 29">
            <a:extLst>
              <a:ext uri="{FF2B5EF4-FFF2-40B4-BE49-F238E27FC236}">
                <a16:creationId xmlns:a16="http://schemas.microsoft.com/office/drawing/2014/main" id="{1AE6DEC0-9967-4E73-8CA0-71527D5E1821}"/>
              </a:ext>
            </a:extLst>
          </p:cNvPr>
          <p:cNvGrpSpPr/>
          <p:nvPr/>
        </p:nvGrpSpPr>
        <p:grpSpPr>
          <a:xfrm>
            <a:off x="276597" y="2133497"/>
            <a:ext cx="11434738" cy="3288453"/>
            <a:chOff x="275771" y="2133313"/>
            <a:chExt cx="11561129" cy="3221462"/>
          </a:xfrm>
        </p:grpSpPr>
        <p:sp>
          <p:nvSpPr>
            <p:cNvPr id="24" name="Rectangle 23">
              <a:extLst>
                <a:ext uri="{FF2B5EF4-FFF2-40B4-BE49-F238E27FC236}">
                  <a16:creationId xmlns:a16="http://schemas.microsoft.com/office/drawing/2014/main" id="{3C5880BD-7FBC-49A0-934F-3EEC5624DF39}"/>
                </a:ext>
              </a:extLst>
            </p:cNvPr>
            <p:cNvSpPr/>
            <p:nvPr/>
          </p:nvSpPr>
          <p:spPr bwMode="auto">
            <a:xfrm>
              <a:off x="275771" y="2139667"/>
              <a:ext cx="3801458" cy="3215108"/>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defTabSz="932293" fontAlgn="base">
                <a:spcBef>
                  <a:spcPct val="0"/>
                </a:spcBef>
                <a:spcAft>
                  <a:spcPts val="300"/>
                </a:spcAft>
                <a:defRPr/>
              </a:pPr>
              <a:r>
                <a:rPr lang="en-US" sz="2000" b="1">
                  <a:gradFill>
                    <a:gsLst>
                      <a:gs pos="0">
                        <a:srgbClr val="0078D4"/>
                      </a:gs>
                      <a:gs pos="100000">
                        <a:srgbClr val="0078D4"/>
                      </a:gs>
                    </a:gsLst>
                    <a:lin ang="5400000" scaled="1"/>
                  </a:gradFill>
                  <a:latin typeface="Segoe UI"/>
                  <a:cs typeface="Segoe UI" panose="020B0502040204020203" pitchFamily="34" charset="0"/>
                </a:rPr>
                <a:t>Line of Business</a:t>
              </a:r>
            </a:p>
          </p:txBody>
        </p:sp>
        <p:sp>
          <p:nvSpPr>
            <p:cNvPr id="8" name="Rectangle 7">
              <a:extLst>
                <a:ext uri="{FF2B5EF4-FFF2-40B4-BE49-F238E27FC236}">
                  <a16:creationId xmlns:a16="http://schemas.microsoft.com/office/drawing/2014/main" id="{B8A023FA-B810-4FB8-A453-3C1A48B8407D}"/>
                </a:ext>
              </a:extLst>
            </p:cNvPr>
            <p:cNvSpPr/>
            <p:nvPr/>
          </p:nvSpPr>
          <p:spPr bwMode="auto">
            <a:xfrm>
              <a:off x="4154933" y="2133313"/>
              <a:ext cx="3801458" cy="3215109"/>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algn="ctr" defTabSz="932293" fontAlgn="base">
                <a:spcBef>
                  <a:spcPct val="0"/>
                </a:spcBef>
                <a:spcAft>
                  <a:spcPts val="300"/>
                </a:spcAft>
                <a:defRPr/>
              </a:pPr>
              <a:r>
                <a:rPr lang="en-US" sz="2000" b="1">
                  <a:gradFill>
                    <a:gsLst>
                      <a:gs pos="0">
                        <a:srgbClr val="0078D4"/>
                      </a:gs>
                      <a:gs pos="100000">
                        <a:srgbClr val="0078D4"/>
                      </a:gs>
                    </a:gsLst>
                    <a:lin ang="5400000" scaled="1"/>
                  </a:gradFill>
                  <a:latin typeface="Segoe UI"/>
                  <a:cs typeface="Segoe UI" panose="020B0502040204020203" pitchFamily="34" charset="0"/>
                </a:rPr>
                <a:t>Business Support </a:t>
              </a:r>
              <a:br>
                <a:rPr lang="en-US" sz="2000" b="1">
                  <a:gradFill>
                    <a:gsLst>
                      <a:gs pos="0">
                        <a:srgbClr val="0078D4"/>
                      </a:gs>
                      <a:gs pos="100000">
                        <a:srgbClr val="0078D4"/>
                      </a:gs>
                    </a:gsLst>
                    <a:lin ang="5400000" scaled="1"/>
                  </a:gradFill>
                  <a:latin typeface="Segoe UI"/>
                  <a:cs typeface="Segoe UI" panose="020B0502040204020203" pitchFamily="34" charset="0"/>
                </a:rPr>
              </a:br>
              <a:r>
                <a:rPr lang="en-US" sz="1100" b="1">
                  <a:gradFill>
                    <a:gsLst>
                      <a:gs pos="0">
                        <a:srgbClr val="0078D4"/>
                      </a:gs>
                      <a:gs pos="100000">
                        <a:srgbClr val="0078D4"/>
                      </a:gs>
                    </a:gsLst>
                    <a:lin ang="5400000" scaled="1"/>
                  </a:gradFill>
                  <a:latin typeface="Segoe UI"/>
                  <a:cs typeface="Segoe UI" panose="020B0502040204020203" pitchFamily="34" charset="0"/>
                </a:rPr>
                <a:t>(Finance, HR, etc.)</a:t>
              </a:r>
              <a:endParaRPr lang="en-US" sz="2000" b="1">
                <a:gradFill>
                  <a:gsLst>
                    <a:gs pos="0">
                      <a:srgbClr val="0078D4"/>
                    </a:gs>
                    <a:gs pos="100000">
                      <a:srgbClr val="0078D4"/>
                    </a:gs>
                  </a:gsLst>
                  <a:lin ang="5400000" scaled="1"/>
                </a:gradFill>
                <a:latin typeface="Segoe UI"/>
                <a:cs typeface="Segoe UI" panose="020B0502040204020203" pitchFamily="34" charset="0"/>
              </a:endParaRPr>
            </a:p>
          </p:txBody>
        </p:sp>
        <p:sp>
          <p:nvSpPr>
            <p:cNvPr id="20" name="Rectangle 19">
              <a:extLst>
                <a:ext uri="{FF2B5EF4-FFF2-40B4-BE49-F238E27FC236}">
                  <a16:creationId xmlns:a16="http://schemas.microsoft.com/office/drawing/2014/main" id="{6E12BCAA-2CB5-4C30-B383-E08F9C80A338}"/>
                </a:ext>
              </a:extLst>
            </p:cNvPr>
            <p:cNvSpPr/>
            <p:nvPr/>
          </p:nvSpPr>
          <p:spPr bwMode="auto">
            <a:xfrm>
              <a:off x="8035442" y="2133314"/>
              <a:ext cx="3801458" cy="3215108"/>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defTabSz="932293" fontAlgn="base">
                <a:spcBef>
                  <a:spcPct val="0"/>
                </a:spcBef>
                <a:spcAft>
                  <a:spcPts val="300"/>
                </a:spcAft>
              </a:pPr>
              <a:r>
                <a:rPr lang="en-US" sz="2000" b="1">
                  <a:gradFill>
                    <a:gsLst>
                      <a:gs pos="0">
                        <a:srgbClr val="0078D4"/>
                      </a:gs>
                      <a:gs pos="100000">
                        <a:srgbClr val="0078D4"/>
                      </a:gs>
                    </a:gsLst>
                    <a:lin ang="5400000" scaled="1"/>
                  </a:gradFill>
                  <a:latin typeface="Segoe UI"/>
                  <a:cs typeface="Segoe UI" panose="020B0502040204020203" pitchFamily="34" charset="0"/>
                </a:rPr>
                <a:t>IT &amp; Security</a:t>
              </a:r>
            </a:p>
            <a:p>
              <a:pPr defTabSz="932293" fontAlgn="base">
                <a:spcBef>
                  <a:spcPct val="0"/>
                </a:spcBef>
                <a:spcAft>
                  <a:spcPts val="300"/>
                </a:spcAft>
              </a:pPr>
              <a:endParaRPr lang="en-US" sz="2000" b="1">
                <a:gradFill>
                  <a:gsLst>
                    <a:gs pos="0">
                      <a:srgbClr val="0078D4"/>
                    </a:gs>
                    <a:gs pos="100000">
                      <a:srgbClr val="0078D4"/>
                    </a:gs>
                  </a:gsLst>
                  <a:lin ang="5400000" scaled="1"/>
                </a:gradFill>
                <a:latin typeface="Segoe UI"/>
                <a:cs typeface="Segoe UI" panose="020B0502040204020203" pitchFamily="34" charset="0"/>
              </a:endParaRPr>
            </a:p>
          </p:txBody>
        </p:sp>
      </p:grpSp>
      <p:sp>
        <p:nvSpPr>
          <p:cNvPr id="18" name="Rectangle 17">
            <a:extLst>
              <a:ext uri="{FF2B5EF4-FFF2-40B4-BE49-F238E27FC236}">
                <a16:creationId xmlns:a16="http://schemas.microsoft.com/office/drawing/2014/main" id="{35286C1A-A785-4502-9B77-90EF57BB632A}"/>
              </a:ext>
            </a:extLst>
          </p:cNvPr>
          <p:cNvSpPr/>
          <p:nvPr/>
        </p:nvSpPr>
        <p:spPr>
          <a:xfrm>
            <a:off x="8116167" y="2808924"/>
            <a:ext cx="3489835" cy="2173435"/>
          </a:xfrm>
          <a:prstGeom prst="rect">
            <a:avLst/>
          </a:prstGeom>
        </p:spPr>
        <p:txBody>
          <a:bodyPr wrap="square">
            <a:spAutoFit/>
          </a:bodyPr>
          <a:lstStyle/>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Simpler architectures </a:t>
            </a:r>
            <a:r>
              <a:rPr lang="en-US" sz="1600">
                <a:gradFill>
                  <a:gsLst>
                    <a:gs pos="0">
                      <a:schemeClr val="tx1"/>
                    </a:gs>
                    <a:gs pos="100000">
                      <a:schemeClr val="tx1"/>
                    </a:gs>
                  </a:gsLst>
                  <a:lin ang="5400000" scaled="1"/>
                </a:gradFill>
                <a:cs typeface="Segoe UI Semibold" panose="020B0702040204020203" pitchFamily="34" charset="0"/>
              </a:rPr>
              <a:t>are more cost effective, easier to support, and reduce the threat surface</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Less policy exceptions </a:t>
            </a:r>
            <a:r>
              <a:rPr lang="en-US" sz="1600">
                <a:gradFill>
                  <a:gsLst>
                    <a:gs pos="0">
                      <a:schemeClr val="tx1"/>
                    </a:gs>
                    <a:gs pos="100000">
                      <a:schemeClr val="tx1"/>
                    </a:gs>
                  </a:gsLst>
                  <a:lin ang="5400000" scaled="1"/>
                </a:gradFill>
                <a:cs typeface="Segoe UI Semibold" panose="020B0702040204020203" pitchFamily="34" charset="0"/>
              </a:rPr>
              <a:t>and escalations to manage</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visibility </a:t>
            </a:r>
            <a:r>
              <a:rPr lang="en-US" sz="1600">
                <a:gradFill>
                  <a:gsLst>
                    <a:gs pos="0">
                      <a:schemeClr val="tx1"/>
                    </a:gs>
                    <a:gs pos="100000">
                      <a:schemeClr val="tx1"/>
                    </a:gs>
                  </a:gsLst>
                  <a:lin ang="5400000" scaled="1"/>
                </a:gradFill>
                <a:cs typeface="Segoe UI Semibold" panose="020B0702040204020203" pitchFamily="34" charset="0"/>
              </a:rPr>
              <a:t>into technical risks </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prevention </a:t>
            </a:r>
            <a:r>
              <a:rPr lang="en-US" sz="1600">
                <a:gradFill>
                  <a:gsLst>
                    <a:gs pos="0">
                      <a:schemeClr val="tx1"/>
                    </a:gs>
                    <a:gs pos="100000">
                      <a:schemeClr val="tx1"/>
                    </a:gs>
                  </a:gsLst>
                  <a:lin ang="5400000" scaled="1"/>
                </a:gradFill>
                <a:cs typeface="Segoe UI Semibold" panose="020B0702040204020203" pitchFamily="34" charset="0"/>
              </a:rPr>
              <a:t>of common security risks</a:t>
            </a:r>
          </a:p>
        </p:txBody>
      </p:sp>
      <p:sp>
        <p:nvSpPr>
          <p:cNvPr id="28" name="Rectangle 27">
            <a:extLst>
              <a:ext uri="{FF2B5EF4-FFF2-40B4-BE49-F238E27FC236}">
                <a16:creationId xmlns:a16="http://schemas.microsoft.com/office/drawing/2014/main" id="{37C481C3-DF41-4C27-9BB9-9B4C78B6B5EC}"/>
              </a:ext>
            </a:extLst>
          </p:cNvPr>
          <p:cNvSpPr/>
          <p:nvPr/>
        </p:nvSpPr>
        <p:spPr>
          <a:xfrm>
            <a:off x="332018" y="2808924"/>
            <a:ext cx="3520958" cy="2585469"/>
          </a:xfrm>
          <a:prstGeom prst="rect">
            <a:avLst/>
          </a:prstGeom>
        </p:spPr>
        <p:txBody>
          <a:bodyPr wrap="square">
            <a:spAutoFit/>
          </a:bodyPr>
          <a:lstStyle/>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Business Agility – </a:t>
            </a:r>
            <a:r>
              <a:rPr lang="en-US" sz="1600">
                <a:gradFill>
                  <a:gsLst>
                    <a:gs pos="0">
                      <a:schemeClr val="tx1"/>
                    </a:gs>
                    <a:gs pos="100000">
                      <a:schemeClr val="tx1"/>
                    </a:gs>
                  </a:gsLst>
                  <a:lin ang="5400000" scaled="1"/>
                </a:gradFill>
                <a:cs typeface="Segoe UI Semibold" panose="020B0702040204020203" pitchFamily="34" charset="0"/>
              </a:rPr>
              <a:t>for continuous business environment changes:</a:t>
            </a:r>
          </a:p>
          <a:p>
            <a:pPr marL="399973" indent="-171417">
              <a:lnSpc>
                <a:spcPct val="110000"/>
              </a:lnSpc>
              <a:buFont typeface="Arial" panose="020B0604020202020204" pitchFamily="34" charset="0"/>
              <a:buChar char="•"/>
            </a:pPr>
            <a:r>
              <a:rPr lang="en-US" sz="1400"/>
              <a:t>Business Models and Partnerships</a:t>
            </a:r>
          </a:p>
          <a:p>
            <a:pPr marL="399973" indent="-171417">
              <a:lnSpc>
                <a:spcPct val="110000"/>
              </a:lnSpc>
              <a:buFont typeface="Arial" panose="020B0604020202020204" pitchFamily="34" charset="0"/>
              <a:buChar char="•"/>
            </a:pPr>
            <a:r>
              <a:rPr lang="en-US" sz="1400"/>
              <a:t>Technology Trends</a:t>
            </a:r>
          </a:p>
          <a:p>
            <a:pPr marL="399973" indent="-171417">
              <a:lnSpc>
                <a:spcPct val="110000"/>
              </a:lnSpc>
              <a:buFont typeface="Arial" panose="020B0604020202020204" pitchFamily="34" charset="0"/>
              <a:buChar char="•"/>
            </a:pPr>
            <a:r>
              <a:rPr lang="en-US" sz="1400"/>
              <a:t>Regulatory, Geopolitical, Cultural Forces</a:t>
            </a:r>
          </a:p>
          <a:p>
            <a:pPr marL="399973" indent="-171417">
              <a:lnSpc>
                <a:spcPct val="110000"/>
              </a:lnSpc>
              <a:buFont typeface="Arial" panose="020B0604020202020204" pitchFamily="34" charset="0"/>
              <a:buChar char="•"/>
            </a:pPr>
            <a:r>
              <a:rPr lang="en-US" sz="1400"/>
              <a:t>Disruptive Events</a:t>
            </a:r>
          </a:p>
          <a:p>
            <a:pPr marL="399973" indent="-171417">
              <a:lnSpc>
                <a:spcPct val="110000"/>
              </a:lnSpc>
              <a:buFont typeface="Arial" panose="020B0604020202020204" pitchFamily="34" charset="0"/>
              <a:buChar char="•"/>
            </a:pPr>
            <a:r>
              <a:rPr lang="en-US" sz="1400"/>
              <a:t>Paradigm Shift to Remote Work</a:t>
            </a:r>
            <a:endParaRPr lang="en-CA" sz="1600"/>
          </a:p>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Accelerate digital transformation </a:t>
            </a:r>
            <a:r>
              <a:rPr lang="en-US" sz="1600">
                <a:gradFill>
                  <a:gsLst>
                    <a:gs pos="0">
                      <a:schemeClr val="tx1"/>
                    </a:gs>
                    <a:gs pos="100000">
                      <a:schemeClr val="tx1"/>
                    </a:gs>
                  </a:gsLst>
                  <a:lin ang="5400000" scaled="1"/>
                </a:gradFill>
                <a:cs typeface="Segoe UI Semibold" panose="020B0702040204020203" pitchFamily="34" charset="0"/>
              </a:rPr>
              <a:t>initiatives and lower risk</a:t>
            </a:r>
          </a:p>
        </p:txBody>
      </p:sp>
      <p:sp>
        <p:nvSpPr>
          <p:cNvPr id="32" name="Rectangle 31">
            <a:extLst>
              <a:ext uri="{FF2B5EF4-FFF2-40B4-BE49-F238E27FC236}">
                <a16:creationId xmlns:a16="http://schemas.microsoft.com/office/drawing/2014/main" id="{8784CA07-511A-4AE1-A104-65A5F38159A2}"/>
              </a:ext>
            </a:extLst>
          </p:cNvPr>
          <p:cNvSpPr/>
          <p:nvPr/>
        </p:nvSpPr>
        <p:spPr>
          <a:xfrm>
            <a:off x="4259239" y="2808924"/>
            <a:ext cx="3489835" cy="2145338"/>
          </a:xfrm>
          <a:prstGeom prst="rect">
            <a:avLst/>
          </a:prstGeom>
        </p:spPr>
        <p:txBody>
          <a:bodyPr wrap="square">
            <a:spAutoFit/>
          </a:bodyPr>
          <a:lstStyle/>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Accelerate process modernization </a:t>
            </a:r>
            <a:r>
              <a:rPr lang="en-US" sz="1600">
                <a:gradFill>
                  <a:gsLst>
                    <a:gs pos="0">
                      <a:schemeClr val="tx1"/>
                    </a:gs>
                    <a:gs pos="100000">
                      <a:schemeClr val="tx1"/>
                    </a:gs>
                  </a:gsLst>
                  <a:lin ang="5400000" scaled="1"/>
                </a:gradFill>
                <a:cs typeface="Segoe UI Semibold" panose="020B0702040204020203" pitchFamily="34" charset="0"/>
              </a:rPr>
              <a:t>using cloud technologies</a:t>
            </a:r>
          </a:p>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Rapidly apply policy </a:t>
            </a:r>
            <a:r>
              <a:rPr lang="en-US" sz="1600">
                <a:gradFill>
                  <a:gsLst>
                    <a:gs pos="0">
                      <a:schemeClr val="tx1"/>
                    </a:gs>
                    <a:gs pos="100000">
                      <a:schemeClr val="tx1"/>
                    </a:gs>
                  </a:gsLst>
                  <a:lin ang="5400000" scaled="1"/>
                </a:gradFill>
                <a:cs typeface="Segoe UI Semibold" panose="020B0702040204020203" pitchFamily="34" charset="0"/>
              </a:rPr>
              <a:t>as people change roles</a:t>
            </a:r>
          </a:p>
          <a:p>
            <a:pPr marL="228556" lvl="1">
              <a:lnSpc>
                <a:spcPct val="110000"/>
              </a:lnSpc>
              <a:defRPr/>
            </a:pPr>
            <a:r>
              <a:rPr lang="en-US" sz="1200" i="1"/>
              <a:t>Employee </a:t>
            </a:r>
            <a:r>
              <a:rPr lang="en-US" sz="1200" i="1">
                <a:sym typeface="Wingdings" panose="05000000000000000000" pitchFamily="2" charset="2"/>
              </a:rPr>
              <a:t></a:t>
            </a:r>
            <a:r>
              <a:rPr lang="en-US" sz="1200" i="1"/>
              <a:t> supplier </a:t>
            </a:r>
            <a:r>
              <a:rPr lang="en-US" sz="1200" i="1">
                <a:sym typeface="Wingdings" panose="05000000000000000000" pitchFamily="2" charset="2"/>
              </a:rPr>
              <a:t> </a:t>
            </a:r>
            <a:r>
              <a:rPr lang="en-US" sz="1200" i="1"/>
              <a:t>partners</a:t>
            </a:r>
          </a:p>
          <a:p>
            <a:pPr marL="173004" lvl="1" indent="-173004">
              <a:lnSpc>
                <a:spcPct val="110000"/>
              </a:lnSpc>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business risk visibility &amp; mitigation </a:t>
            </a:r>
            <a:r>
              <a:rPr lang="en-US" sz="1600">
                <a:gradFill>
                  <a:gsLst>
                    <a:gs pos="0">
                      <a:schemeClr val="tx1"/>
                    </a:gs>
                    <a:gs pos="100000">
                      <a:schemeClr val="tx1"/>
                    </a:gs>
                  </a:gsLst>
                  <a:lin ang="5400000" scaled="1"/>
                </a:gradFill>
                <a:cs typeface="Segoe UI Semibold" panose="020B0702040204020203" pitchFamily="34" charset="0"/>
              </a:rPr>
              <a:t>for acquisitions and new ventures</a:t>
            </a:r>
          </a:p>
        </p:txBody>
      </p:sp>
      <p:cxnSp>
        <p:nvCxnSpPr>
          <p:cNvPr id="38" name="Straight Arrow Connector 37">
            <a:extLst>
              <a:ext uri="{FF2B5EF4-FFF2-40B4-BE49-F238E27FC236}">
                <a16:creationId xmlns:a16="http://schemas.microsoft.com/office/drawing/2014/main" id="{C9C1D412-593D-4A22-AA64-BB972C009E35}"/>
              </a:ext>
            </a:extLst>
          </p:cNvPr>
          <p:cNvCxnSpPr>
            <a:cxnSpLocks/>
          </p:cNvCxnSpPr>
          <p:nvPr/>
        </p:nvCxnSpPr>
        <p:spPr>
          <a:xfrm>
            <a:off x="9018673" y="803313"/>
            <a:ext cx="279180" cy="0"/>
          </a:xfrm>
          <a:prstGeom prst="straightConnector1">
            <a:avLst/>
          </a:prstGeom>
          <a:ln w="571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AA0B46C-A36D-4B4A-88CD-5EE8D52A98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7125" y="423790"/>
            <a:ext cx="2515867" cy="871126"/>
          </a:xfrm>
          <a:prstGeom prst="rect">
            <a:avLst/>
          </a:prstGeom>
        </p:spPr>
      </p:pic>
    </p:spTree>
    <p:extLst>
      <p:ext uri="{BB962C8B-B14F-4D97-AF65-F5344CB8AC3E}">
        <p14:creationId xmlns:p14="http://schemas.microsoft.com/office/powerpoint/2010/main" val="348378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604E-3449-4E5A-90E4-09208BC0140F}"/>
              </a:ext>
            </a:extLst>
          </p:cNvPr>
          <p:cNvSpPr>
            <a:spLocks noGrp="1"/>
          </p:cNvSpPr>
          <p:nvPr>
            <p:ph type="title"/>
          </p:nvPr>
        </p:nvSpPr>
        <p:spPr/>
        <p:txBody>
          <a:bodyPr/>
          <a:lstStyle/>
          <a:p>
            <a:r>
              <a:rPr lang="en-US"/>
              <a:t>Business Benefits of </a:t>
            </a:r>
            <a:r>
              <a:rPr lang="en-US" err="1"/>
              <a:t>Entra</a:t>
            </a:r>
            <a:r>
              <a:rPr lang="en-US"/>
              <a:t> Permissions Management</a:t>
            </a:r>
          </a:p>
        </p:txBody>
      </p:sp>
      <p:grpSp>
        <p:nvGrpSpPr>
          <p:cNvPr id="30" name="Group 29">
            <a:extLst>
              <a:ext uri="{FF2B5EF4-FFF2-40B4-BE49-F238E27FC236}">
                <a16:creationId xmlns:a16="http://schemas.microsoft.com/office/drawing/2014/main" id="{1AE6DEC0-9967-4E73-8CA0-71527D5E1821}"/>
              </a:ext>
            </a:extLst>
          </p:cNvPr>
          <p:cNvGrpSpPr/>
          <p:nvPr/>
        </p:nvGrpSpPr>
        <p:grpSpPr>
          <a:xfrm>
            <a:off x="276597" y="2133497"/>
            <a:ext cx="11434738" cy="3288453"/>
            <a:chOff x="275771" y="2133313"/>
            <a:chExt cx="11561129" cy="3221462"/>
          </a:xfrm>
        </p:grpSpPr>
        <p:sp>
          <p:nvSpPr>
            <p:cNvPr id="24" name="Rectangle 23">
              <a:extLst>
                <a:ext uri="{FF2B5EF4-FFF2-40B4-BE49-F238E27FC236}">
                  <a16:creationId xmlns:a16="http://schemas.microsoft.com/office/drawing/2014/main" id="{3C5880BD-7FBC-49A0-934F-3EEC5624DF39}"/>
                </a:ext>
              </a:extLst>
            </p:cNvPr>
            <p:cNvSpPr/>
            <p:nvPr/>
          </p:nvSpPr>
          <p:spPr bwMode="auto">
            <a:xfrm>
              <a:off x="275771" y="2139667"/>
              <a:ext cx="3801458" cy="3215108"/>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defTabSz="932293" fontAlgn="base">
                <a:spcBef>
                  <a:spcPct val="0"/>
                </a:spcBef>
                <a:spcAft>
                  <a:spcPts val="300"/>
                </a:spcAft>
                <a:defRPr/>
              </a:pPr>
              <a:r>
                <a:rPr lang="en-US" sz="2000" b="1">
                  <a:gradFill>
                    <a:gsLst>
                      <a:gs pos="0">
                        <a:srgbClr val="0078D4"/>
                      </a:gs>
                      <a:gs pos="100000">
                        <a:srgbClr val="0078D4"/>
                      </a:gs>
                    </a:gsLst>
                    <a:lin ang="5400000" scaled="1"/>
                  </a:gradFill>
                  <a:latin typeface="Segoe UI"/>
                  <a:cs typeface="Segoe UI" panose="020B0502040204020203" pitchFamily="34" charset="0"/>
                </a:rPr>
                <a:t>Line of Business</a:t>
              </a:r>
            </a:p>
          </p:txBody>
        </p:sp>
        <p:sp>
          <p:nvSpPr>
            <p:cNvPr id="8" name="Rectangle 7">
              <a:extLst>
                <a:ext uri="{FF2B5EF4-FFF2-40B4-BE49-F238E27FC236}">
                  <a16:creationId xmlns:a16="http://schemas.microsoft.com/office/drawing/2014/main" id="{B8A023FA-B810-4FB8-A453-3C1A48B8407D}"/>
                </a:ext>
              </a:extLst>
            </p:cNvPr>
            <p:cNvSpPr/>
            <p:nvPr/>
          </p:nvSpPr>
          <p:spPr bwMode="auto">
            <a:xfrm>
              <a:off x="4154933" y="2133313"/>
              <a:ext cx="3801458" cy="3215109"/>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algn="ctr" defTabSz="932293" fontAlgn="base">
                <a:spcBef>
                  <a:spcPct val="0"/>
                </a:spcBef>
                <a:spcAft>
                  <a:spcPts val="300"/>
                </a:spcAft>
                <a:defRPr/>
              </a:pPr>
              <a:r>
                <a:rPr lang="en-US" sz="2000" b="1">
                  <a:gradFill>
                    <a:gsLst>
                      <a:gs pos="0">
                        <a:srgbClr val="0078D4"/>
                      </a:gs>
                      <a:gs pos="100000">
                        <a:srgbClr val="0078D4"/>
                      </a:gs>
                    </a:gsLst>
                    <a:lin ang="5400000" scaled="1"/>
                  </a:gradFill>
                  <a:latin typeface="Segoe UI"/>
                  <a:cs typeface="Segoe UI" panose="020B0502040204020203" pitchFamily="34" charset="0"/>
                </a:rPr>
                <a:t>Business Support </a:t>
              </a:r>
              <a:br>
                <a:rPr lang="en-US" sz="2000" b="1">
                  <a:gradFill>
                    <a:gsLst>
                      <a:gs pos="0">
                        <a:srgbClr val="0078D4"/>
                      </a:gs>
                      <a:gs pos="100000">
                        <a:srgbClr val="0078D4"/>
                      </a:gs>
                    </a:gsLst>
                    <a:lin ang="5400000" scaled="1"/>
                  </a:gradFill>
                  <a:latin typeface="Segoe UI"/>
                  <a:cs typeface="Segoe UI" panose="020B0502040204020203" pitchFamily="34" charset="0"/>
                </a:rPr>
              </a:br>
              <a:r>
                <a:rPr lang="en-US" sz="1100" b="1">
                  <a:gradFill>
                    <a:gsLst>
                      <a:gs pos="0">
                        <a:srgbClr val="0078D4"/>
                      </a:gs>
                      <a:gs pos="100000">
                        <a:srgbClr val="0078D4"/>
                      </a:gs>
                    </a:gsLst>
                    <a:lin ang="5400000" scaled="1"/>
                  </a:gradFill>
                  <a:latin typeface="Segoe UI"/>
                  <a:cs typeface="Segoe UI" panose="020B0502040204020203" pitchFamily="34" charset="0"/>
                </a:rPr>
                <a:t>(Finance, HR, etc.)</a:t>
              </a:r>
              <a:endParaRPr lang="en-US" sz="2000" b="1">
                <a:gradFill>
                  <a:gsLst>
                    <a:gs pos="0">
                      <a:srgbClr val="0078D4"/>
                    </a:gs>
                    <a:gs pos="100000">
                      <a:srgbClr val="0078D4"/>
                    </a:gs>
                  </a:gsLst>
                  <a:lin ang="5400000" scaled="1"/>
                </a:gradFill>
                <a:latin typeface="Segoe UI"/>
                <a:cs typeface="Segoe UI" panose="020B0502040204020203" pitchFamily="34" charset="0"/>
              </a:endParaRPr>
            </a:p>
          </p:txBody>
        </p:sp>
        <p:sp>
          <p:nvSpPr>
            <p:cNvPr id="20" name="Rectangle 19">
              <a:extLst>
                <a:ext uri="{FF2B5EF4-FFF2-40B4-BE49-F238E27FC236}">
                  <a16:creationId xmlns:a16="http://schemas.microsoft.com/office/drawing/2014/main" id="{6E12BCAA-2CB5-4C30-B383-E08F9C80A338}"/>
                </a:ext>
              </a:extLst>
            </p:cNvPr>
            <p:cNvSpPr/>
            <p:nvPr/>
          </p:nvSpPr>
          <p:spPr bwMode="auto">
            <a:xfrm>
              <a:off x="8035442" y="2133314"/>
              <a:ext cx="3801458" cy="3215108"/>
            </a:xfrm>
            <a:prstGeom prst="rect">
              <a:avLst/>
            </a:prstGeom>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118855" rIns="91427" bIns="146284" numCol="1" spcCol="0" rtlCol="0" fromWordArt="0" anchor="t" anchorCtr="1" forceAA="0" compatLnSpc="1">
              <a:prstTxWarp prst="textNoShape">
                <a:avLst/>
              </a:prstTxWarp>
              <a:noAutofit/>
            </a:bodyPr>
            <a:lstStyle/>
            <a:p>
              <a:pPr defTabSz="932293" fontAlgn="base">
                <a:spcBef>
                  <a:spcPct val="0"/>
                </a:spcBef>
                <a:spcAft>
                  <a:spcPts val="300"/>
                </a:spcAft>
              </a:pPr>
              <a:r>
                <a:rPr lang="en-US" sz="2000" b="1">
                  <a:gradFill>
                    <a:gsLst>
                      <a:gs pos="0">
                        <a:srgbClr val="0078D4"/>
                      </a:gs>
                      <a:gs pos="100000">
                        <a:srgbClr val="0078D4"/>
                      </a:gs>
                    </a:gsLst>
                    <a:lin ang="5400000" scaled="1"/>
                  </a:gradFill>
                  <a:latin typeface="Segoe UI"/>
                  <a:cs typeface="Segoe UI" panose="020B0502040204020203" pitchFamily="34" charset="0"/>
                </a:rPr>
                <a:t>IT &amp; Security</a:t>
              </a:r>
            </a:p>
            <a:p>
              <a:pPr defTabSz="932293" fontAlgn="base">
                <a:spcBef>
                  <a:spcPct val="0"/>
                </a:spcBef>
                <a:spcAft>
                  <a:spcPts val="300"/>
                </a:spcAft>
              </a:pPr>
              <a:endParaRPr lang="en-US" sz="2000" b="1">
                <a:gradFill>
                  <a:gsLst>
                    <a:gs pos="0">
                      <a:srgbClr val="0078D4"/>
                    </a:gs>
                    <a:gs pos="100000">
                      <a:srgbClr val="0078D4"/>
                    </a:gs>
                  </a:gsLst>
                  <a:lin ang="5400000" scaled="1"/>
                </a:gradFill>
                <a:latin typeface="Segoe UI"/>
                <a:cs typeface="Segoe UI" panose="020B0502040204020203" pitchFamily="34" charset="0"/>
              </a:endParaRPr>
            </a:p>
          </p:txBody>
        </p:sp>
      </p:grpSp>
      <p:sp>
        <p:nvSpPr>
          <p:cNvPr id="18" name="Rectangle 17">
            <a:extLst>
              <a:ext uri="{FF2B5EF4-FFF2-40B4-BE49-F238E27FC236}">
                <a16:creationId xmlns:a16="http://schemas.microsoft.com/office/drawing/2014/main" id="{35286C1A-A785-4502-9B77-90EF57BB632A}"/>
              </a:ext>
            </a:extLst>
          </p:cNvPr>
          <p:cNvSpPr/>
          <p:nvPr/>
        </p:nvSpPr>
        <p:spPr>
          <a:xfrm>
            <a:off x="8116167" y="2808924"/>
            <a:ext cx="3489835" cy="2173435"/>
          </a:xfrm>
          <a:prstGeom prst="rect">
            <a:avLst/>
          </a:prstGeom>
          <a:noFill/>
        </p:spPr>
        <p:txBody>
          <a:bodyPr wrap="square">
            <a:spAutoFit/>
          </a:bodyPr>
          <a:lstStyle/>
          <a:p>
            <a:pPr marL="228556" indent="-228556">
              <a:spcAft>
                <a:spcPts val="300"/>
              </a:spcAft>
              <a:buFont typeface="Arial" panose="020B0604020202020204" pitchFamily="34" charset="0"/>
              <a:buChar char="•"/>
              <a:defRPr/>
            </a:pPr>
            <a:r>
              <a:rPr lang="en-US" sz="1600">
                <a:solidFill>
                  <a:schemeClr val="tx1">
                    <a:alpha val="20000"/>
                  </a:schemeClr>
                </a:solidFill>
                <a:latin typeface="+mj-lt"/>
                <a:cs typeface="Segoe UI Semibold" panose="020B0702040204020203" pitchFamily="34" charset="0"/>
              </a:rPr>
              <a:t>Simpler architectures </a:t>
            </a:r>
            <a:r>
              <a:rPr lang="en-US" sz="1600">
                <a:solidFill>
                  <a:schemeClr val="tx1">
                    <a:alpha val="20000"/>
                  </a:schemeClr>
                </a:solidFill>
                <a:cs typeface="Segoe UI Semibold" panose="020B0702040204020203" pitchFamily="34" charset="0"/>
              </a:rPr>
              <a:t>are more cost effective, easier to support, and reduce the threat surface</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Less policy exceptions </a:t>
            </a:r>
            <a:r>
              <a:rPr lang="en-US" sz="1600">
                <a:gradFill>
                  <a:gsLst>
                    <a:gs pos="0">
                      <a:schemeClr val="tx1"/>
                    </a:gs>
                    <a:gs pos="100000">
                      <a:schemeClr val="tx1"/>
                    </a:gs>
                  </a:gsLst>
                  <a:lin ang="5400000" scaled="1"/>
                </a:gradFill>
                <a:cs typeface="Segoe UI Semibold" panose="020B0702040204020203" pitchFamily="34" charset="0"/>
              </a:rPr>
              <a:t>and escalations to manage</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visibility </a:t>
            </a:r>
            <a:r>
              <a:rPr lang="en-US" sz="1600">
                <a:gradFill>
                  <a:gsLst>
                    <a:gs pos="0">
                      <a:schemeClr val="tx1"/>
                    </a:gs>
                    <a:gs pos="100000">
                      <a:schemeClr val="tx1"/>
                    </a:gs>
                  </a:gsLst>
                  <a:lin ang="5400000" scaled="1"/>
                </a:gradFill>
                <a:cs typeface="Segoe UI Semibold" panose="020B0702040204020203" pitchFamily="34" charset="0"/>
              </a:rPr>
              <a:t>into technical risks </a:t>
            </a:r>
          </a:p>
          <a:p>
            <a:pPr marL="228556" indent="-228556">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prevention </a:t>
            </a:r>
            <a:r>
              <a:rPr lang="en-US" sz="1600">
                <a:gradFill>
                  <a:gsLst>
                    <a:gs pos="0">
                      <a:schemeClr val="tx1"/>
                    </a:gs>
                    <a:gs pos="100000">
                      <a:schemeClr val="tx1"/>
                    </a:gs>
                  </a:gsLst>
                  <a:lin ang="5400000" scaled="1"/>
                </a:gradFill>
                <a:cs typeface="Segoe UI Semibold" panose="020B0702040204020203" pitchFamily="34" charset="0"/>
              </a:rPr>
              <a:t>of common security risks</a:t>
            </a:r>
          </a:p>
        </p:txBody>
      </p:sp>
      <p:sp>
        <p:nvSpPr>
          <p:cNvPr id="28" name="Rectangle 27">
            <a:extLst>
              <a:ext uri="{FF2B5EF4-FFF2-40B4-BE49-F238E27FC236}">
                <a16:creationId xmlns:a16="http://schemas.microsoft.com/office/drawing/2014/main" id="{37C481C3-DF41-4C27-9BB9-9B4C78B6B5EC}"/>
              </a:ext>
            </a:extLst>
          </p:cNvPr>
          <p:cNvSpPr/>
          <p:nvPr/>
        </p:nvSpPr>
        <p:spPr>
          <a:xfrm>
            <a:off x="332018" y="2808924"/>
            <a:ext cx="3520958" cy="2585469"/>
          </a:xfrm>
          <a:prstGeom prst="rect">
            <a:avLst/>
          </a:prstGeom>
        </p:spPr>
        <p:txBody>
          <a:bodyPr wrap="square">
            <a:spAutoFit/>
          </a:bodyPr>
          <a:lstStyle/>
          <a:p>
            <a:pPr marL="173004" indent="-173004">
              <a:spcAft>
                <a:spcPts val="300"/>
              </a:spcAft>
              <a:buFont typeface="Arial" panose="020B0604020202020204" pitchFamily="34" charset="0"/>
              <a:buChar char="•"/>
              <a:defRPr/>
            </a:pPr>
            <a:r>
              <a:rPr lang="en-US" sz="1600">
                <a:solidFill>
                  <a:schemeClr val="tx1">
                    <a:alpha val="20305"/>
                  </a:schemeClr>
                </a:solidFill>
                <a:latin typeface="+mj-lt"/>
                <a:cs typeface="Segoe UI Semibold" panose="020B0702040204020203" pitchFamily="34" charset="0"/>
              </a:rPr>
              <a:t>Business Agility – </a:t>
            </a:r>
            <a:r>
              <a:rPr lang="en-US" sz="1600">
                <a:solidFill>
                  <a:schemeClr val="tx1">
                    <a:alpha val="20305"/>
                  </a:schemeClr>
                </a:solidFill>
                <a:cs typeface="Segoe UI Semibold" panose="020B0702040204020203" pitchFamily="34" charset="0"/>
              </a:rPr>
              <a:t>for continuous business environment changes:</a:t>
            </a:r>
          </a:p>
          <a:p>
            <a:pPr marL="399973" indent="-171417">
              <a:lnSpc>
                <a:spcPct val="110000"/>
              </a:lnSpc>
              <a:buFont typeface="Arial" panose="020B0604020202020204" pitchFamily="34" charset="0"/>
              <a:buChar char="•"/>
            </a:pPr>
            <a:r>
              <a:rPr lang="en-US" sz="1400">
                <a:solidFill>
                  <a:schemeClr val="tx1">
                    <a:alpha val="20305"/>
                  </a:schemeClr>
                </a:solidFill>
              </a:rPr>
              <a:t>Business Models and Partnerships</a:t>
            </a:r>
          </a:p>
          <a:p>
            <a:pPr marL="399973" indent="-171417">
              <a:lnSpc>
                <a:spcPct val="110000"/>
              </a:lnSpc>
              <a:buFont typeface="Arial" panose="020B0604020202020204" pitchFamily="34" charset="0"/>
              <a:buChar char="•"/>
            </a:pPr>
            <a:r>
              <a:rPr lang="en-US" sz="1400">
                <a:solidFill>
                  <a:schemeClr val="tx1">
                    <a:alpha val="20305"/>
                  </a:schemeClr>
                </a:solidFill>
              </a:rPr>
              <a:t>Technology Trends</a:t>
            </a:r>
          </a:p>
          <a:p>
            <a:pPr marL="399973" indent="-171417">
              <a:lnSpc>
                <a:spcPct val="110000"/>
              </a:lnSpc>
              <a:buFont typeface="Arial" panose="020B0604020202020204" pitchFamily="34" charset="0"/>
              <a:buChar char="•"/>
            </a:pPr>
            <a:r>
              <a:rPr lang="en-US" sz="1400">
                <a:solidFill>
                  <a:schemeClr val="tx1">
                    <a:alpha val="20305"/>
                  </a:schemeClr>
                </a:solidFill>
              </a:rPr>
              <a:t>Regulatory, Geopolitical, Cultural Forces</a:t>
            </a:r>
          </a:p>
          <a:p>
            <a:pPr marL="399973" indent="-171417">
              <a:lnSpc>
                <a:spcPct val="110000"/>
              </a:lnSpc>
              <a:buFont typeface="Arial" panose="020B0604020202020204" pitchFamily="34" charset="0"/>
              <a:buChar char="•"/>
            </a:pPr>
            <a:r>
              <a:rPr lang="en-US" sz="1400">
                <a:solidFill>
                  <a:schemeClr val="tx1">
                    <a:alpha val="20305"/>
                  </a:schemeClr>
                </a:solidFill>
              </a:rPr>
              <a:t>Disruptive Events</a:t>
            </a:r>
          </a:p>
          <a:p>
            <a:pPr marL="399973" indent="-171417">
              <a:lnSpc>
                <a:spcPct val="110000"/>
              </a:lnSpc>
              <a:buFont typeface="Arial" panose="020B0604020202020204" pitchFamily="34" charset="0"/>
              <a:buChar char="•"/>
            </a:pPr>
            <a:r>
              <a:rPr lang="en-US" sz="1400">
                <a:solidFill>
                  <a:schemeClr val="tx1">
                    <a:alpha val="20305"/>
                  </a:schemeClr>
                </a:solidFill>
              </a:rPr>
              <a:t>Paradigm Shift to Remote Work</a:t>
            </a:r>
            <a:endParaRPr lang="en-CA" sz="1600">
              <a:solidFill>
                <a:schemeClr val="tx1">
                  <a:alpha val="20305"/>
                </a:schemeClr>
              </a:solidFill>
            </a:endParaRPr>
          </a:p>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Accelerate digital transformation </a:t>
            </a:r>
            <a:r>
              <a:rPr lang="en-US" sz="1600">
                <a:gradFill>
                  <a:gsLst>
                    <a:gs pos="0">
                      <a:schemeClr val="tx1"/>
                    </a:gs>
                    <a:gs pos="100000">
                      <a:schemeClr val="tx1"/>
                    </a:gs>
                  </a:gsLst>
                  <a:lin ang="5400000" scaled="1"/>
                </a:gradFill>
                <a:cs typeface="Segoe UI Semibold" panose="020B0702040204020203" pitchFamily="34" charset="0"/>
              </a:rPr>
              <a:t>initiatives and lower risk</a:t>
            </a:r>
          </a:p>
        </p:txBody>
      </p:sp>
      <p:sp>
        <p:nvSpPr>
          <p:cNvPr id="32" name="Rectangle 31">
            <a:extLst>
              <a:ext uri="{FF2B5EF4-FFF2-40B4-BE49-F238E27FC236}">
                <a16:creationId xmlns:a16="http://schemas.microsoft.com/office/drawing/2014/main" id="{8784CA07-511A-4AE1-A104-65A5F38159A2}"/>
              </a:ext>
            </a:extLst>
          </p:cNvPr>
          <p:cNvSpPr/>
          <p:nvPr/>
        </p:nvSpPr>
        <p:spPr>
          <a:xfrm>
            <a:off x="4259239" y="2808924"/>
            <a:ext cx="3489835" cy="2145338"/>
          </a:xfrm>
          <a:prstGeom prst="rect">
            <a:avLst/>
          </a:prstGeom>
        </p:spPr>
        <p:txBody>
          <a:bodyPr wrap="square">
            <a:spAutoFit/>
          </a:bodyPr>
          <a:lstStyle/>
          <a:p>
            <a:pPr marL="173004" indent="-173004">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Accelerate process modernization </a:t>
            </a:r>
            <a:r>
              <a:rPr lang="en-US" sz="1600">
                <a:gradFill>
                  <a:gsLst>
                    <a:gs pos="0">
                      <a:schemeClr val="tx1"/>
                    </a:gs>
                    <a:gs pos="100000">
                      <a:schemeClr val="tx1"/>
                    </a:gs>
                  </a:gsLst>
                  <a:lin ang="5400000" scaled="1"/>
                </a:gradFill>
                <a:cs typeface="Segoe UI Semibold" panose="020B0702040204020203" pitchFamily="34" charset="0"/>
              </a:rPr>
              <a:t>using cloud technologies</a:t>
            </a:r>
          </a:p>
          <a:p>
            <a:pPr marL="173004" indent="-173004">
              <a:spcAft>
                <a:spcPts val="300"/>
              </a:spcAft>
              <a:buFont typeface="Arial" panose="020B0604020202020204" pitchFamily="34" charset="0"/>
              <a:buChar char="•"/>
              <a:defRPr/>
            </a:pPr>
            <a:r>
              <a:rPr lang="en-US" sz="1600">
                <a:solidFill>
                  <a:schemeClr val="tx1">
                    <a:alpha val="20000"/>
                  </a:schemeClr>
                </a:solidFill>
                <a:latin typeface="+mj-lt"/>
                <a:cs typeface="Segoe UI Semibold" panose="020B0702040204020203" pitchFamily="34" charset="0"/>
              </a:rPr>
              <a:t>Rapidly apply policy </a:t>
            </a:r>
            <a:r>
              <a:rPr lang="en-US" sz="1600">
                <a:solidFill>
                  <a:schemeClr val="tx1">
                    <a:alpha val="20000"/>
                  </a:schemeClr>
                </a:solidFill>
                <a:cs typeface="Segoe UI Semibold" panose="020B0702040204020203" pitchFamily="34" charset="0"/>
              </a:rPr>
              <a:t>as people change roles</a:t>
            </a:r>
          </a:p>
          <a:p>
            <a:pPr marL="228556" lvl="1">
              <a:lnSpc>
                <a:spcPct val="110000"/>
              </a:lnSpc>
              <a:defRPr/>
            </a:pPr>
            <a:r>
              <a:rPr lang="en-US" sz="1200" i="1">
                <a:solidFill>
                  <a:schemeClr val="tx1">
                    <a:alpha val="20000"/>
                  </a:schemeClr>
                </a:solidFill>
              </a:rPr>
              <a:t>Employee </a:t>
            </a:r>
            <a:r>
              <a:rPr lang="en-US" sz="1200" i="1">
                <a:solidFill>
                  <a:schemeClr val="tx1">
                    <a:alpha val="20000"/>
                  </a:schemeClr>
                </a:solidFill>
                <a:sym typeface="Wingdings" panose="05000000000000000000" pitchFamily="2" charset="2"/>
              </a:rPr>
              <a:t></a:t>
            </a:r>
            <a:r>
              <a:rPr lang="en-US" sz="1200" i="1">
                <a:solidFill>
                  <a:schemeClr val="tx1">
                    <a:alpha val="20000"/>
                  </a:schemeClr>
                </a:solidFill>
              </a:rPr>
              <a:t> supplier </a:t>
            </a:r>
            <a:r>
              <a:rPr lang="en-US" sz="1200" i="1">
                <a:solidFill>
                  <a:schemeClr val="tx1">
                    <a:alpha val="20000"/>
                  </a:schemeClr>
                </a:solidFill>
                <a:sym typeface="Wingdings" panose="05000000000000000000" pitchFamily="2" charset="2"/>
              </a:rPr>
              <a:t> </a:t>
            </a:r>
            <a:r>
              <a:rPr lang="en-US" sz="1200" i="1">
                <a:solidFill>
                  <a:schemeClr val="tx1">
                    <a:alpha val="20000"/>
                  </a:schemeClr>
                </a:solidFill>
              </a:rPr>
              <a:t>partners</a:t>
            </a:r>
          </a:p>
          <a:p>
            <a:pPr marL="173004" lvl="1" indent="-173004">
              <a:lnSpc>
                <a:spcPct val="110000"/>
              </a:lnSpc>
              <a:spcAft>
                <a:spcPts val="300"/>
              </a:spcAft>
              <a:buFont typeface="Arial" panose="020B0604020202020204" pitchFamily="34" charset="0"/>
              <a:buChar char="•"/>
              <a:defRPr/>
            </a:pPr>
            <a:r>
              <a:rPr lang="en-US" sz="1600">
                <a:gradFill>
                  <a:gsLst>
                    <a:gs pos="0">
                      <a:schemeClr val="tx1"/>
                    </a:gs>
                    <a:gs pos="100000">
                      <a:schemeClr val="tx1"/>
                    </a:gs>
                  </a:gsLst>
                  <a:lin ang="5400000" scaled="1"/>
                </a:gradFill>
                <a:latin typeface="+mj-lt"/>
                <a:cs typeface="Segoe UI Semibold" panose="020B0702040204020203" pitchFamily="34" charset="0"/>
              </a:rPr>
              <a:t>Better business risk visibility &amp; mitigation </a:t>
            </a:r>
            <a:r>
              <a:rPr lang="en-US" sz="1600">
                <a:gradFill>
                  <a:gsLst>
                    <a:gs pos="0">
                      <a:schemeClr val="tx1"/>
                    </a:gs>
                    <a:gs pos="100000">
                      <a:schemeClr val="tx1"/>
                    </a:gs>
                  </a:gsLst>
                  <a:lin ang="5400000" scaled="1"/>
                </a:gradFill>
                <a:cs typeface="Segoe UI Semibold" panose="020B0702040204020203" pitchFamily="34" charset="0"/>
              </a:rPr>
              <a:t>for acquisitions and new ventures</a:t>
            </a:r>
          </a:p>
        </p:txBody>
      </p:sp>
      <p:sp>
        <p:nvSpPr>
          <p:cNvPr id="3" name="TextBox 2">
            <a:extLst>
              <a:ext uri="{FF2B5EF4-FFF2-40B4-BE49-F238E27FC236}">
                <a16:creationId xmlns:a16="http://schemas.microsoft.com/office/drawing/2014/main" id="{C98C9DF5-55BB-517B-57B8-C014F06D3449}"/>
              </a:ext>
            </a:extLst>
          </p:cNvPr>
          <p:cNvSpPr txBox="1"/>
          <p:nvPr/>
        </p:nvSpPr>
        <p:spPr>
          <a:xfrm>
            <a:off x="588263" y="1128273"/>
            <a:ext cx="5255173" cy="307777"/>
          </a:xfrm>
          <a:prstGeom prst="rect">
            <a:avLst/>
          </a:prstGeom>
          <a:noFill/>
        </p:spPr>
        <p:txBody>
          <a:bodyPr wrap="square" lIns="0" tIns="0" rIns="0" bIns="0" rtlCol="0">
            <a:spAutoFit/>
          </a:bodyPr>
          <a:lstStyle/>
          <a:p>
            <a:pPr algn="l"/>
            <a:r>
              <a:rPr lang="en-US" sz="2000"/>
              <a:t>ZT Benefits EPM contributes to</a:t>
            </a:r>
          </a:p>
        </p:txBody>
      </p:sp>
    </p:spTree>
    <p:extLst>
      <p:ext uri="{BB962C8B-B14F-4D97-AF65-F5344CB8AC3E}">
        <p14:creationId xmlns:p14="http://schemas.microsoft.com/office/powerpoint/2010/main" val="22590844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88AA-2F8F-E694-3FAA-C115BFA6855E}"/>
              </a:ext>
            </a:extLst>
          </p:cNvPr>
          <p:cNvSpPr>
            <a:spLocks noGrp="1"/>
          </p:cNvSpPr>
          <p:nvPr>
            <p:ph type="title"/>
          </p:nvPr>
        </p:nvSpPr>
        <p:spPr/>
        <p:txBody>
          <a:bodyPr/>
          <a:lstStyle/>
          <a:p>
            <a:r>
              <a:rPr lang="en-US"/>
              <a:t>Reporting on Overall Security to the Business</a:t>
            </a:r>
          </a:p>
        </p:txBody>
      </p:sp>
      <p:pic>
        <p:nvPicPr>
          <p:cNvPr id="7" name="Content Placeholder 6">
            <a:extLst>
              <a:ext uri="{FF2B5EF4-FFF2-40B4-BE49-F238E27FC236}">
                <a16:creationId xmlns:a16="http://schemas.microsoft.com/office/drawing/2014/main" id="{0B99985C-88F5-E5EF-6618-756D6D2C9DE3}"/>
              </a:ext>
            </a:extLst>
          </p:cNvPr>
          <p:cNvPicPr>
            <a:picLocks noGrp="1" noChangeAspect="1"/>
          </p:cNvPicPr>
          <p:nvPr>
            <p:ph sz="quarter" idx="11"/>
          </p:nvPr>
        </p:nvPicPr>
        <p:blipFill>
          <a:blip r:embed="rId2"/>
          <a:stretch>
            <a:fillRect/>
          </a:stretch>
        </p:blipFill>
        <p:spPr>
          <a:xfrm>
            <a:off x="582612" y="2081212"/>
            <a:ext cx="5214937" cy="1745953"/>
          </a:xfrm>
          <a:prstGeom prst="rect">
            <a:avLst/>
          </a:prstGeom>
        </p:spPr>
      </p:pic>
      <p:sp>
        <p:nvSpPr>
          <p:cNvPr id="5" name="Text Placeholder 4">
            <a:extLst>
              <a:ext uri="{FF2B5EF4-FFF2-40B4-BE49-F238E27FC236}">
                <a16:creationId xmlns:a16="http://schemas.microsoft.com/office/drawing/2014/main" id="{D4914194-83D0-B6B5-4E6F-A0AB0BFBA5B5}"/>
              </a:ext>
            </a:extLst>
          </p:cNvPr>
          <p:cNvSpPr>
            <a:spLocks noGrp="1"/>
          </p:cNvSpPr>
          <p:nvPr>
            <p:ph type="body" sz="quarter" idx="17"/>
          </p:nvPr>
        </p:nvSpPr>
        <p:spPr/>
        <p:txBody>
          <a:bodyPr/>
          <a:lstStyle/>
          <a:p>
            <a:endParaRPr lang="en-US"/>
          </a:p>
        </p:txBody>
      </p:sp>
      <p:sp>
        <p:nvSpPr>
          <p:cNvPr id="6" name="Content Placeholder 5">
            <a:extLst>
              <a:ext uri="{FF2B5EF4-FFF2-40B4-BE49-F238E27FC236}">
                <a16:creationId xmlns:a16="http://schemas.microsoft.com/office/drawing/2014/main" id="{8AEF1B53-E26D-4828-92D8-0F405B356C82}"/>
              </a:ext>
            </a:extLst>
          </p:cNvPr>
          <p:cNvSpPr>
            <a:spLocks noGrp="1"/>
          </p:cNvSpPr>
          <p:nvPr>
            <p:ph sz="quarter" idx="13"/>
          </p:nvPr>
        </p:nvSpPr>
        <p:spPr>
          <a:xfrm>
            <a:off x="6394451" y="2081212"/>
            <a:ext cx="5214937" cy="3176254"/>
          </a:xfrm>
        </p:spPr>
        <p:txBody>
          <a:bodyPr/>
          <a:lstStyle/>
          <a:p>
            <a:r>
              <a:rPr lang="en-US"/>
              <a:t>Glanceable and scheduled reports that can provide business leaders insight into risk and improvement over time</a:t>
            </a:r>
          </a:p>
          <a:p>
            <a:pPr marL="0" indent="0">
              <a:buNone/>
            </a:pPr>
            <a:endParaRPr lang="en-US"/>
          </a:p>
          <a:p>
            <a:pPr marL="0" indent="0">
              <a:buNone/>
            </a:pPr>
            <a:endParaRPr lang="en-US"/>
          </a:p>
          <a:p>
            <a:r>
              <a:rPr lang="en-US"/>
              <a:t>Identity and Resource centric views of risk</a:t>
            </a:r>
          </a:p>
        </p:txBody>
      </p:sp>
      <p:pic>
        <p:nvPicPr>
          <p:cNvPr id="10" name="Picture 9">
            <a:extLst>
              <a:ext uri="{FF2B5EF4-FFF2-40B4-BE49-F238E27FC236}">
                <a16:creationId xmlns:a16="http://schemas.microsoft.com/office/drawing/2014/main" id="{2BB9B01D-A9C3-01EF-68F6-C30AB459406E}"/>
              </a:ext>
            </a:extLst>
          </p:cNvPr>
          <p:cNvPicPr>
            <a:picLocks noChangeAspect="1"/>
          </p:cNvPicPr>
          <p:nvPr/>
        </p:nvPicPr>
        <p:blipFill>
          <a:blip r:embed="rId3"/>
          <a:stretch>
            <a:fillRect/>
          </a:stretch>
        </p:blipFill>
        <p:spPr>
          <a:xfrm>
            <a:off x="582613" y="4349399"/>
            <a:ext cx="5221288" cy="1152228"/>
          </a:xfrm>
          <a:prstGeom prst="rect">
            <a:avLst/>
          </a:prstGeom>
        </p:spPr>
      </p:pic>
      <p:sp>
        <p:nvSpPr>
          <p:cNvPr id="13" name="Text Placeholder 12">
            <a:extLst>
              <a:ext uri="{FF2B5EF4-FFF2-40B4-BE49-F238E27FC236}">
                <a16:creationId xmlns:a16="http://schemas.microsoft.com/office/drawing/2014/main" id="{C593C28A-9A18-D48B-4812-10241A8EF039}"/>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643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20">
            <a:extLst>
              <a:ext uri="{FF2B5EF4-FFF2-40B4-BE49-F238E27FC236}">
                <a16:creationId xmlns:a16="http://schemas.microsoft.com/office/drawing/2014/main" id="{A57445FF-874A-0EB2-AF35-20B1C7E64EE1}"/>
              </a:ext>
            </a:extLst>
          </p:cNvPr>
          <p:cNvSpPr/>
          <p:nvPr/>
        </p:nvSpPr>
        <p:spPr bwMode="auto">
          <a:xfrm>
            <a:off x="-2" y="4963503"/>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Shape 20">
            <a:extLst>
              <a:ext uri="{FF2B5EF4-FFF2-40B4-BE49-F238E27FC236}">
                <a16:creationId xmlns:a16="http://schemas.microsoft.com/office/drawing/2014/main" id="{C40F54FE-ABAB-315A-5914-40E88A4EDD87}"/>
              </a:ext>
            </a:extLst>
          </p:cNvPr>
          <p:cNvSpPr/>
          <p:nvPr/>
        </p:nvSpPr>
        <p:spPr bwMode="auto">
          <a:xfrm>
            <a:off x="0" y="3615716"/>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Freeform: Shape 20">
            <a:extLst>
              <a:ext uri="{FF2B5EF4-FFF2-40B4-BE49-F238E27FC236}">
                <a16:creationId xmlns:a16="http://schemas.microsoft.com/office/drawing/2014/main" id="{17177569-59E9-D75D-C2D3-8D005C28C0CB}"/>
              </a:ext>
            </a:extLst>
          </p:cNvPr>
          <p:cNvSpPr/>
          <p:nvPr/>
        </p:nvSpPr>
        <p:spPr bwMode="auto">
          <a:xfrm>
            <a:off x="-1" y="2267929"/>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40721D1-DD69-EEA7-859B-F014F28D1DBB}"/>
              </a:ext>
            </a:extLst>
          </p:cNvPr>
          <p:cNvSpPr>
            <a:spLocks noGrp="1"/>
          </p:cNvSpPr>
          <p:nvPr>
            <p:ph type="title"/>
          </p:nvPr>
        </p:nvSpPr>
        <p:spPr/>
        <p:txBody>
          <a:bodyPr/>
          <a:lstStyle/>
          <a:p>
            <a:r>
              <a:rPr lang="en-US"/>
              <a:t>Reporting on Overall Security to the Business</a:t>
            </a:r>
          </a:p>
        </p:txBody>
      </p:sp>
      <p:sp>
        <p:nvSpPr>
          <p:cNvPr id="3" name="Text Placeholder 2">
            <a:extLst>
              <a:ext uri="{FF2B5EF4-FFF2-40B4-BE49-F238E27FC236}">
                <a16:creationId xmlns:a16="http://schemas.microsoft.com/office/drawing/2014/main" id="{F5702CD4-23EA-495A-CCFB-D62FB2C49559}"/>
              </a:ext>
            </a:extLst>
          </p:cNvPr>
          <p:cNvSpPr>
            <a:spLocks noGrp="1"/>
          </p:cNvSpPr>
          <p:nvPr>
            <p:ph type="body" sz="quarter" idx="16"/>
          </p:nvPr>
        </p:nvSpPr>
        <p:spPr>
          <a:xfrm>
            <a:off x="584200" y="1436688"/>
            <a:ext cx="5219700" cy="553998"/>
          </a:xfrm>
        </p:spPr>
        <p:txBody>
          <a:bodyPr/>
          <a:lstStyle/>
          <a:p>
            <a:r>
              <a:rPr lang="en-US" sz="1800"/>
              <a:t>What do executives care about when it comes to cloud security?</a:t>
            </a:r>
          </a:p>
        </p:txBody>
      </p:sp>
      <p:sp>
        <p:nvSpPr>
          <p:cNvPr id="4" name="Content Placeholder 3">
            <a:extLst>
              <a:ext uri="{FF2B5EF4-FFF2-40B4-BE49-F238E27FC236}">
                <a16:creationId xmlns:a16="http://schemas.microsoft.com/office/drawing/2014/main" id="{F3CA3077-AEFF-BB46-6257-1D2EDB642855}"/>
              </a:ext>
            </a:extLst>
          </p:cNvPr>
          <p:cNvSpPr>
            <a:spLocks noGrp="1"/>
          </p:cNvSpPr>
          <p:nvPr>
            <p:ph sz="quarter" idx="11"/>
          </p:nvPr>
        </p:nvSpPr>
        <p:spPr>
          <a:xfrm>
            <a:off x="588963" y="2637261"/>
            <a:ext cx="5214937" cy="369332"/>
          </a:xfrm>
        </p:spPr>
        <p:txBody>
          <a:bodyPr/>
          <a:lstStyle/>
          <a:p>
            <a:pPr marL="0" indent="0">
              <a:buNone/>
            </a:pPr>
            <a:r>
              <a:rPr lang="en-US"/>
              <a:t>Overall Risk Exposure</a:t>
            </a:r>
          </a:p>
        </p:txBody>
      </p:sp>
      <p:sp>
        <p:nvSpPr>
          <p:cNvPr id="5" name="Text Placeholder 4">
            <a:extLst>
              <a:ext uri="{FF2B5EF4-FFF2-40B4-BE49-F238E27FC236}">
                <a16:creationId xmlns:a16="http://schemas.microsoft.com/office/drawing/2014/main" id="{BF64BE4B-A5DF-0E6C-3B80-054551C34DD8}"/>
              </a:ext>
            </a:extLst>
          </p:cNvPr>
          <p:cNvSpPr>
            <a:spLocks noGrp="1"/>
          </p:cNvSpPr>
          <p:nvPr>
            <p:ph type="body" sz="quarter" idx="17"/>
          </p:nvPr>
        </p:nvSpPr>
        <p:spPr>
          <a:xfrm>
            <a:off x="6397625" y="1436688"/>
            <a:ext cx="5219700" cy="276999"/>
          </a:xfrm>
        </p:spPr>
        <p:txBody>
          <a:bodyPr/>
          <a:lstStyle/>
          <a:p>
            <a:r>
              <a:rPr lang="en-US" sz="1800"/>
              <a:t>How does EPM Address this concern?</a:t>
            </a:r>
          </a:p>
        </p:txBody>
      </p:sp>
      <p:sp>
        <p:nvSpPr>
          <p:cNvPr id="6" name="Content Placeholder 5">
            <a:extLst>
              <a:ext uri="{FF2B5EF4-FFF2-40B4-BE49-F238E27FC236}">
                <a16:creationId xmlns:a16="http://schemas.microsoft.com/office/drawing/2014/main" id="{94F315CB-3437-807B-CE50-A1D1E24182B5}"/>
              </a:ext>
            </a:extLst>
          </p:cNvPr>
          <p:cNvSpPr>
            <a:spLocks noGrp="1"/>
          </p:cNvSpPr>
          <p:nvPr>
            <p:ph sz="quarter" idx="13"/>
          </p:nvPr>
        </p:nvSpPr>
        <p:spPr>
          <a:xfrm>
            <a:off x="6402388" y="2452595"/>
            <a:ext cx="5214937" cy="738664"/>
          </a:xfrm>
        </p:spPr>
        <p:txBody>
          <a:bodyPr/>
          <a:lstStyle/>
          <a:p>
            <a:pPr marL="0" indent="0">
              <a:buNone/>
            </a:pPr>
            <a:r>
              <a:rPr lang="en-US"/>
              <a:t>Reduce permissions to only what’s needed</a:t>
            </a:r>
          </a:p>
        </p:txBody>
      </p:sp>
      <p:cxnSp>
        <p:nvCxnSpPr>
          <p:cNvPr id="11" name="Straight Connector 10">
            <a:extLst>
              <a:ext uri="{FF2B5EF4-FFF2-40B4-BE49-F238E27FC236}">
                <a16:creationId xmlns:a16="http://schemas.microsoft.com/office/drawing/2014/main" id="{5242759A-C23D-7179-3C87-01D0F3C0A215}"/>
              </a:ext>
            </a:extLst>
          </p:cNvPr>
          <p:cNvCxnSpPr/>
          <p:nvPr/>
        </p:nvCxnSpPr>
        <p:spPr>
          <a:xfrm>
            <a:off x="5990894" y="1436688"/>
            <a:ext cx="0" cy="5286703"/>
          </a:xfrm>
          <a:prstGeom prst="line">
            <a:avLst/>
          </a:prstGeom>
          <a:ln w="25400">
            <a:solidFill>
              <a:schemeClr val="tx1">
                <a:alpha val="30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194B3AE3-1AAA-9798-AC72-D35AC3062BD5}"/>
              </a:ext>
            </a:extLst>
          </p:cNvPr>
          <p:cNvSpPr txBox="1">
            <a:spLocks/>
          </p:cNvSpPr>
          <p:nvPr/>
        </p:nvSpPr>
        <p:spPr>
          <a:xfrm>
            <a:off x="588963" y="4007522"/>
            <a:ext cx="5214937"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Cost per incident</a:t>
            </a:r>
          </a:p>
        </p:txBody>
      </p:sp>
      <p:sp>
        <p:nvSpPr>
          <p:cNvPr id="13" name="Content Placeholder 3">
            <a:extLst>
              <a:ext uri="{FF2B5EF4-FFF2-40B4-BE49-F238E27FC236}">
                <a16:creationId xmlns:a16="http://schemas.microsoft.com/office/drawing/2014/main" id="{5DBFFDF1-CBB6-DCFD-509B-372E01343345}"/>
              </a:ext>
            </a:extLst>
          </p:cNvPr>
          <p:cNvSpPr txBox="1">
            <a:spLocks/>
          </p:cNvSpPr>
          <p:nvPr/>
        </p:nvSpPr>
        <p:spPr>
          <a:xfrm>
            <a:off x="588963" y="5359372"/>
            <a:ext cx="5214937"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Improvement over time</a:t>
            </a:r>
          </a:p>
        </p:txBody>
      </p:sp>
      <p:sp>
        <p:nvSpPr>
          <p:cNvPr id="14" name="Content Placeholder 5">
            <a:extLst>
              <a:ext uri="{FF2B5EF4-FFF2-40B4-BE49-F238E27FC236}">
                <a16:creationId xmlns:a16="http://schemas.microsoft.com/office/drawing/2014/main" id="{424A4C2E-4AFB-9E37-65D7-B09B8E513E4B}"/>
              </a:ext>
            </a:extLst>
          </p:cNvPr>
          <p:cNvSpPr txBox="1">
            <a:spLocks/>
          </p:cNvSpPr>
          <p:nvPr/>
        </p:nvSpPr>
        <p:spPr>
          <a:xfrm>
            <a:off x="6402388" y="3822856"/>
            <a:ext cx="521493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Decrease blast radius of an incident through reduction of permissions</a:t>
            </a:r>
          </a:p>
        </p:txBody>
      </p:sp>
      <p:sp>
        <p:nvSpPr>
          <p:cNvPr id="15" name="Content Placeholder 5">
            <a:extLst>
              <a:ext uri="{FF2B5EF4-FFF2-40B4-BE49-F238E27FC236}">
                <a16:creationId xmlns:a16="http://schemas.microsoft.com/office/drawing/2014/main" id="{393B140D-4569-9154-DD46-266B22F2ADAA}"/>
              </a:ext>
            </a:extLst>
          </p:cNvPr>
          <p:cNvSpPr txBox="1">
            <a:spLocks/>
          </p:cNvSpPr>
          <p:nvPr/>
        </p:nvSpPr>
        <p:spPr>
          <a:xfrm>
            <a:off x="6402388" y="5174706"/>
            <a:ext cx="521493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Permissions Creep Index historical report, other reports</a:t>
            </a:r>
          </a:p>
        </p:txBody>
      </p:sp>
    </p:spTree>
    <p:extLst>
      <p:ext uri="{BB962C8B-B14F-4D97-AF65-F5344CB8AC3E}">
        <p14:creationId xmlns:p14="http://schemas.microsoft.com/office/powerpoint/2010/main" val="3789211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500"/>
                                        <p:tgtEl>
                                          <p:spTgt spid="1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par>
                                <p:cTn id="45" presetID="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fade">
                                      <p:cBhvr>
                                        <p:cTn id="5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FFEFEF-C069-706C-F933-08A05654133E}"/>
              </a:ext>
            </a:extLst>
          </p:cNvPr>
          <p:cNvSpPr>
            <a:spLocks noGrp="1"/>
          </p:cNvSpPr>
          <p:nvPr>
            <p:ph type="title"/>
          </p:nvPr>
        </p:nvSpPr>
        <p:spPr>
          <a:xfrm>
            <a:off x="588263" y="2873414"/>
            <a:ext cx="4159950" cy="1107996"/>
          </a:xfrm>
        </p:spPr>
        <p:txBody>
          <a:bodyPr wrap="square" anchor="ctr">
            <a:normAutofit/>
          </a:bodyPr>
          <a:lstStyle/>
          <a:p>
            <a:r>
              <a:rPr lang="en-US"/>
              <a:t>Next Steps and POC</a:t>
            </a:r>
          </a:p>
        </p:txBody>
      </p:sp>
      <p:pic>
        <p:nvPicPr>
          <p:cNvPr id="10" name="Picture Placeholder 9">
            <a:extLst>
              <a:ext uri="{FF2B5EF4-FFF2-40B4-BE49-F238E27FC236}">
                <a16:creationId xmlns:a16="http://schemas.microsoft.com/office/drawing/2014/main" id="{F4094D8A-4A54-4583-B621-ACB470659E7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334000" y="10"/>
            <a:ext cx="6858000" cy="6857990"/>
          </a:xfrm>
          <a:noFill/>
        </p:spPr>
      </p:pic>
    </p:spTree>
    <p:extLst>
      <p:ext uri="{BB962C8B-B14F-4D97-AF65-F5344CB8AC3E}">
        <p14:creationId xmlns:p14="http://schemas.microsoft.com/office/powerpoint/2010/main" val="26264239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1B6D-EBCF-C4CC-FCB1-2E0D21BCA7BF}"/>
              </a:ext>
            </a:extLst>
          </p:cNvPr>
          <p:cNvSpPr>
            <a:spLocks noGrp="1"/>
          </p:cNvSpPr>
          <p:nvPr>
            <p:ph type="title"/>
          </p:nvPr>
        </p:nvSpPr>
        <p:spPr/>
        <p:txBody>
          <a:bodyPr/>
          <a:lstStyle/>
          <a:p>
            <a:r>
              <a:rPr lang="en-US"/>
              <a:t>Where do we go from here?</a:t>
            </a:r>
          </a:p>
        </p:txBody>
      </p:sp>
      <p:sp>
        <p:nvSpPr>
          <p:cNvPr id="3" name="Content Placeholder 2">
            <a:extLst>
              <a:ext uri="{FF2B5EF4-FFF2-40B4-BE49-F238E27FC236}">
                <a16:creationId xmlns:a16="http://schemas.microsoft.com/office/drawing/2014/main" id="{5EA2AA4A-9B51-EB51-62B0-BAF2D0ADDB29}"/>
              </a:ext>
            </a:extLst>
          </p:cNvPr>
          <p:cNvSpPr>
            <a:spLocks noGrp="1"/>
          </p:cNvSpPr>
          <p:nvPr>
            <p:ph sz="quarter" idx="10"/>
          </p:nvPr>
        </p:nvSpPr>
        <p:spPr>
          <a:xfrm>
            <a:off x="584200" y="1322674"/>
            <a:ext cx="11018838" cy="5539978"/>
          </a:xfrm>
        </p:spPr>
        <p:txBody>
          <a:bodyPr vert="horz" wrap="square" lIns="0" tIns="0" rIns="0" bIns="0" rtlCol="0" anchor="t">
            <a:spAutoFit/>
          </a:bodyPr>
          <a:lstStyle/>
          <a:p>
            <a:r>
              <a:rPr lang="en-US"/>
              <a:t>Continue the workshop, of course…</a:t>
            </a:r>
          </a:p>
          <a:p>
            <a:pPr lvl="1"/>
            <a:r>
              <a:rPr lang="en-US"/>
              <a:t>Onboard some production Azure Subscriptions, AWS Accounts, and/or GCP Projects into </a:t>
            </a:r>
            <a:r>
              <a:rPr lang="en-US" err="1"/>
              <a:t>Entra</a:t>
            </a:r>
            <a:r>
              <a:rPr lang="en-US"/>
              <a:t> Permissions Management with read-only permissions</a:t>
            </a:r>
          </a:p>
          <a:p>
            <a:pPr lvl="1"/>
            <a:r>
              <a:rPr lang="en-US"/>
              <a:t>Investigate initial “quick win” findings discovered in POC</a:t>
            </a:r>
          </a:p>
          <a:p>
            <a:pPr lvl="1"/>
            <a:r>
              <a:rPr lang="en-US"/>
              <a:t>Understand automation and alerting capabilities</a:t>
            </a:r>
          </a:p>
          <a:p>
            <a:pPr lvl="2"/>
            <a:r>
              <a:rPr lang="en-US"/>
              <a:t>Turn on automation for test resources?</a:t>
            </a:r>
          </a:p>
          <a:p>
            <a:r>
              <a:rPr lang="en-US"/>
              <a:t>Purchase? – Talk to us and your account team if you want to keep going</a:t>
            </a:r>
          </a:p>
          <a:p>
            <a:r>
              <a:rPr lang="en-US"/>
              <a:t>Deploy what you own</a:t>
            </a:r>
          </a:p>
          <a:p>
            <a:pPr lvl="1"/>
            <a:r>
              <a:rPr lang="en-US"/>
              <a:t>Transition from read-only mode to report only and manage mode, use automation and alerting</a:t>
            </a:r>
          </a:p>
          <a:p>
            <a:pPr lvl="1"/>
            <a:r>
              <a:rPr lang="en-US"/>
              <a:t>Use permissions on demand</a:t>
            </a:r>
          </a:p>
          <a:p>
            <a:pPr lvl="1"/>
            <a:r>
              <a:rPr lang="en-US"/>
              <a:t>Enhance – integrate with your SOC, SIEM, and ServiceNow</a:t>
            </a:r>
          </a:p>
          <a:p>
            <a:r>
              <a:rPr lang="en-US">
                <a:cs typeface="Segoe UI"/>
              </a:rPr>
              <a:t>Provide product feedback</a:t>
            </a:r>
          </a:p>
        </p:txBody>
      </p:sp>
    </p:spTree>
    <p:extLst>
      <p:ext uri="{BB962C8B-B14F-4D97-AF65-F5344CB8AC3E}">
        <p14:creationId xmlns:p14="http://schemas.microsoft.com/office/powerpoint/2010/main" val="3950050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0A96-A927-1085-5175-36045BF6FA6F}"/>
              </a:ext>
            </a:extLst>
          </p:cNvPr>
          <p:cNvSpPr>
            <a:spLocks noGrp="1"/>
          </p:cNvSpPr>
          <p:nvPr>
            <p:ph type="title"/>
          </p:nvPr>
        </p:nvSpPr>
        <p:spPr/>
        <p:txBody>
          <a:bodyPr/>
          <a:lstStyle/>
          <a:p>
            <a:r>
              <a:rPr lang="en-US">
                <a:cs typeface="Segoe UI"/>
              </a:rPr>
              <a:t>Workshop FAQ</a:t>
            </a:r>
            <a:endParaRPr lang="en-US"/>
          </a:p>
        </p:txBody>
      </p:sp>
      <p:sp>
        <p:nvSpPr>
          <p:cNvPr id="3" name="Content Placeholder 2">
            <a:extLst>
              <a:ext uri="{FF2B5EF4-FFF2-40B4-BE49-F238E27FC236}">
                <a16:creationId xmlns:a16="http://schemas.microsoft.com/office/drawing/2014/main" id="{99EF1EA2-8EE4-CDA3-8DAF-ED618F995482}"/>
              </a:ext>
            </a:extLst>
          </p:cNvPr>
          <p:cNvSpPr>
            <a:spLocks noGrp="1"/>
          </p:cNvSpPr>
          <p:nvPr>
            <p:ph sz="quarter" idx="10"/>
          </p:nvPr>
        </p:nvSpPr>
        <p:spPr>
          <a:xfrm>
            <a:off x="584200" y="1435100"/>
            <a:ext cx="11018838" cy="5724644"/>
          </a:xfrm>
        </p:spPr>
        <p:txBody>
          <a:bodyPr vert="horz" wrap="square" lIns="0" tIns="0" rIns="0" bIns="0" rtlCol="0" anchor="t">
            <a:spAutoFit/>
          </a:bodyPr>
          <a:lstStyle/>
          <a:p>
            <a:r>
              <a:rPr lang="en-US">
                <a:cs typeface="Segoe UI"/>
              </a:rPr>
              <a:t>What's the intended outcome?</a:t>
            </a:r>
          </a:p>
          <a:p>
            <a:pPr lvl="1"/>
            <a:r>
              <a:rPr lang="en-US">
                <a:cs typeface="Segoe UI"/>
              </a:rPr>
              <a:t>For you to go from 0 to deployed with EPM, understand the value it brings to your organization, and to have a clear plan on what to "go do" moving forward</a:t>
            </a:r>
          </a:p>
          <a:p>
            <a:r>
              <a:rPr lang="en-US">
                <a:cs typeface="Segoe UI"/>
              </a:rPr>
              <a:t>How long will this POC be?</a:t>
            </a:r>
            <a:endParaRPr lang="en-US"/>
          </a:p>
          <a:p>
            <a:pPr lvl="1"/>
            <a:r>
              <a:rPr lang="en-US">
                <a:cs typeface="Segoe UI"/>
              </a:rPr>
              <a:t>We'll go through the workshop content in a couple of hours</a:t>
            </a:r>
          </a:p>
          <a:p>
            <a:r>
              <a:rPr lang="en-US">
                <a:cs typeface="Segoe UI"/>
              </a:rPr>
              <a:t>What will Microsoft own vs what will you own?</a:t>
            </a:r>
            <a:endParaRPr lang="en-US"/>
          </a:p>
          <a:p>
            <a:pPr lvl="1"/>
            <a:r>
              <a:rPr lang="en-US">
                <a:cs typeface="Segoe UI"/>
              </a:rPr>
              <a:t>We'll offer deployment guidance and best practices we've seen other customers leverage. You will need to operate EPM. If you'd like deeper assistance, we can connect you with a partner for more hands-on guidance</a:t>
            </a:r>
          </a:p>
          <a:p>
            <a:r>
              <a:rPr lang="en-US">
                <a:cs typeface="Segoe UI"/>
              </a:rPr>
              <a:t>What does success look like?</a:t>
            </a:r>
            <a:endParaRPr lang="en-US"/>
          </a:p>
          <a:p>
            <a:pPr lvl="1"/>
            <a:r>
              <a:rPr lang="en-US">
                <a:cs typeface="Segoe UI"/>
              </a:rPr>
              <a:t>That you're up and running with EPM, understand what it can do, and have a path forward on what to do next</a:t>
            </a:r>
          </a:p>
          <a:p>
            <a:r>
              <a:rPr lang="en-US">
                <a:cs typeface="Segoe UI"/>
              </a:rPr>
              <a:t>Any other questions before we continue?</a:t>
            </a:r>
            <a:endParaRPr lang="en-US"/>
          </a:p>
          <a:p>
            <a:endParaRPr lang="en-US"/>
          </a:p>
        </p:txBody>
      </p:sp>
    </p:spTree>
    <p:extLst>
      <p:ext uri="{BB962C8B-B14F-4D97-AF65-F5344CB8AC3E}">
        <p14:creationId xmlns:p14="http://schemas.microsoft.com/office/powerpoint/2010/main" val="2318481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A7ADFAB3-ED48-1FC2-7C51-6810E5D9E26D}"/>
              </a:ext>
              <a:ext uri="{C183D7F6-B498-43B3-948B-1728B52AA6E4}">
                <adec:decorative xmlns:adec="http://schemas.microsoft.com/office/drawing/2017/decorative" val="1"/>
              </a:ext>
            </a:extLst>
          </p:cNvPr>
          <p:cNvSpPr/>
          <p:nvPr/>
        </p:nvSpPr>
        <p:spPr bwMode="auto">
          <a:xfrm>
            <a:off x="572693" y="4582227"/>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Title 23">
            <a:extLst>
              <a:ext uri="{FF2B5EF4-FFF2-40B4-BE49-F238E27FC236}">
                <a16:creationId xmlns:a16="http://schemas.microsoft.com/office/drawing/2014/main" id="{60ACA107-0843-38BB-EEBD-0F901BE1A972}"/>
              </a:ext>
            </a:extLst>
          </p:cNvPr>
          <p:cNvSpPr>
            <a:spLocks noGrp="1"/>
          </p:cNvSpPr>
          <p:nvPr>
            <p:ph type="title"/>
          </p:nvPr>
        </p:nvSpPr>
        <p:spPr>
          <a:xfrm>
            <a:off x="588263" y="483704"/>
            <a:ext cx="11018520" cy="553998"/>
          </a:xfrm>
        </p:spPr>
        <p:txBody>
          <a:bodyPr/>
          <a:lstStyle/>
          <a:p>
            <a:pPr algn="ctr"/>
            <a:r>
              <a:rPr lang="en-US" b="1">
                <a:latin typeface="+mn-lt"/>
              </a:rPr>
              <a:t>Microsoft </a:t>
            </a:r>
            <a:r>
              <a:rPr lang="en-US" b="1" err="1">
                <a:latin typeface="+mn-lt"/>
              </a:rPr>
              <a:t>Entra</a:t>
            </a:r>
            <a:r>
              <a:rPr lang="en-US" b="1">
                <a:latin typeface="+mn-lt"/>
              </a:rPr>
              <a:t> Product Family</a:t>
            </a:r>
          </a:p>
        </p:txBody>
      </p:sp>
      <p:sp>
        <p:nvSpPr>
          <p:cNvPr id="25" name="Rectangle: Rounded Corners 132">
            <a:extLst>
              <a:ext uri="{FF2B5EF4-FFF2-40B4-BE49-F238E27FC236}">
                <a16:creationId xmlns:a16="http://schemas.microsoft.com/office/drawing/2014/main" id="{DD433983-D94F-4809-9B7D-3EF1E95C7C30}"/>
              </a:ext>
            </a:extLst>
          </p:cNvPr>
          <p:cNvSpPr/>
          <p:nvPr/>
        </p:nvSpPr>
        <p:spPr bwMode="auto">
          <a:xfrm>
            <a:off x="586448" y="1435100"/>
            <a:ext cx="3520220" cy="761349"/>
          </a:xfrm>
          <a:prstGeom prst="roundRect">
            <a:avLst>
              <a:gd name="adj" fmla="val 50000"/>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cs typeface="Segoe UI Semibold"/>
              </a:rPr>
              <a:t>Identity &amp; access management</a:t>
            </a:r>
            <a:endParaRPr lang="en-US"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cs typeface="Segoe UI Semibold"/>
            </a:endParaRPr>
          </a:p>
        </p:txBody>
      </p:sp>
      <p:sp>
        <p:nvSpPr>
          <p:cNvPr id="32" name="TextBox 31">
            <a:extLst>
              <a:ext uri="{FF2B5EF4-FFF2-40B4-BE49-F238E27FC236}">
                <a16:creationId xmlns:a16="http://schemas.microsoft.com/office/drawing/2014/main" id="{0C6A7C24-AF8F-72EA-53DA-581E4DDC1AA2}"/>
              </a:ext>
            </a:extLst>
          </p:cNvPr>
          <p:cNvSpPr txBox="1"/>
          <p:nvPr/>
        </p:nvSpPr>
        <p:spPr>
          <a:xfrm>
            <a:off x="1303340" y="2651251"/>
            <a:ext cx="2803328" cy="338554"/>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ID</a:t>
            </a:r>
            <a:endParaRPr lang="en-US" sz="1600">
              <a:cs typeface="segoe ui semibold"/>
            </a:endParaRPr>
          </a:p>
        </p:txBody>
      </p:sp>
      <p:sp>
        <p:nvSpPr>
          <p:cNvPr id="33" name="TextBox 32">
            <a:extLst>
              <a:ext uri="{FF2B5EF4-FFF2-40B4-BE49-F238E27FC236}">
                <a16:creationId xmlns:a16="http://schemas.microsoft.com/office/drawing/2014/main" id="{543B33BC-1CEC-7CA6-5152-0AB5825C6748}"/>
              </a:ext>
            </a:extLst>
          </p:cNvPr>
          <p:cNvSpPr txBox="1"/>
          <p:nvPr/>
        </p:nvSpPr>
        <p:spPr>
          <a:xfrm>
            <a:off x="1303340" y="3564653"/>
            <a:ext cx="2803328" cy="584775"/>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ID Governance</a:t>
            </a:r>
            <a:endParaRPr lang="en-US" sz="1600">
              <a:cs typeface="segoe ui semibold"/>
            </a:endParaRPr>
          </a:p>
        </p:txBody>
      </p:sp>
      <p:sp>
        <p:nvSpPr>
          <p:cNvPr id="40" name="TextBox 39">
            <a:extLst>
              <a:ext uri="{FF2B5EF4-FFF2-40B4-BE49-F238E27FC236}">
                <a16:creationId xmlns:a16="http://schemas.microsoft.com/office/drawing/2014/main" id="{2EE3FCEF-51B6-DC38-EF06-67F6BADB8401}"/>
              </a:ext>
            </a:extLst>
          </p:cNvPr>
          <p:cNvSpPr txBox="1"/>
          <p:nvPr/>
        </p:nvSpPr>
        <p:spPr>
          <a:xfrm>
            <a:off x="1289301" y="4582227"/>
            <a:ext cx="2803328" cy="584775"/>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a:t>
            </a:r>
            <a:br>
              <a:rPr lang="en-US" sz="1600">
                <a:cs typeface="Segoe UI"/>
              </a:rPr>
            </a:br>
            <a:r>
              <a:rPr lang="en-US" sz="1600">
                <a:cs typeface="Segoe UI"/>
              </a:rPr>
              <a:t>External ID</a:t>
            </a:r>
            <a:endParaRPr lang="en-US" sz="1600">
              <a:cs typeface="segoe ui semibold"/>
            </a:endParaRPr>
          </a:p>
        </p:txBody>
      </p:sp>
      <p:sp>
        <p:nvSpPr>
          <p:cNvPr id="30" name="Oval 29">
            <a:extLst>
              <a:ext uri="{FF2B5EF4-FFF2-40B4-BE49-F238E27FC236}">
                <a16:creationId xmlns:a16="http://schemas.microsoft.com/office/drawing/2014/main" id="{5F2D55F3-7975-DE23-B6E8-E5B05D608E51}"/>
              </a:ext>
              <a:ext uri="{C183D7F6-B498-43B3-948B-1728B52AA6E4}">
                <adec:decorative xmlns:adec="http://schemas.microsoft.com/office/drawing/2017/decorative" val="1"/>
              </a:ext>
            </a:extLst>
          </p:cNvPr>
          <p:cNvSpPr/>
          <p:nvPr/>
        </p:nvSpPr>
        <p:spPr bwMode="auto">
          <a:xfrm>
            <a:off x="586448" y="3532832"/>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25B21A3-0066-81D7-7F59-EBE297B6C70D}"/>
              </a:ext>
            </a:extLst>
          </p:cNvPr>
          <p:cNvSpPr/>
          <p:nvPr/>
        </p:nvSpPr>
        <p:spPr bwMode="auto">
          <a:xfrm>
            <a:off x="586448" y="2495850"/>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32">
            <a:extLst>
              <a:ext uri="{FF2B5EF4-FFF2-40B4-BE49-F238E27FC236}">
                <a16:creationId xmlns:a16="http://schemas.microsoft.com/office/drawing/2014/main" id="{15F778C6-A2EA-5DF9-6383-2689B9FB4534}"/>
              </a:ext>
            </a:extLst>
          </p:cNvPr>
          <p:cNvSpPr/>
          <p:nvPr/>
        </p:nvSpPr>
        <p:spPr bwMode="auto">
          <a:xfrm>
            <a:off x="4335890" y="1435100"/>
            <a:ext cx="3520220" cy="761349"/>
          </a:xfrm>
          <a:prstGeom prst="roundRect">
            <a:avLst>
              <a:gd name="adj" fmla="val 50000"/>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cs typeface="Segoe UI Semibold"/>
              </a:rPr>
              <a:t>New Identity categories</a:t>
            </a:r>
            <a:endParaRPr lang="en-US"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cs typeface="Segoe UI Semibold"/>
            </a:endParaRPr>
          </a:p>
        </p:txBody>
      </p:sp>
      <p:sp>
        <p:nvSpPr>
          <p:cNvPr id="41" name="TextBox 40">
            <a:extLst>
              <a:ext uri="{FF2B5EF4-FFF2-40B4-BE49-F238E27FC236}">
                <a16:creationId xmlns:a16="http://schemas.microsoft.com/office/drawing/2014/main" id="{D85A7E04-724C-C7B2-3977-EF75DA393672}"/>
              </a:ext>
            </a:extLst>
          </p:cNvPr>
          <p:cNvSpPr txBox="1"/>
          <p:nvPr/>
        </p:nvSpPr>
        <p:spPr>
          <a:xfrm>
            <a:off x="5052781" y="2679075"/>
            <a:ext cx="2803328" cy="338554"/>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Verified ID</a:t>
            </a:r>
            <a:endParaRPr lang="en-US" sz="1600">
              <a:cs typeface="segoe ui semibold"/>
            </a:endParaRPr>
          </a:p>
        </p:txBody>
      </p:sp>
      <p:sp>
        <p:nvSpPr>
          <p:cNvPr id="42" name="TextBox 41">
            <a:extLst>
              <a:ext uri="{FF2B5EF4-FFF2-40B4-BE49-F238E27FC236}">
                <a16:creationId xmlns:a16="http://schemas.microsoft.com/office/drawing/2014/main" id="{D99144CE-899F-F667-6471-33C6465DE8A4}"/>
              </a:ext>
            </a:extLst>
          </p:cNvPr>
          <p:cNvSpPr txBox="1"/>
          <p:nvPr/>
        </p:nvSpPr>
        <p:spPr>
          <a:xfrm>
            <a:off x="5052782" y="3573070"/>
            <a:ext cx="2803328" cy="584775"/>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Permissions Management</a:t>
            </a:r>
            <a:endParaRPr lang="en-US" sz="1600">
              <a:cs typeface="segoe ui semibold"/>
            </a:endParaRPr>
          </a:p>
        </p:txBody>
      </p:sp>
      <p:sp>
        <p:nvSpPr>
          <p:cNvPr id="44" name="TextBox 43">
            <a:extLst>
              <a:ext uri="{FF2B5EF4-FFF2-40B4-BE49-F238E27FC236}">
                <a16:creationId xmlns:a16="http://schemas.microsoft.com/office/drawing/2014/main" id="{5B3C5A20-6120-F7E4-8867-23D845854BED}"/>
              </a:ext>
            </a:extLst>
          </p:cNvPr>
          <p:cNvSpPr txBox="1"/>
          <p:nvPr/>
        </p:nvSpPr>
        <p:spPr>
          <a:xfrm>
            <a:off x="5052782" y="4713285"/>
            <a:ext cx="2803328" cy="338554"/>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Workload ID</a:t>
            </a:r>
            <a:endParaRPr lang="en-US" sz="1600">
              <a:cs typeface="segoe ui semibold"/>
            </a:endParaRPr>
          </a:p>
        </p:txBody>
      </p:sp>
      <p:sp>
        <p:nvSpPr>
          <p:cNvPr id="39" name="Oval 38">
            <a:extLst>
              <a:ext uri="{FF2B5EF4-FFF2-40B4-BE49-F238E27FC236}">
                <a16:creationId xmlns:a16="http://schemas.microsoft.com/office/drawing/2014/main" id="{0D8A42C2-B4D1-B806-1EE9-5C74DDB291DC}"/>
              </a:ext>
              <a:ext uri="{C183D7F6-B498-43B3-948B-1728B52AA6E4}">
                <adec:decorative xmlns:adec="http://schemas.microsoft.com/office/drawing/2017/decorative" val="1"/>
              </a:ext>
            </a:extLst>
          </p:cNvPr>
          <p:cNvSpPr/>
          <p:nvPr/>
        </p:nvSpPr>
        <p:spPr bwMode="auto">
          <a:xfrm>
            <a:off x="4335889" y="2526442"/>
            <a:ext cx="649356" cy="649356"/>
          </a:xfrm>
          <a:prstGeom prst="ellipse">
            <a:avLst/>
          </a:prstGeom>
          <a:solidFill>
            <a:schemeClr val="accent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A60DC82F-ECE6-DB5D-427F-EED63DB325A2}"/>
              </a:ext>
              <a:ext uri="{C183D7F6-B498-43B3-948B-1728B52AA6E4}">
                <adec:decorative xmlns:adec="http://schemas.microsoft.com/office/drawing/2017/decorative" val="1"/>
              </a:ext>
            </a:extLst>
          </p:cNvPr>
          <p:cNvSpPr/>
          <p:nvPr/>
        </p:nvSpPr>
        <p:spPr bwMode="auto">
          <a:xfrm>
            <a:off x="4335889" y="3543547"/>
            <a:ext cx="649356" cy="649356"/>
          </a:xfrm>
          <a:prstGeom prst="ellipse">
            <a:avLst/>
          </a:prstGeom>
          <a:solidFill>
            <a:srgbClr val="107C10"/>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96B7A89A-E2BE-FB15-E81F-235ACFA5B3EE}"/>
              </a:ext>
              <a:ext uri="{C183D7F6-B498-43B3-948B-1728B52AA6E4}">
                <adec:decorative xmlns:adec="http://schemas.microsoft.com/office/drawing/2017/decorative" val="1"/>
              </a:ext>
            </a:extLst>
          </p:cNvPr>
          <p:cNvSpPr/>
          <p:nvPr/>
        </p:nvSpPr>
        <p:spPr bwMode="auto">
          <a:xfrm>
            <a:off x="4335889" y="4570836"/>
            <a:ext cx="649356" cy="649356"/>
          </a:xfrm>
          <a:prstGeom prst="ellipse">
            <a:avLst/>
          </a:prstGeom>
          <a:solidFill>
            <a:srgbClr val="107C10"/>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Rounded Corners 132">
            <a:extLst>
              <a:ext uri="{FF2B5EF4-FFF2-40B4-BE49-F238E27FC236}">
                <a16:creationId xmlns:a16="http://schemas.microsoft.com/office/drawing/2014/main" id="{4B3C5221-FF9B-E017-280B-B25F629C809D}"/>
              </a:ext>
            </a:extLst>
          </p:cNvPr>
          <p:cNvSpPr/>
          <p:nvPr/>
        </p:nvSpPr>
        <p:spPr bwMode="auto">
          <a:xfrm>
            <a:off x="8085332" y="1435100"/>
            <a:ext cx="3520220" cy="761349"/>
          </a:xfrm>
          <a:prstGeom prst="roundRect">
            <a:avLst>
              <a:gd name="adj" fmla="val 50000"/>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solidFill>
                  <a:schemeClr val="tx1"/>
                </a:solidFill>
                <a:effectLst/>
                <a:uLnTx/>
                <a:uFillTx/>
                <a:cs typeface="Segoe UI Semibold"/>
              </a:rPr>
              <a:t>Network Access</a:t>
            </a:r>
            <a:endParaRPr lang="en-US" sz="2000" b="0" u="none" strike="noStrike" kern="1200" cap="none" spc="0" normalizeH="0" baseline="0" noProof="0">
              <a:ln>
                <a:noFill/>
              </a:ln>
              <a:solidFill>
                <a:schemeClr val="tx1"/>
              </a:solidFill>
              <a:effectLst/>
              <a:uLnTx/>
              <a:uFillTx/>
              <a:cs typeface="Segoe UI Semibold"/>
            </a:endParaRPr>
          </a:p>
        </p:txBody>
      </p:sp>
      <p:sp>
        <p:nvSpPr>
          <p:cNvPr id="36" name="TextBox 35">
            <a:extLst>
              <a:ext uri="{FF2B5EF4-FFF2-40B4-BE49-F238E27FC236}">
                <a16:creationId xmlns:a16="http://schemas.microsoft.com/office/drawing/2014/main" id="{9A3F16FF-13A6-E2D5-2498-9C1858B18913}"/>
              </a:ext>
            </a:extLst>
          </p:cNvPr>
          <p:cNvSpPr txBox="1"/>
          <p:nvPr/>
        </p:nvSpPr>
        <p:spPr>
          <a:xfrm>
            <a:off x="8802224" y="2528141"/>
            <a:ext cx="2803328" cy="584775"/>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Internet Access</a:t>
            </a:r>
            <a:endParaRPr lang="en-US" sz="1600">
              <a:cs typeface="segoe ui semibold"/>
            </a:endParaRPr>
          </a:p>
        </p:txBody>
      </p:sp>
      <p:sp>
        <p:nvSpPr>
          <p:cNvPr id="37" name="TextBox 36">
            <a:extLst>
              <a:ext uri="{FF2B5EF4-FFF2-40B4-BE49-F238E27FC236}">
                <a16:creationId xmlns:a16="http://schemas.microsoft.com/office/drawing/2014/main" id="{C377832B-DB9E-BD4D-97E2-D10EB23A02CE}"/>
              </a:ext>
            </a:extLst>
          </p:cNvPr>
          <p:cNvSpPr txBox="1"/>
          <p:nvPr/>
        </p:nvSpPr>
        <p:spPr>
          <a:xfrm>
            <a:off x="8802223" y="3565123"/>
            <a:ext cx="2803328" cy="584775"/>
          </a:xfrm>
          <a:prstGeom prst="rect">
            <a:avLst/>
          </a:prstGeom>
          <a:noFill/>
        </p:spPr>
        <p:txBody>
          <a:bodyPr wrap="square" lIns="91440" tIns="45720" rIns="91440" bIns="45720" anchor="ctr">
            <a:spAutoFit/>
          </a:bodyPr>
          <a:lstStyle/>
          <a:p>
            <a:pPr>
              <a:spcBef>
                <a:spcPts val="1000"/>
              </a:spcBef>
              <a:spcAft>
                <a:spcPts val="2000"/>
              </a:spcAft>
            </a:pPr>
            <a:r>
              <a:rPr lang="en-US" sz="1600">
                <a:cs typeface="Segoe UI"/>
              </a:rPr>
              <a:t>Microsoft Entra Private Access</a:t>
            </a:r>
            <a:endParaRPr lang="en-US" sz="1600">
              <a:cs typeface="segoe ui semibold"/>
            </a:endParaRPr>
          </a:p>
        </p:txBody>
      </p:sp>
      <p:sp>
        <p:nvSpPr>
          <p:cNvPr id="34" name="Oval 33">
            <a:extLst>
              <a:ext uri="{FF2B5EF4-FFF2-40B4-BE49-F238E27FC236}">
                <a16:creationId xmlns:a16="http://schemas.microsoft.com/office/drawing/2014/main" id="{7154A452-63EA-F43C-C035-B55237BF1AC1}"/>
              </a:ext>
              <a:ext uri="{C183D7F6-B498-43B3-948B-1728B52AA6E4}">
                <adec:decorative xmlns:adec="http://schemas.microsoft.com/office/drawing/2017/decorative" val="1"/>
              </a:ext>
            </a:extLst>
          </p:cNvPr>
          <p:cNvSpPr/>
          <p:nvPr/>
        </p:nvSpPr>
        <p:spPr bwMode="auto">
          <a:xfrm>
            <a:off x="8085332" y="2495850"/>
            <a:ext cx="649356" cy="649356"/>
          </a:xfrm>
          <a:prstGeom prst="ellipse">
            <a:avLst/>
          </a:prstGeom>
          <a:solidFill>
            <a:schemeClr val="accent2"/>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A72AEA34-9642-91C1-CA7E-264163AA35FF}"/>
              </a:ext>
              <a:ext uri="{C183D7F6-B498-43B3-948B-1728B52AA6E4}">
                <adec:decorative xmlns:adec="http://schemas.microsoft.com/office/drawing/2017/decorative" val="1"/>
              </a:ext>
            </a:extLst>
          </p:cNvPr>
          <p:cNvSpPr/>
          <p:nvPr/>
        </p:nvSpPr>
        <p:spPr bwMode="auto">
          <a:xfrm>
            <a:off x="8085332" y="3532832"/>
            <a:ext cx="649356" cy="649356"/>
          </a:xfrm>
          <a:prstGeom prst="ellipse">
            <a:avLst/>
          </a:prstGeom>
          <a:solidFill>
            <a:srgbClr val="FFBA0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138D83AF-5538-7E47-AB9C-471506E0C65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4499567" y="3710412"/>
            <a:ext cx="330762" cy="310090"/>
          </a:xfrm>
          <a:prstGeom prst="rect">
            <a:avLst/>
          </a:prstGeom>
        </p:spPr>
      </p:pic>
      <p:pic>
        <p:nvPicPr>
          <p:cNvPr id="4" name="Picture 3" descr="A picture containing symbol, black, design&#10;&#10;Description automatically generated">
            <a:extLst>
              <a:ext uri="{FF2B5EF4-FFF2-40B4-BE49-F238E27FC236}">
                <a16:creationId xmlns:a16="http://schemas.microsoft.com/office/drawing/2014/main" id="{A938A371-BDD6-ED72-8D6A-7F41FE265347}"/>
              </a:ext>
            </a:extLst>
          </p:cNvPr>
          <p:cNvPicPr>
            <a:picLocks noChangeAspect="1"/>
          </p:cNvPicPr>
          <p:nvPr/>
        </p:nvPicPr>
        <p:blipFill>
          <a:blip r:embed="rId5"/>
          <a:stretch>
            <a:fillRect/>
          </a:stretch>
        </p:blipFill>
        <p:spPr>
          <a:xfrm>
            <a:off x="656593" y="2570159"/>
            <a:ext cx="509066" cy="509064"/>
          </a:xfrm>
          <a:prstGeom prst="rect">
            <a:avLst/>
          </a:prstGeom>
        </p:spPr>
      </p:pic>
      <p:pic>
        <p:nvPicPr>
          <p:cNvPr id="6" name="Graphic 5">
            <a:extLst>
              <a:ext uri="{FF2B5EF4-FFF2-40B4-BE49-F238E27FC236}">
                <a16:creationId xmlns:a16="http://schemas.microsoft.com/office/drawing/2014/main" id="{09389F52-C5CB-AAD8-C94A-34482A04F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135" y="3694520"/>
            <a:ext cx="325984" cy="325982"/>
          </a:xfrm>
          <a:prstGeom prst="rect">
            <a:avLst/>
          </a:prstGeom>
        </p:spPr>
      </p:pic>
      <p:pic>
        <p:nvPicPr>
          <p:cNvPr id="12" name="Graphic 11">
            <a:extLst>
              <a:ext uri="{FF2B5EF4-FFF2-40B4-BE49-F238E27FC236}">
                <a16:creationId xmlns:a16="http://schemas.microsoft.com/office/drawing/2014/main" id="{72DB178F-DD2B-20BA-DE32-2C684B8F59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7373" y="4734117"/>
            <a:ext cx="322794" cy="322794"/>
          </a:xfrm>
          <a:prstGeom prst="rect">
            <a:avLst/>
          </a:prstGeom>
        </p:spPr>
      </p:pic>
      <p:pic>
        <p:nvPicPr>
          <p:cNvPr id="3" name="Graphic 2">
            <a:extLst>
              <a:ext uri="{FF2B5EF4-FFF2-40B4-BE49-F238E27FC236}">
                <a16:creationId xmlns:a16="http://schemas.microsoft.com/office/drawing/2014/main" id="{7FC26A58-E614-87DF-5940-7617A3017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04534" y="2619074"/>
            <a:ext cx="417872" cy="417872"/>
          </a:xfrm>
          <a:prstGeom prst="rect">
            <a:avLst/>
          </a:prstGeom>
        </p:spPr>
      </p:pic>
      <p:pic>
        <p:nvPicPr>
          <p:cNvPr id="8" name="Graphic 7">
            <a:extLst>
              <a:ext uri="{FF2B5EF4-FFF2-40B4-BE49-F238E27FC236}">
                <a16:creationId xmlns:a16="http://schemas.microsoft.com/office/drawing/2014/main" id="{8DB9254B-D227-AC28-9AB4-B5DE34C758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04534" y="3648898"/>
            <a:ext cx="429162" cy="429162"/>
          </a:xfrm>
          <a:prstGeom prst="rect">
            <a:avLst/>
          </a:prstGeom>
        </p:spPr>
      </p:pic>
      <p:pic>
        <p:nvPicPr>
          <p:cNvPr id="10" name="Picture 9" descr="A picture containing black, screenshot, design&#10;&#10;Description automatically generated">
            <a:extLst>
              <a:ext uri="{FF2B5EF4-FFF2-40B4-BE49-F238E27FC236}">
                <a16:creationId xmlns:a16="http://schemas.microsoft.com/office/drawing/2014/main" id="{09FDB7A9-61D7-D8E2-D33D-441018D94417}"/>
              </a:ext>
            </a:extLst>
          </p:cNvPr>
          <p:cNvPicPr>
            <a:picLocks noChangeAspect="1"/>
          </p:cNvPicPr>
          <p:nvPr/>
        </p:nvPicPr>
        <p:blipFill>
          <a:blip r:embed="rId14">
            <a:lum bright="70000" contrast="-70000"/>
          </a:blip>
          <a:stretch>
            <a:fillRect/>
          </a:stretch>
        </p:blipFill>
        <p:spPr>
          <a:xfrm>
            <a:off x="4478252" y="2675448"/>
            <a:ext cx="341915" cy="348620"/>
          </a:xfrm>
          <a:prstGeom prst="rect">
            <a:avLst/>
          </a:prstGeom>
        </p:spPr>
      </p:pic>
      <p:pic>
        <p:nvPicPr>
          <p:cNvPr id="11" name="Graphic 10">
            <a:extLst>
              <a:ext uri="{FF2B5EF4-FFF2-40B4-BE49-F238E27FC236}">
                <a16:creationId xmlns:a16="http://schemas.microsoft.com/office/drawing/2014/main" id="{01AD7B6F-9B89-A369-7D79-9150FCE039B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490" y="4693694"/>
            <a:ext cx="411272" cy="403639"/>
          </a:xfrm>
          <a:prstGeom prst="rect">
            <a:avLst/>
          </a:prstGeom>
        </p:spPr>
      </p:pic>
      <p:pic>
        <p:nvPicPr>
          <p:cNvPr id="13" name="Graphic 12">
            <a:extLst>
              <a:ext uri="{FF2B5EF4-FFF2-40B4-BE49-F238E27FC236}">
                <a16:creationId xmlns:a16="http://schemas.microsoft.com/office/drawing/2014/main" id="{A60B955C-62A4-C524-8079-44BB44135D3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6885" y="4756365"/>
            <a:ext cx="240972" cy="236498"/>
          </a:xfrm>
          <a:prstGeom prst="rect">
            <a:avLst/>
          </a:prstGeom>
        </p:spPr>
      </p:pic>
    </p:spTree>
    <p:extLst>
      <p:ext uri="{BB962C8B-B14F-4D97-AF65-F5344CB8AC3E}">
        <p14:creationId xmlns:p14="http://schemas.microsoft.com/office/powerpoint/2010/main" val="1459857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1444498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442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9C1B-73F8-43E8-4BBE-327E2DA620D8}"/>
              </a:ext>
            </a:extLst>
          </p:cNvPr>
          <p:cNvSpPr>
            <a:spLocks noGrp="1"/>
          </p:cNvSpPr>
          <p:nvPr>
            <p:ph type="title"/>
          </p:nvPr>
        </p:nvSpPr>
        <p:spPr>
          <a:xfrm>
            <a:off x="588263" y="588963"/>
            <a:ext cx="4158362" cy="2535236"/>
          </a:xfrm>
        </p:spPr>
        <p:txBody>
          <a:bodyPr wrap="square" anchor="b">
            <a:normAutofit/>
          </a:bodyPr>
          <a:lstStyle/>
          <a:p>
            <a:r>
              <a:rPr lang="en-US">
                <a:solidFill>
                  <a:schemeClr val="accent1"/>
                </a:solidFill>
              </a:rPr>
              <a:t>What is a CIEM?</a:t>
            </a:r>
          </a:p>
        </p:txBody>
      </p:sp>
      <p:sp>
        <p:nvSpPr>
          <p:cNvPr id="3" name="Content Placeholder 2">
            <a:extLst>
              <a:ext uri="{FF2B5EF4-FFF2-40B4-BE49-F238E27FC236}">
                <a16:creationId xmlns:a16="http://schemas.microsoft.com/office/drawing/2014/main" id="{A3D78C57-DE32-74FF-5FD8-8C48B05FF336}"/>
              </a:ext>
            </a:extLst>
          </p:cNvPr>
          <p:cNvSpPr>
            <a:spLocks noGrp="1"/>
          </p:cNvSpPr>
          <p:nvPr>
            <p:ph type="body" sz="quarter" idx="10"/>
          </p:nvPr>
        </p:nvSpPr>
        <p:spPr>
          <a:xfrm>
            <a:off x="584200" y="3535540"/>
            <a:ext cx="4162425" cy="2733497"/>
          </a:xfrm>
        </p:spPr>
        <p:txBody>
          <a:bodyPr wrap="square">
            <a:normAutofit/>
          </a:bodyPr>
          <a:lstStyle/>
          <a:p>
            <a:pPr marL="0" indent="0">
              <a:lnSpc>
                <a:spcPct val="90000"/>
              </a:lnSpc>
              <a:buNone/>
            </a:pPr>
            <a:endParaRPr lang="en-US" sz="1900"/>
          </a:p>
        </p:txBody>
      </p:sp>
      <p:pic>
        <p:nvPicPr>
          <p:cNvPr id="7" name="Picture Placeholder 6">
            <a:extLst>
              <a:ext uri="{FF2B5EF4-FFF2-40B4-BE49-F238E27FC236}">
                <a16:creationId xmlns:a16="http://schemas.microsoft.com/office/drawing/2014/main" id="{DA314892-07CF-E1A5-4DF1-755284CD2F5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a:stretch/>
        </p:blipFill>
        <p:spPr>
          <a:xfrm>
            <a:off x="4601183" y="282102"/>
            <a:ext cx="7590817" cy="6322979"/>
          </a:xfrm>
          <a:noFill/>
        </p:spPr>
      </p:pic>
    </p:spTree>
    <p:extLst>
      <p:ext uri="{BB962C8B-B14F-4D97-AF65-F5344CB8AC3E}">
        <p14:creationId xmlns:p14="http://schemas.microsoft.com/office/powerpoint/2010/main" val="12560450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1F59-51EF-ED0A-9AEF-7EFA60220812}"/>
              </a:ext>
            </a:extLst>
          </p:cNvPr>
          <p:cNvSpPr>
            <a:spLocks noGrp="1"/>
          </p:cNvSpPr>
          <p:nvPr>
            <p:ph type="title"/>
          </p:nvPr>
        </p:nvSpPr>
        <p:spPr/>
        <p:txBody>
          <a:bodyPr/>
          <a:lstStyle/>
          <a:p>
            <a:r>
              <a:rPr lang="en-US">
                <a:solidFill>
                  <a:schemeClr val="accent1"/>
                </a:solidFill>
              </a:rPr>
              <a:t>What is a CIEM?</a:t>
            </a:r>
          </a:p>
        </p:txBody>
      </p:sp>
      <p:sp>
        <p:nvSpPr>
          <p:cNvPr id="4" name="Content Placeholder 3">
            <a:extLst>
              <a:ext uri="{FF2B5EF4-FFF2-40B4-BE49-F238E27FC236}">
                <a16:creationId xmlns:a16="http://schemas.microsoft.com/office/drawing/2014/main" id="{58EF04A1-96BA-DA85-A108-5082772DF669}"/>
              </a:ext>
            </a:extLst>
          </p:cNvPr>
          <p:cNvSpPr>
            <a:spLocks noGrp="1"/>
          </p:cNvSpPr>
          <p:nvPr>
            <p:ph sz="quarter" idx="10"/>
          </p:nvPr>
        </p:nvSpPr>
        <p:spPr>
          <a:xfrm>
            <a:off x="584200" y="1435100"/>
            <a:ext cx="11018838" cy="430887"/>
          </a:xfrm>
        </p:spPr>
        <p:txBody>
          <a:bodyPr/>
          <a:lstStyle/>
          <a:p>
            <a:r>
              <a:rPr lang="en-US"/>
              <a:t>CIEM: Cloud Infrastructure Entitlement Management</a:t>
            </a:r>
          </a:p>
        </p:txBody>
      </p:sp>
      <p:grpSp>
        <p:nvGrpSpPr>
          <p:cNvPr id="12" name="Group 11">
            <a:extLst>
              <a:ext uri="{FF2B5EF4-FFF2-40B4-BE49-F238E27FC236}">
                <a16:creationId xmlns:a16="http://schemas.microsoft.com/office/drawing/2014/main" id="{7AEE577F-E5A4-951F-DE52-580932AD326E}"/>
              </a:ext>
            </a:extLst>
          </p:cNvPr>
          <p:cNvGrpSpPr/>
          <p:nvPr/>
        </p:nvGrpSpPr>
        <p:grpSpPr>
          <a:xfrm>
            <a:off x="914400" y="2528670"/>
            <a:ext cx="10363200" cy="4069080"/>
            <a:chOff x="914400" y="1760220"/>
            <a:chExt cx="10363200" cy="4069080"/>
          </a:xfrm>
        </p:grpSpPr>
        <p:sp>
          <p:nvSpPr>
            <p:cNvPr id="13" name="Rectangle 12">
              <a:extLst>
                <a:ext uri="{FF2B5EF4-FFF2-40B4-BE49-F238E27FC236}">
                  <a16:creationId xmlns:a16="http://schemas.microsoft.com/office/drawing/2014/main" id="{FDF08ADF-81EB-5E59-AF6E-8CA6A3DB7368}"/>
                </a:ext>
              </a:extLst>
            </p:cNvPr>
            <p:cNvSpPr/>
            <p:nvPr/>
          </p:nvSpPr>
          <p:spPr>
            <a:xfrm>
              <a:off x="914400" y="1760220"/>
              <a:ext cx="10363200" cy="4069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 name="Group 13">
              <a:extLst>
                <a:ext uri="{FF2B5EF4-FFF2-40B4-BE49-F238E27FC236}">
                  <a16:creationId xmlns:a16="http://schemas.microsoft.com/office/drawing/2014/main" id="{E6AE2267-C802-6F98-C087-6C8EF9D93FCE}"/>
                </a:ext>
              </a:extLst>
            </p:cNvPr>
            <p:cNvGrpSpPr/>
            <p:nvPr/>
          </p:nvGrpSpPr>
          <p:grpSpPr>
            <a:xfrm>
              <a:off x="1277905" y="2331544"/>
              <a:ext cx="3145508" cy="2924639"/>
              <a:chOff x="1175035" y="2354580"/>
              <a:chExt cx="3145508" cy="2924639"/>
            </a:xfrm>
          </p:grpSpPr>
          <p:sp>
            <p:nvSpPr>
              <p:cNvPr id="31" name="Rectangle 30">
                <a:extLst>
                  <a:ext uri="{FF2B5EF4-FFF2-40B4-BE49-F238E27FC236}">
                    <a16:creationId xmlns:a16="http://schemas.microsoft.com/office/drawing/2014/main" id="{5CBC923C-05F9-5481-4F0E-0FF8AE149DAD}"/>
                  </a:ext>
                </a:extLst>
              </p:cNvPr>
              <p:cNvSpPr/>
              <p:nvPr/>
            </p:nvSpPr>
            <p:spPr>
              <a:xfrm>
                <a:off x="1175035" y="2354580"/>
                <a:ext cx="3145508" cy="2924639"/>
              </a:xfrm>
              <a:prstGeom prst="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ea typeface="+mn-ea"/>
                  <a:cs typeface="+mn-cs"/>
                </a:endParaRPr>
              </a:p>
            </p:txBody>
          </p:sp>
          <p:sp>
            <p:nvSpPr>
              <p:cNvPr id="32" name="Title 3">
                <a:extLst>
                  <a:ext uri="{FF2B5EF4-FFF2-40B4-BE49-F238E27FC236}">
                    <a16:creationId xmlns:a16="http://schemas.microsoft.com/office/drawing/2014/main" id="{FDE40282-037F-0CFD-7034-6F2116FECDEF}"/>
                  </a:ext>
                </a:extLst>
              </p:cNvPr>
              <p:cNvSpPr txBox="1">
                <a:spLocks/>
              </p:cNvSpPr>
              <p:nvPr/>
            </p:nvSpPr>
            <p:spPr>
              <a:xfrm>
                <a:off x="2120553" y="2856203"/>
                <a:ext cx="1852833" cy="238712"/>
              </a:xfrm>
              <a:prstGeom prst="rect">
                <a:avLst/>
              </a:prstGeom>
            </p:spPr>
            <p:txBody>
              <a:bodyPr lIns="0" tIns="0" rIns="0" bIns="0"/>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n-lt"/>
                    <a:ea typeface="Open Sans" charset="0"/>
                    <a:cs typeface="Open Sans" charset="0"/>
                  </a:rPr>
                  <a:t>Risk</a:t>
                </a:r>
              </a:p>
            </p:txBody>
          </p:sp>
          <p:sp>
            <p:nvSpPr>
              <p:cNvPr id="33" name="TextBox 32">
                <a:extLst>
                  <a:ext uri="{FF2B5EF4-FFF2-40B4-BE49-F238E27FC236}">
                    <a16:creationId xmlns:a16="http://schemas.microsoft.com/office/drawing/2014/main" id="{31177140-7D21-BDBA-8FE8-559A76464834}"/>
                  </a:ext>
                </a:extLst>
              </p:cNvPr>
              <p:cNvSpPr txBox="1"/>
              <p:nvPr/>
            </p:nvSpPr>
            <p:spPr>
              <a:xfrm>
                <a:off x="1468437" y="3411983"/>
                <a:ext cx="2514600" cy="1115690"/>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000000"/>
                    </a:solidFill>
                    <a:effectLst/>
                    <a:uLnTx/>
                    <a:uFillTx/>
                    <a:ea typeface="Open Sans Semibold" charset="0"/>
                    <a:cs typeface="Open Sans Semibold" charset="0"/>
                  </a:rPr>
                  <a:t>CIEM tools help organizations manage</a:t>
                </a:r>
              </a:p>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000000"/>
                    </a:solidFill>
                    <a:effectLst/>
                    <a:uLnTx/>
                    <a:uFillTx/>
                    <a:ea typeface="Open Sans Semibold" charset="0"/>
                    <a:cs typeface="Open Sans Semibold" charset="0"/>
                  </a:rPr>
                  <a:t>cloud access risks via administration-time controls for the governance of entitlements in hybrid and </a:t>
                </a:r>
                <a:r>
                  <a:rPr kumimoji="0" lang="en-US" sz="1100" b="0" i="0" u="none" strike="noStrike" kern="1200" cap="none" spc="0" normalizeH="0" baseline="0" noProof="0" err="1">
                    <a:ln>
                      <a:noFill/>
                    </a:ln>
                    <a:solidFill>
                      <a:srgbClr val="000000"/>
                    </a:solidFill>
                    <a:effectLst/>
                    <a:uLnTx/>
                    <a:uFillTx/>
                    <a:ea typeface="Open Sans Semibold" charset="0"/>
                    <a:cs typeface="Open Sans Semibold" charset="0"/>
                  </a:rPr>
                  <a:t>multicloud</a:t>
                </a:r>
                <a:r>
                  <a:rPr kumimoji="0" lang="en-US" sz="1100" b="0" i="0" u="none" strike="noStrike" kern="1200" cap="none" spc="0" normalizeH="0" baseline="0" noProof="0">
                    <a:ln>
                      <a:noFill/>
                    </a:ln>
                    <a:solidFill>
                      <a:srgbClr val="000000"/>
                    </a:solidFill>
                    <a:effectLst/>
                    <a:uLnTx/>
                    <a:uFillTx/>
                    <a:ea typeface="Open Sans Semibold" charset="0"/>
                    <a:cs typeface="Open Sans Semibold" charset="0"/>
                  </a:rPr>
                  <a:t> infrastructure as a service (IaaS).</a:t>
                </a:r>
              </a:p>
            </p:txBody>
          </p:sp>
          <p:grpSp>
            <p:nvGrpSpPr>
              <p:cNvPr id="34" name="Group 33">
                <a:extLst>
                  <a:ext uri="{FF2B5EF4-FFF2-40B4-BE49-F238E27FC236}">
                    <a16:creationId xmlns:a16="http://schemas.microsoft.com/office/drawing/2014/main" id="{AADFBE18-64FE-CD75-9004-588BB6432412}"/>
                  </a:ext>
                </a:extLst>
              </p:cNvPr>
              <p:cNvGrpSpPr/>
              <p:nvPr/>
            </p:nvGrpSpPr>
            <p:grpSpPr>
              <a:xfrm>
                <a:off x="1468437" y="2682665"/>
                <a:ext cx="520700" cy="523875"/>
                <a:chOff x="861532" y="1850495"/>
                <a:chExt cx="520700" cy="523875"/>
              </a:xfrm>
            </p:grpSpPr>
            <p:sp>
              <p:nvSpPr>
                <p:cNvPr id="35" name="Freeform 25">
                  <a:extLst>
                    <a:ext uri="{FF2B5EF4-FFF2-40B4-BE49-F238E27FC236}">
                      <a16:creationId xmlns:a16="http://schemas.microsoft.com/office/drawing/2014/main" id="{BFF6BA37-491B-0484-E3E4-9C266E06C627}"/>
                    </a:ext>
                  </a:extLst>
                </p:cNvPr>
                <p:cNvSpPr>
                  <a:spLocks noEditPoints="1"/>
                </p:cNvSpPr>
                <p:nvPr/>
              </p:nvSpPr>
              <p:spPr bwMode="auto">
                <a:xfrm>
                  <a:off x="861532" y="1850495"/>
                  <a:ext cx="520700" cy="523875"/>
                </a:xfrm>
                <a:custGeom>
                  <a:avLst/>
                  <a:gdLst>
                    <a:gd name="T0" fmla="*/ 312 w 657"/>
                    <a:gd name="T1" fmla="*/ 659 h 659"/>
                    <a:gd name="T2" fmla="*/ 262 w 657"/>
                    <a:gd name="T3" fmla="*/ 652 h 659"/>
                    <a:gd name="T4" fmla="*/ 200 w 657"/>
                    <a:gd name="T5" fmla="*/ 634 h 659"/>
                    <a:gd name="T6" fmla="*/ 120 w 657"/>
                    <a:gd name="T7" fmla="*/ 584 h 659"/>
                    <a:gd name="T8" fmla="*/ 56 w 657"/>
                    <a:gd name="T9" fmla="*/ 514 h 659"/>
                    <a:gd name="T10" fmla="*/ 15 w 657"/>
                    <a:gd name="T11" fmla="*/ 428 h 659"/>
                    <a:gd name="T12" fmla="*/ 4 w 657"/>
                    <a:gd name="T13" fmla="*/ 380 h 659"/>
                    <a:gd name="T14" fmla="*/ 0 w 657"/>
                    <a:gd name="T15" fmla="*/ 330 h 659"/>
                    <a:gd name="T16" fmla="*/ 1 w 657"/>
                    <a:gd name="T17" fmla="*/ 296 h 659"/>
                    <a:gd name="T18" fmla="*/ 11 w 657"/>
                    <a:gd name="T19" fmla="*/ 248 h 659"/>
                    <a:gd name="T20" fmla="*/ 39 w 657"/>
                    <a:gd name="T21" fmla="*/ 174 h 659"/>
                    <a:gd name="T22" fmla="*/ 97 w 657"/>
                    <a:gd name="T23" fmla="*/ 97 h 659"/>
                    <a:gd name="T24" fmla="*/ 172 w 657"/>
                    <a:gd name="T25" fmla="*/ 41 h 659"/>
                    <a:gd name="T26" fmla="*/ 246 w 657"/>
                    <a:gd name="T27" fmla="*/ 11 h 659"/>
                    <a:gd name="T28" fmla="*/ 296 w 657"/>
                    <a:gd name="T29" fmla="*/ 3 h 659"/>
                    <a:gd name="T30" fmla="*/ 329 w 657"/>
                    <a:gd name="T31" fmla="*/ 0 h 659"/>
                    <a:gd name="T32" fmla="*/ 379 w 657"/>
                    <a:gd name="T33" fmla="*/ 5 h 659"/>
                    <a:gd name="T34" fmla="*/ 426 w 657"/>
                    <a:gd name="T35" fmla="*/ 15 h 659"/>
                    <a:gd name="T36" fmla="*/ 512 w 657"/>
                    <a:gd name="T37" fmla="*/ 57 h 659"/>
                    <a:gd name="T38" fmla="*/ 582 w 657"/>
                    <a:gd name="T39" fmla="*/ 121 h 659"/>
                    <a:gd name="T40" fmla="*/ 632 w 657"/>
                    <a:gd name="T41" fmla="*/ 202 h 659"/>
                    <a:gd name="T42" fmla="*/ 651 w 657"/>
                    <a:gd name="T43" fmla="*/ 264 h 659"/>
                    <a:gd name="T44" fmla="*/ 657 w 657"/>
                    <a:gd name="T45" fmla="*/ 314 h 659"/>
                    <a:gd name="T46" fmla="*/ 657 w 657"/>
                    <a:gd name="T47" fmla="*/ 347 h 659"/>
                    <a:gd name="T48" fmla="*/ 651 w 657"/>
                    <a:gd name="T49" fmla="*/ 396 h 659"/>
                    <a:gd name="T50" fmla="*/ 632 w 657"/>
                    <a:gd name="T51" fmla="*/ 457 h 659"/>
                    <a:gd name="T52" fmla="*/ 582 w 657"/>
                    <a:gd name="T53" fmla="*/ 539 h 659"/>
                    <a:gd name="T54" fmla="*/ 512 w 657"/>
                    <a:gd name="T55" fmla="*/ 603 h 659"/>
                    <a:gd name="T56" fmla="*/ 426 w 657"/>
                    <a:gd name="T57" fmla="*/ 644 h 659"/>
                    <a:gd name="T58" fmla="*/ 379 w 657"/>
                    <a:gd name="T59" fmla="*/ 655 h 659"/>
                    <a:gd name="T60" fmla="*/ 329 w 657"/>
                    <a:gd name="T61" fmla="*/ 659 h 659"/>
                    <a:gd name="T62" fmla="*/ 329 w 657"/>
                    <a:gd name="T63" fmla="*/ 38 h 659"/>
                    <a:gd name="T64" fmla="*/ 242 w 657"/>
                    <a:gd name="T65" fmla="*/ 52 h 659"/>
                    <a:gd name="T66" fmla="*/ 165 w 657"/>
                    <a:gd name="T67" fmla="*/ 89 h 659"/>
                    <a:gd name="T68" fmla="*/ 104 w 657"/>
                    <a:gd name="T69" fmla="*/ 144 h 659"/>
                    <a:gd name="T70" fmla="*/ 61 w 657"/>
                    <a:gd name="T71" fmla="*/ 217 h 659"/>
                    <a:gd name="T72" fmla="*/ 39 w 657"/>
                    <a:gd name="T73" fmla="*/ 300 h 659"/>
                    <a:gd name="T74" fmla="*/ 39 w 657"/>
                    <a:gd name="T75" fmla="*/ 359 h 659"/>
                    <a:gd name="T76" fmla="*/ 61 w 657"/>
                    <a:gd name="T77" fmla="*/ 444 h 659"/>
                    <a:gd name="T78" fmla="*/ 104 w 657"/>
                    <a:gd name="T79" fmla="*/ 515 h 659"/>
                    <a:gd name="T80" fmla="*/ 165 w 657"/>
                    <a:gd name="T81" fmla="*/ 572 h 659"/>
                    <a:gd name="T82" fmla="*/ 242 w 657"/>
                    <a:gd name="T83" fmla="*/ 608 h 659"/>
                    <a:gd name="T84" fmla="*/ 329 w 657"/>
                    <a:gd name="T85" fmla="*/ 621 h 659"/>
                    <a:gd name="T86" fmla="*/ 387 w 657"/>
                    <a:gd name="T87" fmla="*/ 616 h 659"/>
                    <a:gd name="T88" fmla="*/ 468 w 657"/>
                    <a:gd name="T89" fmla="*/ 586 h 659"/>
                    <a:gd name="T90" fmla="*/ 535 w 657"/>
                    <a:gd name="T91" fmla="*/ 535 h 659"/>
                    <a:gd name="T92" fmla="*/ 585 w 657"/>
                    <a:gd name="T93" fmla="*/ 468 h 659"/>
                    <a:gd name="T94" fmla="*/ 614 w 657"/>
                    <a:gd name="T95" fmla="*/ 389 h 659"/>
                    <a:gd name="T96" fmla="*/ 620 w 657"/>
                    <a:gd name="T97" fmla="*/ 330 h 659"/>
                    <a:gd name="T98" fmla="*/ 608 w 657"/>
                    <a:gd name="T99" fmla="*/ 244 h 659"/>
                    <a:gd name="T100" fmla="*/ 570 w 657"/>
                    <a:gd name="T101" fmla="*/ 167 h 659"/>
                    <a:gd name="T102" fmla="*/ 513 w 657"/>
                    <a:gd name="T103" fmla="*/ 105 h 659"/>
                    <a:gd name="T104" fmla="*/ 442 w 657"/>
                    <a:gd name="T105" fmla="*/ 62 h 659"/>
                    <a:gd name="T106" fmla="*/ 359 w 657"/>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9">
                      <a:moveTo>
                        <a:pt x="329" y="659"/>
                      </a:moveTo>
                      <a:lnTo>
                        <a:pt x="329" y="659"/>
                      </a:lnTo>
                      <a:lnTo>
                        <a:pt x="312" y="659"/>
                      </a:lnTo>
                      <a:lnTo>
                        <a:pt x="296" y="658"/>
                      </a:lnTo>
                      <a:lnTo>
                        <a:pt x="278" y="655"/>
                      </a:lnTo>
                      <a:lnTo>
                        <a:pt x="262" y="652"/>
                      </a:lnTo>
                      <a:lnTo>
                        <a:pt x="246" y="648"/>
                      </a:lnTo>
                      <a:lnTo>
                        <a:pt x="231" y="644"/>
                      </a:lnTo>
                      <a:lnTo>
                        <a:pt x="200" y="634"/>
                      </a:lnTo>
                      <a:lnTo>
                        <a:pt x="172" y="619"/>
                      </a:lnTo>
                      <a:lnTo>
                        <a:pt x="145" y="603"/>
                      </a:lnTo>
                      <a:lnTo>
                        <a:pt x="120" y="584"/>
                      </a:lnTo>
                      <a:lnTo>
                        <a:pt x="97" y="562"/>
                      </a:lnTo>
                      <a:lnTo>
                        <a:pt x="75" y="539"/>
                      </a:lnTo>
                      <a:lnTo>
                        <a:pt x="56" y="514"/>
                      </a:lnTo>
                      <a:lnTo>
                        <a:pt x="39" y="487"/>
                      </a:lnTo>
                      <a:lnTo>
                        <a:pt x="26" y="457"/>
                      </a:lnTo>
                      <a:lnTo>
                        <a:pt x="15" y="428"/>
                      </a:lnTo>
                      <a:lnTo>
                        <a:pt x="11" y="412"/>
                      </a:lnTo>
                      <a:lnTo>
                        <a:pt x="7" y="396"/>
                      </a:lnTo>
                      <a:lnTo>
                        <a:pt x="4" y="380"/>
                      </a:lnTo>
                      <a:lnTo>
                        <a:pt x="1" y="363"/>
                      </a:lnTo>
                      <a:lnTo>
                        <a:pt x="0" y="347"/>
                      </a:lnTo>
                      <a:lnTo>
                        <a:pt x="0" y="330"/>
                      </a:lnTo>
                      <a:lnTo>
                        <a:pt x="0" y="330"/>
                      </a:lnTo>
                      <a:lnTo>
                        <a:pt x="0" y="314"/>
                      </a:lnTo>
                      <a:lnTo>
                        <a:pt x="1" y="296"/>
                      </a:lnTo>
                      <a:lnTo>
                        <a:pt x="4" y="280"/>
                      </a:lnTo>
                      <a:lnTo>
                        <a:pt x="7" y="264"/>
                      </a:lnTo>
                      <a:lnTo>
                        <a:pt x="11" y="248"/>
                      </a:lnTo>
                      <a:lnTo>
                        <a:pt x="15" y="233"/>
                      </a:lnTo>
                      <a:lnTo>
                        <a:pt x="26" y="202"/>
                      </a:lnTo>
                      <a:lnTo>
                        <a:pt x="39" y="174"/>
                      </a:lnTo>
                      <a:lnTo>
                        <a:pt x="56" y="146"/>
                      </a:lnTo>
                      <a:lnTo>
                        <a:pt x="75" y="121"/>
                      </a:lnTo>
                      <a:lnTo>
                        <a:pt x="97" y="97"/>
                      </a:lnTo>
                      <a:lnTo>
                        <a:pt x="120" y="76"/>
                      </a:lnTo>
                      <a:lnTo>
                        <a:pt x="145" y="57"/>
                      </a:lnTo>
                      <a:lnTo>
                        <a:pt x="172" y="41"/>
                      </a:lnTo>
                      <a:lnTo>
                        <a:pt x="200" y="27"/>
                      </a:lnTo>
                      <a:lnTo>
                        <a:pt x="231" y="15"/>
                      </a:lnTo>
                      <a:lnTo>
                        <a:pt x="246" y="11"/>
                      </a:lnTo>
                      <a:lnTo>
                        <a:pt x="262" y="7"/>
                      </a:lnTo>
                      <a:lnTo>
                        <a:pt x="278" y="5"/>
                      </a:lnTo>
                      <a:lnTo>
                        <a:pt x="296" y="3"/>
                      </a:lnTo>
                      <a:lnTo>
                        <a:pt x="312" y="2"/>
                      </a:lnTo>
                      <a:lnTo>
                        <a:pt x="329" y="0"/>
                      </a:lnTo>
                      <a:lnTo>
                        <a:pt x="329" y="0"/>
                      </a:lnTo>
                      <a:lnTo>
                        <a:pt x="345" y="2"/>
                      </a:lnTo>
                      <a:lnTo>
                        <a:pt x="363" y="3"/>
                      </a:lnTo>
                      <a:lnTo>
                        <a:pt x="379" y="5"/>
                      </a:lnTo>
                      <a:lnTo>
                        <a:pt x="395" y="7"/>
                      </a:lnTo>
                      <a:lnTo>
                        <a:pt x="411" y="11"/>
                      </a:lnTo>
                      <a:lnTo>
                        <a:pt x="426" y="15"/>
                      </a:lnTo>
                      <a:lnTo>
                        <a:pt x="457" y="27"/>
                      </a:lnTo>
                      <a:lnTo>
                        <a:pt x="485" y="41"/>
                      </a:lnTo>
                      <a:lnTo>
                        <a:pt x="512" y="57"/>
                      </a:lnTo>
                      <a:lnTo>
                        <a:pt x="538" y="76"/>
                      </a:lnTo>
                      <a:lnTo>
                        <a:pt x="562" y="97"/>
                      </a:lnTo>
                      <a:lnTo>
                        <a:pt x="582" y="121"/>
                      </a:lnTo>
                      <a:lnTo>
                        <a:pt x="601" y="146"/>
                      </a:lnTo>
                      <a:lnTo>
                        <a:pt x="618" y="174"/>
                      </a:lnTo>
                      <a:lnTo>
                        <a:pt x="632" y="202"/>
                      </a:lnTo>
                      <a:lnTo>
                        <a:pt x="642" y="233"/>
                      </a:lnTo>
                      <a:lnTo>
                        <a:pt x="648" y="248"/>
                      </a:lnTo>
                      <a:lnTo>
                        <a:pt x="651" y="264"/>
                      </a:lnTo>
                      <a:lnTo>
                        <a:pt x="653" y="280"/>
                      </a:lnTo>
                      <a:lnTo>
                        <a:pt x="656" y="296"/>
                      </a:lnTo>
                      <a:lnTo>
                        <a:pt x="657" y="314"/>
                      </a:lnTo>
                      <a:lnTo>
                        <a:pt x="657" y="330"/>
                      </a:lnTo>
                      <a:lnTo>
                        <a:pt x="657" y="330"/>
                      </a:lnTo>
                      <a:lnTo>
                        <a:pt x="657" y="347"/>
                      </a:lnTo>
                      <a:lnTo>
                        <a:pt x="656" y="363"/>
                      </a:lnTo>
                      <a:lnTo>
                        <a:pt x="653" y="380"/>
                      </a:lnTo>
                      <a:lnTo>
                        <a:pt x="651" y="396"/>
                      </a:lnTo>
                      <a:lnTo>
                        <a:pt x="648" y="412"/>
                      </a:lnTo>
                      <a:lnTo>
                        <a:pt x="642" y="428"/>
                      </a:lnTo>
                      <a:lnTo>
                        <a:pt x="632" y="457"/>
                      </a:lnTo>
                      <a:lnTo>
                        <a:pt x="618" y="487"/>
                      </a:lnTo>
                      <a:lnTo>
                        <a:pt x="601" y="514"/>
                      </a:lnTo>
                      <a:lnTo>
                        <a:pt x="582" y="539"/>
                      </a:lnTo>
                      <a:lnTo>
                        <a:pt x="562" y="562"/>
                      </a:lnTo>
                      <a:lnTo>
                        <a:pt x="538" y="584"/>
                      </a:lnTo>
                      <a:lnTo>
                        <a:pt x="512" y="603"/>
                      </a:lnTo>
                      <a:lnTo>
                        <a:pt x="485" y="619"/>
                      </a:lnTo>
                      <a:lnTo>
                        <a:pt x="457" y="634"/>
                      </a:lnTo>
                      <a:lnTo>
                        <a:pt x="426" y="644"/>
                      </a:lnTo>
                      <a:lnTo>
                        <a:pt x="411" y="648"/>
                      </a:lnTo>
                      <a:lnTo>
                        <a:pt x="395" y="652"/>
                      </a:lnTo>
                      <a:lnTo>
                        <a:pt x="379" y="655"/>
                      </a:lnTo>
                      <a:lnTo>
                        <a:pt x="363" y="658"/>
                      </a:lnTo>
                      <a:lnTo>
                        <a:pt x="345" y="659"/>
                      </a:lnTo>
                      <a:lnTo>
                        <a:pt x="329" y="659"/>
                      </a:lnTo>
                      <a:lnTo>
                        <a:pt x="329" y="659"/>
                      </a:lnTo>
                      <a:close/>
                      <a:moveTo>
                        <a:pt x="329" y="38"/>
                      </a:moveTo>
                      <a:lnTo>
                        <a:pt x="329" y="38"/>
                      </a:lnTo>
                      <a:lnTo>
                        <a:pt x="298" y="41"/>
                      </a:lnTo>
                      <a:lnTo>
                        <a:pt x="270" y="45"/>
                      </a:lnTo>
                      <a:lnTo>
                        <a:pt x="242" y="52"/>
                      </a:lnTo>
                      <a:lnTo>
                        <a:pt x="215" y="62"/>
                      </a:lnTo>
                      <a:lnTo>
                        <a:pt x="190" y="74"/>
                      </a:lnTo>
                      <a:lnTo>
                        <a:pt x="165" y="89"/>
                      </a:lnTo>
                      <a:lnTo>
                        <a:pt x="144" y="105"/>
                      </a:lnTo>
                      <a:lnTo>
                        <a:pt x="122" y="124"/>
                      </a:lnTo>
                      <a:lnTo>
                        <a:pt x="104" y="144"/>
                      </a:lnTo>
                      <a:lnTo>
                        <a:pt x="87" y="167"/>
                      </a:lnTo>
                      <a:lnTo>
                        <a:pt x="73" y="191"/>
                      </a:lnTo>
                      <a:lnTo>
                        <a:pt x="61" y="217"/>
                      </a:lnTo>
                      <a:lnTo>
                        <a:pt x="51" y="244"/>
                      </a:lnTo>
                      <a:lnTo>
                        <a:pt x="43" y="272"/>
                      </a:lnTo>
                      <a:lnTo>
                        <a:pt x="39" y="300"/>
                      </a:lnTo>
                      <a:lnTo>
                        <a:pt x="38" y="330"/>
                      </a:lnTo>
                      <a:lnTo>
                        <a:pt x="38" y="330"/>
                      </a:lnTo>
                      <a:lnTo>
                        <a:pt x="39" y="359"/>
                      </a:lnTo>
                      <a:lnTo>
                        <a:pt x="43" y="389"/>
                      </a:lnTo>
                      <a:lnTo>
                        <a:pt x="51" y="417"/>
                      </a:lnTo>
                      <a:lnTo>
                        <a:pt x="61" y="444"/>
                      </a:lnTo>
                      <a:lnTo>
                        <a:pt x="73" y="468"/>
                      </a:lnTo>
                      <a:lnTo>
                        <a:pt x="87" y="492"/>
                      </a:lnTo>
                      <a:lnTo>
                        <a:pt x="104" y="515"/>
                      </a:lnTo>
                      <a:lnTo>
                        <a:pt x="122" y="535"/>
                      </a:lnTo>
                      <a:lnTo>
                        <a:pt x="144" y="554"/>
                      </a:lnTo>
                      <a:lnTo>
                        <a:pt x="165" y="572"/>
                      </a:lnTo>
                      <a:lnTo>
                        <a:pt x="190" y="586"/>
                      </a:lnTo>
                      <a:lnTo>
                        <a:pt x="215" y="599"/>
                      </a:lnTo>
                      <a:lnTo>
                        <a:pt x="242" y="608"/>
                      </a:lnTo>
                      <a:lnTo>
                        <a:pt x="270" y="616"/>
                      </a:lnTo>
                      <a:lnTo>
                        <a:pt x="298" y="620"/>
                      </a:lnTo>
                      <a:lnTo>
                        <a:pt x="329" y="621"/>
                      </a:lnTo>
                      <a:lnTo>
                        <a:pt x="329" y="621"/>
                      </a:lnTo>
                      <a:lnTo>
                        <a:pt x="359" y="620"/>
                      </a:lnTo>
                      <a:lnTo>
                        <a:pt x="387" y="616"/>
                      </a:lnTo>
                      <a:lnTo>
                        <a:pt x="415" y="608"/>
                      </a:lnTo>
                      <a:lnTo>
                        <a:pt x="442" y="599"/>
                      </a:lnTo>
                      <a:lnTo>
                        <a:pt x="468" y="586"/>
                      </a:lnTo>
                      <a:lnTo>
                        <a:pt x="492" y="572"/>
                      </a:lnTo>
                      <a:lnTo>
                        <a:pt x="513" y="554"/>
                      </a:lnTo>
                      <a:lnTo>
                        <a:pt x="535" y="535"/>
                      </a:lnTo>
                      <a:lnTo>
                        <a:pt x="554" y="515"/>
                      </a:lnTo>
                      <a:lnTo>
                        <a:pt x="570" y="492"/>
                      </a:lnTo>
                      <a:lnTo>
                        <a:pt x="585" y="468"/>
                      </a:lnTo>
                      <a:lnTo>
                        <a:pt x="597" y="444"/>
                      </a:lnTo>
                      <a:lnTo>
                        <a:pt x="608" y="417"/>
                      </a:lnTo>
                      <a:lnTo>
                        <a:pt x="614" y="389"/>
                      </a:lnTo>
                      <a:lnTo>
                        <a:pt x="618" y="359"/>
                      </a:lnTo>
                      <a:lnTo>
                        <a:pt x="620" y="330"/>
                      </a:lnTo>
                      <a:lnTo>
                        <a:pt x="620" y="330"/>
                      </a:lnTo>
                      <a:lnTo>
                        <a:pt x="618" y="300"/>
                      </a:lnTo>
                      <a:lnTo>
                        <a:pt x="614" y="272"/>
                      </a:lnTo>
                      <a:lnTo>
                        <a:pt x="608" y="244"/>
                      </a:lnTo>
                      <a:lnTo>
                        <a:pt x="597" y="217"/>
                      </a:lnTo>
                      <a:lnTo>
                        <a:pt x="585" y="191"/>
                      </a:lnTo>
                      <a:lnTo>
                        <a:pt x="570" y="167"/>
                      </a:lnTo>
                      <a:lnTo>
                        <a:pt x="554" y="144"/>
                      </a:lnTo>
                      <a:lnTo>
                        <a:pt x="535" y="124"/>
                      </a:lnTo>
                      <a:lnTo>
                        <a:pt x="513" y="105"/>
                      </a:lnTo>
                      <a:lnTo>
                        <a:pt x="492" y="89"/>
                      </a:lnTo>
                      <a:lnTo>
                        <a:pt x="468" y="74"/>
                      </a:lnTo>
                      <a:lnTo>
                        <a:pt x="442" y="62"/>
                      </a:lnTo>
                      <a:lnTo>
                        <a:pt x="415" y="52"/>
                      </a:lnTo>
                      <a:lnTo>
                        <a:pt x="387" y="45"/>
                      </a:lnTo>
                      <a:lnTo>
                        <a:pt x="359" y="41"/>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36" name="Freeform 129">
                  <a:extLst>
                    <a:ext uri="{FF2B5EF4-FFF2-40B4-BE49-F238E27FC236}">
                      <a16:creationId xmlns:a16="http://schemas.microsoft.com/office/drawing/2014/main" id="{00A850F9-3B3D-8C55-DE80-E41B6020F598}"/>
                    </a:ext>
                  </a:extLst>
                </p:cNvPr>
                <p:cNvSpPr>
                  <a:spLocks/>
                </p:cNvSpPr>
                <p:nvPr/>
              </p:nvSpPr>
              <p:spPr bwMode="auto">
                <a:xfrm>
                  <a:off x="1069495" y="2071158"/>
                  <a:ext cx="115888" cy="144463"/>
                </a:xfrm>
                <a:custGeom>
                  <a:avLst/>
                  <a:gdLst>
                    <a:gd name="T0" fmla="*/ 34 w 147"/>
                    <a:gd name="T1" fmla="*/ 87 h 181"/>
                    <a:gd name="T2" fmla="*/ 34 w 147"/>
                    <a:gd name="T3" fmla="*/ 176 h 181"/>
                    <a:gd name="T4" fmla="*/ 34 w 147"/>
                    <a:gd name="T5" fmla="*/ 176 h 181"/>
                    <a:gd name="T6" fmla="*/ 35 w 147"/>
                    <a:gd name="T7" fmla="*/ 177 h 181"/>
                    <a:gd name="T8" fmla="*/ 35 w 147"/>
                    <a:gd name="T9" fmla="*/ 180 h 181"/>
                    <a:gd name="T10" fmla="*/ 38 w 147"/>
                    <a:gd name="T11" fmla="*/ 181 h 181"/>
                    <a:gd name="T12" fmla="*/ 39 w 147"/>
                    <a:gd name="T13" fmla="*/ 181 h 181"/>
                    <a:gd name="T14" fmla="*/ 108 w 147"/>
                    <a:gd name="T15" fmla="*/ 181 h 181"/>
                    <a:gd name="T16" fmla="*/ 108 w 147"/>
                    <a:gd name="T17" fmla="*/ 181 h 181"/>
                    <a:gd name="T18" fmla="*/ 110 w 147"/>
                    <a:gd name="T19" fmla="*/ 181 h 181"/>
                    <a:gd name="T20" fmla="*/ 112 w 147"/>
                    <a:gd name="T21" fmla="*/ 180 h 181"/>
                    <a:gd name="T22" fmla="*/ 113 w 147"/>
                    <a:gd name="T23" fmla="*/ 177 h 181"/>
                    <a:gd name="T24" fmla="*/ 113 w 147"/>
                    <a:gd name="T25" fmla="*/ 176 h 181"/>
                    <a:gd name="T26" fmla="*/ 113 w 147"/>
                    <a:gd name="T27" fmla="*/ 87 h 181"/>
                    <a:gd name="T28" fmla="*/ 145 w 147"/>
                    <a:gd name="T29" fmla="*/ 55 h 181"/>
                    <a:gd name="T30" fmla="*/ 145 w 147"/>
                    <a:gd name="T31" fmla="*/ 55 h 181"/>
                    <a:gd name="T32" fmla="*/ 147 w 147"/>
                    <a:gd name="T33" fmla="*/ 53 h 181"/>
                    <a:gd name="T34" fmla="*/ 147 w 147"/>
                    <a:gd name="T35" fmla="*/ 51 h 181"/>
                    <a:gd name="T36" fmla="*/ 147 w 147"/>
                    <a:gd name="T37" fmla="*/ 6 h 181"/>
                    <a:gd name="T38" fmla="*/ 147 w 147"/>
                    <a:gd name="T39" fmla="*/ 6 h 181"/>
                    <a:gd name="T40" fmla="*/ 147 w 147"/>
                    <a:gd name="T41" fmla="*/ 4 h 181"/>
                    <a:gd name="T42" fmla="*/ 145 w 147"/>
                    <a:gd name="T43" fmla="*/ 2 h 181"/>
                    <a:gd name="T44" fmla="*/ 144 w 147"/>
                    <a:gd name="T45" fmla="*/ 1 h 181"/>
                    <a:gd name="T46" fmla="*/ 141 w 147"/>
                    <a:gd name="T47" fmla="*/ 0 h 181"/>
                    <a:gd name="T48" fmla="*/ 5 w 147"/>
                    <a:gd name="T49" fmla="*/ 0 h 181"/>
                    <a:gd name="T50" fmla="*/ 5 w 147"/>
                    <a:gd name="T51" fmla="*/ 0 h 181"/>
                    <a:gd name="T52" fmla="*/ 3 w 147"/>
                    <a:gd name="T53" fmla="*/ 1 h 181"/>
                    <a:gd name="T54" fmla="*/ 1 w 147"/>
                    <a:gd name="T55" fmla="*/ 2 h 181"/>
                    <a:gd name="T56" fmla="*/ 0 w 147"/>
                    <a:gd name="T57" fmla="*/ 4 h 181"/>
                    <a:gd name="T58" fmla="*/ 0 w 147"/>
                    <a:gd name="T59" fmla="*/ 6 h 181"/>
                    <a:gd name="T60" fmla="*/ 0 w 147"/>
                    <a:gd name="T61" fmla="*/ 51 h 181"/>
                    <a:gd name="T62" fmla="*/ 0 w 147"/>
                    <a:gd name="T63" fmla="*/ 51 h 181"/>
                    <a:gd name="T64" fmla="*/ 0 w 147"/>
                    <a:gd name="T65" fmla="*/ 53 h 181"/>
                    <a:gd name="T66" fmla="*/ 1 w 147"/>
                    <a:gd name="T67" fmla="*/ 55 h 181"/>
                    <a:gd name="T68" fmla="*/ 34 w 147"/>
                    <a:gd name="T69" fmla="*/ 8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81">
                      <a:moveTo>
                        <a:pt x="34" y="87"/>
                      </a:moveTo>
                      <a:lnTo>
                        <a:pt x="34" y="176"/>
                      </a:lnTo>
                      <a:lnTo>
                        <a:pt x="34" y="176"/>
                      </a:lnTo>
                      <a:lnTo>
                        <a:pt x="35" y="177"/>
                      </a:lnTo>
                      <a:lnTo>
                        <a:pt x="35" y="180"/>
                      </a:lnTo>
                      <a:lnTo>
                        <a:pt x="38" y="181"/>
                      </a:lnTo>
                      <a:lnTo>
                        <a:pt x="39" y="181"/>
                      </a:lnTo>
                      <a:lnTo>
                        <a:pt x="108" y="181"/>
                      </a:lnTo>
                      <a:lnTo>
                        <a:pt x="108" y="181"/>
                      </a:lnTo>
                      <a:lnTo>
                        <a:pt x="110" y="181"/>
                      </a:lnTo>
                      <a:lnTo>
                        <a:pt x="112" y="180"/>
                      </a:lnTo>
                      <a:lnTo>
                        <a:pt x="113" y="177"/>
                      </a:lnTo>
                      <a:lnTo>
                        <a:pt x="113" y="176"/>
                      </a:lnTo>
                      <a:lnTo>
                        <a:pt x="113" y="87"/>
                      </a:lnTo>
                      <a:lnTo>
                        <a:pt x="145" y="55"/>
                      </a:lnTo>
                      <a:lnTo>
                        <a:pt x="145" y="55"/>
                      </a:lnTo>
                      <a:lnTo>
                        <a:pt x="147" y="53"/>
                      </a:lnTo>
                      <a:lnTo>
                        <a:pt x="147" y="51"/>
                      </a:lnTo>
                      <a:lnTo>
                        <a:pt x="147" y="6"/>
                      </a:lnTo>
                      <a:lnTo>
                        <a:pt x="147" y="6"/>
                      </a:lnTo>
                      <a:lnTo>
                        <a:pt x="147" y="4"/>
                      </a:lnTo>
                      <a:lnTo>
                        <a:pt x="145" y="2"/>
                      </a:lnTo>
                      <a:lnTo>
                        <a:pt x="144" y="1"/>
                      </a:lnTo>
                      <a:lnTo>
                        <a:pt x="141" y="0"/>
                      </a:lnTo>
                      <a:lnTo>
                        <a:pt x="5" y="0"/>
                      </a:lnTo>
                      <a:lnTo>
                        <a:pt x="5" y="0"/>
                      </a:lnTo>
                      <a:lnTo>
                        <a:pt x="3" y="1"/>
                      </a:lnTo>
                      <a:lnTo>
                        <a:pt x="1" y="2"/>
                      </a:lnTo>
                      <a:lnTo>
                        <a:pt x="0" y="4"/>
                      </a:lnTo>
                      <a:lnTo>
                        <a:pt x="0" y="6"/>
                      </a:lnTo>
                      <a:lnTo>
                        <a:pt x="0" y="51"/>
                      </a:lnTo>
                      <a:lnTo>
                        <a:pt x="0" y="51"/>
                      </a:lnTo>
                      <a:lnTo>
                        <a:pt x="0" y="53"/>
                      </a:lnTo>
                      <a:lnTo>
                        <a:pt x="1" y="55"/>
                      </a:lnTo>
                      <a:lnTo>
                        <a:pt x="34"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37" name="Freeform 130">
                  <a:extLst>
                    <a:ext uri="{FF2B5EF4-FFF2-40B4-BE49-F238E27FC236}">
                      <a16:creationId xmlns:a16="http://schemas.microsoft.com/office/drawing/2014/main" id="{0CB5E456-D54D-635A-3909-10AECEE95B04}"/>
                    </a:ext>
                  </a:extLst>
                </p:cNvPr>
                <p:cNvSpPr>
                  <a:spLocks/>
                </p:cNvSpPr>
                <p:nvPr/>
              </p:nvSpPr>
              <p:spPr bwMode="auto">
                <a:xfrm>
                  <a:off x="1086957" y="1974320"/>
                  <a:ext cx="80963" cy="79375"/>
                </a:xfrm>
                <a:custGeom>
                  <a:avLst/>
                  <a:gdLst>
                    <a:gd name="T0" fmla="*/ 51 w 102"/>
                    <a:gd name="T1" fmla="*/ 101 h 101"/>
                    <a:gd name="T2" fmla="*/ 51 w 102"/>
                    <a:gd name="T3" fmla="*/ 101 h 101"/>
                    <a:gd name="T4" fmla="*/ 60 w 102"/>
                    <a:gd name="T5" fmla="*/ 101 h 101"/>
                    <a:gd name="T6" fmla="*/ 70 w 102"/>
                    <a:gd name="T7" fmla="*/ 98 h 101"/>
                    <a:gd name="T8" fmla="*/ 79 w 102"/>
                    <a:gd name="T9" fmla="*/ 93 h 101"/>
                    <a:gd name="T10" fmla="*/ 86 w 102"/>
                    <a:gd name="T11" fmla="*/ 86 h 101"/>
                    <a:gd name="T12" fmla="*/ 93 w 102"/>
                    <a:gd name="T13" fmla="*/ 79 h 101"/>
                    <a:gd name="T14" fmla="*/ 98 w 102"/>
                    <a:gd name="T15" fmla="*/ 70 h 101"/>
                    <a:gd name="T16" fmla="*/ 101 w 102"/>
                    <a:gd name="T17" fmla="*/ 61 h 101"/>
                    <a:gd name="T18" fmla="*/ 102 w 102"/>
                    <a:gd name="T19" fmla="*/ 51 h 101"/>
                    <a:gd name="T20" fmla="*/ 102 w 102"/>
                    <a:gd name="T21" fmla="*/ 51 h 101"/>
                    <a:gd name="T22" fmla="*/ 101 w 102"/>
                    <a:gd name="T23" fmla="*/ 40 h 101"/>
                    <a:gd name="T24" fmla="*/ 98 w 102"/>
                    <a:gd name="T25" fmla="*/ 31 h 101"/>
                    <a:gd name="T26" fmla="*/ 93 w 102"/>
                    <a:gd name="T27" fmla="*/ 22 h 101"/>
                    <a:gd name="T28" fmla="*/ 86 w 102"/>
                    <a:gd name="T29" fmla="*/ 15 h 101"/>
                    <a:gd name="T30" fmla="*/ 79 w 102"/>
                    <a:gd name="T31" fmla="*/ 8 h 101"/>
                    <a:gd name="T32" fmla="*/ 70 w 102"/>
                    <a:gd name="T33" fmla="*/ 4 h 101"/>
                    <a:gd name="T34" fmla="*/ 60 w 102"/>
                    <a:gd name="T35" fmla="*/ 0 h 101"/>
                    <a:gd name="T36" fmla="*/ 51 w 102"/>
                    <a:gd name="T37" fmla="*/ 0 h 101"/>
                    <a:gd name="T38" fmla="*/ 51 w 102"/>
                    <a:gd name="T39" fmla="*/ 0 h 101"/>
                    <a:gd name="T40" fmla="*/ 40 w 102"/>
                    <a:gd name="T41" fmla="*/ 0 h 101"/>
                    <a:gd name="T42" fmla="*/ 31 w 102"/>
                    <a:gd name="T43" fmla="*/ 4 h 101"/>
                    <a:gd name="T44" fmla="*/ 21 w 102"/>
                    <a:gd name="T45" fmla="*/ 8 h 101"/>
                    <a:gd name="T46" fmla="*/ 15 w 102"/>
                    <a:gd name="T47" fmla="*/ 15 h 101"/>
                    <a:gd name="T48" fmla="*/ 8 w 102"/>
                    <a:gd name="T49" fmla="*/ 22 h 101"/>
                    <a:gd name="T50" fmla="*/ 4 w 102"/>
                    <a:gd name="T51" fmla="*/ 31 h 101"/>
                    <a:gd name="T52" fmla="*/ 1 w 102"/>
                    <a:gd name="T53" fmla="*/ 40 h 101"/>
                    <a:gd name="T54" fmla="*/ 0 w 102"/>
                    <a:gd name="T55" fmla="*/ 51 h 101"/>
                    <a:gd name="T56" fmla="*/ 0 w 102"/>
                    <a:gd name="T57" fmla="*/ 51 h 101"/>
                    <a:gd name="T58" fmla="*/ 1 w 102"/>
                    <a:gd name="T59" fmla="*/ 61 h 101"/>
                    <a:gd name="T60" fmla="*/ 4 w 102"/>
                    <a:gd name="T61" fmla="*/ 70 h 101"/>
                    <a:gd name="T62" fmla="*/ 8 w 102"/>
                    <a:gd name="T63" fmla="*/ 79 h 101"/>
                    <a:gd name="T64" fmla="*/ 15 w 102"/>
                    <a:gd name="T65" fmla="*/ 86 h 101"/>
                    <a:gd name="T66" fmla="*/ 21 w 102"/>
                    <a:gd name="T67" fmla="*/ 93 h 101"/>
                    <a:gd name="T68" fmla="*/ 31 w 102"/>
                    <a:gd name="T69" fmla="*/ 98 h 101"/>
                    <a:gd name="T70" fmla="*/ 40 w 102"/>
                    <a:gd name="T71" fmla="*/ 101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0" y="101"/>
                      </a:lnTo>
                      <a:lnTo>
                        <a:pt x="70" y="98"/>
                      </a:lnTo>
                      <a:lnTo>
                        <a:pt x="79" y="93"/>
                      </a:lnTo>
                      <a:lnTo>
                        <a:pt x="86" y="86"/>
                      </a:lnTo>
                      <a:lnTo>
                        <a:pt x="93" y="79"/>
                      </a:lnTo>
                      <a:lnTo>
                        <a:pt x="98" y="70"/>
                      </a:lnTo>
                      <a:lnTo>
                        <a:pt x="101" y="61"/>
                      </a:lnTo>
                      <a:lnTo>
                        <a:pt x="102" y="51"/>
                      </a:lnTo>
                      <a:lnTo>
                        <a:pt x="102" y="51"/>
                      </a:lnTo>
                      <a:lnTo>
                        <a:pt x="101" y="40"/>
                      </a:lnTo>
                      <a:lnTo>
                        <a:pt x="98" y="31"/>
                      </a:lnTo>
                      <a:lnTo>
                        <a:pt x="93" y="22"/>
                      </a:lnTo>
                      <a:lnTo>
                        <a:pt x="86" y="15"/>
                      </a:lnTo>
                      <a:lnTo>
                        <a:pt x="79" y="8"/>
                      </a:lnTo>
                      <a:lnTo>
                        <a:pt x="70" y="4"/>
                      </a:lnTo>
                      <a:lnTo>
                        <a:pt x="60" y="0"/>
                      </a:lnTo>
                      <a:lnTo>
                        <a:pt x="51" y="0"/>
                      </a:lnTo>
                      <a:lnTo>
                        <a:pt x="51" y="0"/>
                      </a:lnTo>
                      <a:lnTo>
                        <a:pt x="40" y="0"/>
                      </a:lnTo>
                      <a:lnTo>
                        <a:pt x="31" y="4"/>
                      </a:lnTo>
                      <a:lnTo>
                        <a:pt x="21" y="8"/>
                      </a:lnTo>
                      <a:lnTo>
                        <a:pt x="15" y="15"/>
                      </a:lnTo>
                      <a:lnTo>
                        <a:pt x="8" y="22"/>
                      </a:lnTo>
                      <a:lnTo>
                        <a:pt x="4" y="31"/>
                      </a:lnTo>
                      <a:lnTo>
                        <a:pt x="1" y="40"/>
                      </a:lnTo>
                      <a:lnTo>
                        <a:pt x="0" y="51"/>
                      </a:lnTo>
                      <a:lnTo>
                        <a:pt x="0" y="51"/>
                      </a:lnTo>
                      <a:lnTo>
                        <a:pt x="1" y="61"/>
                      </a:lnTo>
                      <a:lnTo>
                        <a:pt x="4" y="70"/>
                      </a:lnTo>
                      <a:lnTo>
                        <a:pt x="8" y="79"/>
                      </a:lnTo>
                      <a:lnTo>
                        <a:pt x="15" y="86"/>
                      </a:lnTo>
                      <a:lnTo>
                        <a:pt x="21" y="93"/>
                      </a:lnTo>
                      <a:lnTo>
                        <a:pt x="31" y="98"/>
                      </a:lnTo>
                      <a:lnTo>
                        <a:pt x="40" y="101"/>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38" name="Freeform 131">
                  <a:extLst>
                    <a:ext uri="{FF2B5EF4-FFF2-40B4-BE49-F238E27FC236}">
                      <a16:creationId xmlns:a16="http://schemas.microsoft.com/office/drawing/2014/main" id="{B4793E26-8537-3730-E864-016ECDCB394F}"/>
                    </a:ext>
                  </a:extLst>
                </p:cNvPr>
                <p:cNvSpPr>
                  <a:spLocks/>
                </p:cNvSpPr>
                <p:nvPr/>
              </p:nvSpPr>
              <p:spPr bwMode="auto">
                <a:xfrm>
                  <a:off x="994882" y="2179108"/>
                  <a:ext cx="266700" cy="76200"/>
                </a:xfrm>
                <a:custGeom>
                  <a:avLst/>
                  <a:gdLst>
                    <a:gd name="T0" fmla="*/ 228 w 336"/>
                    <a:gd name="T1" fmla="*/ 19 h 97"/>
                    <a:gd name="T2" fmla="*/ 254 w 336"/>
                    <a:gd name="T3" fmla="*/ 22 h 97"/>
                    <a:gd name="T4" fmla="*/ 289 w 336"/>
                    <a:gd name="T5" fmla="*/ 30 h 97"/>
                    <a:gd name="T6" fmla="*/ 308 w 336"/>
                    <a:gd name="T7" fmla="*/ 38 h 97"/>
                    <a:gd name="T8" fmla="*/ 316 w 336"/>
                    <a:gd name="T9" fmla="*/ 44 h 97"/>
                    <a:gd name="T10" fmla="*/ 316 w 336"/>
                    <a:gd name="T11" fmla="*/ 47 h 97"/>
                    <a:gd name="T12" fmla="*/ 315 w 336"/>
                    <a:gd name="T13" fmla="*/ 51 h 97"/>
                    <a:gd name="T14" fmla="*/ 296 w 336"/>
                    <a:gd name="T15" fmla="*/ 61 h 97"/>
                    <a:gd name="T16" fmla="*/ 258 w 336"/>
                    <a:gd name="T17" fmla="*/ 70 h 97"/>
                    <a:gd name="T18" fmla="*/ 202 w 336"/>
                    <a:gd name="T19" fmla="*/ 77 h 97"/>
                    <a:gd name="T20" fmla="*/ 168 w 336"/>
                    <a:gd name="T21" fmla="*/ 77 h 97"/>
                    <a:gd name="T22" fmla="*/ 104 w 336"/>
                    <a:gd name="T23" fmla="*/ 74 h 97"/>
                    <a:gd name="T24" fmla="*/ 56 w 336"/>
                    <a:gd name="T25" fmla="*/ 66 h 97"/>
                    <a:gd name="T26" fmla="*/ 28 w 336"/>
                    <a:gd name="T27" fmla="*/ 55 h 97"/>
                    <a:gd name="T28" fmla="*/ 19 w 336"/>
                    <a:gd name="T29" fmla="*/ 48 h 97"/>
                    <a:gd name="T30" fmla="*/ 19 w 336"/>
                    <a:gd name="T31" fmla="*/ 47 h 97"/>
                    <a:gd name="T32" fmla="*/ 22 w 336"/>
                    <a:gd name="T33" fmla="*/ 42 h 97"/>
                    <a:gd name="T34" fmla="*/ 35 w 336"/>
                    <a:gd name="T35" fmla="*/ 34 h 97"/>
                    <a:gd name="T36" fmla="*/ 60 w 336"/>
                    <a:gd name="T37" fmla="*/ 26 h 97"/>
                    <a:gd name="T38" fmla="*/ 106 w 336"/>
                    <a:gd name="T39" fmla="*/ 19 h 97"/>
                    <a:gd name="T40" fmla="*/ 105 w 336"/>
                    <a:gd name="T41" fmla="*/ 0 h 97"/>
                    <a:gd name="T42" fmla="*/ 56 w 336"/>
                    <a:gd name="T43" fmla="*/ 7 h 97"/>
                    <a:gd name="T44" fmla="*/ 24 w 336"/>
                    <a:gd name="T45" fmla="*/ 18 h 97"/>
                    <a:gd name="T46" fmla="*/ 11 w 336"/>
                    <a:gd name="T47" fmla="*/ 26 h 97"/>
                    <a:gd name="T48" fmla="*/ 3 w 336"/>
                    <a:gd name="T49" fmla="*/ 35 h 97"/>
                    <a:gd name="T50" fmla="*/ 0 w 336"/>
                    <a:gd name="T51" fmla="*/ 47 h 97"/>
                    <a:gd name="T52" fmla="*/ 0 w 336"/>
                    <a:gd name="T53" fmla="*/ 54 h 97"/>
                    <a:gd name="T54" fmla="*/ 8 w 336"/>
                    <a:gd name="T55" fmla="*/ 65 h 97"/>
                    <a:gd name="T56" fmla="*/ 22 w 336"/>
                    <a:gd name="T57" fmla="*/ 74 h 97"/>
                    <a:gd name="T58" fmla="*/ 54 w 336"/>
                    <a:gd name="T59" fmla="*/ 85 h 97"/>
                    <a:gd name="T60" fmla="*/ 108 w 336"/>
                    <a:gd name="T61" fmla="*/ 94 h 97"/>
                    <a:gd name="T62" fmla="*/ 168 w 336"/>
                    <a:gd name="T63" fmla="*/ 97 h 97"/>
                    <a:gd name="T64" fmla="*/ 198 w 336"/>
                    <a:gd name="T65" fmla="*/ 96 h 97"/>
                    <a:gd name="T66" fmla="*/ 257 w 336"/>
                    <a:gd name="T67" fmla="*/ 90 h 97"/>
                    <a:gd name="T68" fmla="*/ 304 w 336"/>
                    <a:gd name="T69" fmla="*/ 78 h 97"/>
                    <a:gd name="T70" fmla="*/ 321 w 336"/>
                    <a:gd name="T71" fmla="*/ 69 h 97"/>
                    <a:gd name="T72" fmla="*/ 332 w 336"/>
                    <a:gd name="T73" fmla="*/ 59 h 97"/>
                    <a:gd name="T74" fmla="*/ 336 w 336"/>
                    <a:gd name="T75" fmla="*/ 47 h 97"/>
                    <a:gd name="T76" fmla="*/ 335 w 336"/>
                    <a:gd name="T77" fmla="*/ 42 h 97"/>
                    <a:gd name="T78" fmla="*/ 329 w 336"/>
                    <a:gd name="T79" fmla="*/ 31 h 97"/>
                    <a:gd name="T80" fmla="*/ 319 w 336"/>
                    <a:gd name="T81" fmla="*/ 22 h 97"/>
                    <a:gd name="T82" fmla="*/ 296 w 336"/>
                    <a:gd name="T83" fmla="*/ 12 h 97"/>
                    <a:gd name="T84" fmla="*/ 261 w 336"/>
                    <a:gd name="T85" fmla="*/ 4 h 97"/>
                    <a:gd name="T86" fmla="*/ 230 w 336"/>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97">
                      <a:moveTo>
                        <a:pt x="230" y="0"/>
                      </a:moveTo>
                      <a:lnTo>
                        <a:pt x="228" y="19"/>
                      </a:lnTo>
                      <a:lnTo>
                        <a:pt x="228" y="19"/>
                      </a:lnTo>
                      <a:lnTo>
                        <a:pt x="254" y="22"/>
                      </a:lnTo>
                      <a:lnTo>
                        <a:pt x="274" y="26"/>
                      </a:lnTo>
                      <a:lnTo>
                        <a:pt x="289" y="30"/>
                      </a:lnTo>
                      <a:lnTo>
                        <a:pt x="301" y="34"/>
                      </a:lnTo>
                      <a:lnTo>
                        <a:pt x="308" y="38"/>
                      </a:lnTo>
                      <a:lnTo>
                        <a:pt x="313" y="42"/>
                      </a:lnTo>
                      <a:lnTo>
                        <a:pt x="316" y="44"/>
                      </a:lnTo>
                      <a:lnTo>
                        <a:pt x="316" y="47"/>
                      </a:lnTo>
                      <a:lnTo>
                        <a:pt x="316" y="47"/>
                      </a:lnTo>
                      <a:lnTo>
                        <a:pt x="316" y="48"/>
                      </a:lnTo>
                      <a:lnTo>
                        <a:pt x="315" y="51"/>
                      </a:lnTo>
                      <a:lnTo>
                        <a:pt x="306" y="55"/>
                      </a:lnTo>
                      <a:lnTo>
                        <a:pt x="296" y="61"/>
                      </a:lnTo>
                      <a:lnTo>
                        <a:pt x="278" y="66"/>
                      </a:lnTo>
                      <a:lnTo>
                        <a:pt x="258" y="70"/>
                      </a:lnTo>
                      <a:lnTo>
                        <a:pt x="233" y="74"/>
                      </a:lnTo>
                      <a:lnTo>
                        <a:pt x="202" y="77"/>
                      </a:lnTo>
                      <a:lnTo>
                        <a:pt x="168" y="77"/>
                      </a:lnTo>
                      <a:lnTo>
                        <a:pt x="168" y="77"/>
                      </a:lnTo>
                      <a:lnTo>
                        <a:pt x="133" y="77"/>
                      </a:lnTo>
                      <a:lnTo>
                        <a:pt x="104" y="74"/>
                      </a:lnTo>
                      <a:lnTo>
                        <a:pt x="78" y="70"/>
                      </a:lnTo>
                      <a:lnTo>
                        <a:pt x="56" y="66"/>
                      </a:lnTo>
                      <a:lnTo>
                        <a:pt x="40" y="61"/>
                      </a:lnTo>
                      <a:lnTo>
                        <a:pt x="28" y="55"/>
                      </a:lnTo>
                      <a:lnTo>
                        <a:pt x="22" y="51"/>
                      </a:lnTo>
                      <a:lnTo>
                        <a:pt x="19" y="48"/>
                      </a:lnTo>
                      <a:lnTo>
                        <a:pt x="19" y="47"/>
                      </a:lnTo>
                      <a:lnTo>
                        <a:pt x="19" y="47"/>
                      </a:lnTo>
                      <a:lnTo>
                        <a:pt x="20" y="44"/>
                      </a:lnTo>
                      <a:lnTo>
                        <a:pt x="22" y="42"/>
                      </a:lnTo>
                      <a:lnTo>
                        <a:pt x="27" y="38"/>
                      </a:lnTo>
                      <a:lnTo>
                        <a:pt x="35" y="34"/>
                      </a:lnTo>
                      <a:lnTo>
                        <a:pt x="46" y="30"/>
                      </a:lnTo>
                      <a:lnTo>
                        <a:pt x="60" y="26"/>
                      </a:lnTo>
                      <a:lnTo>
                        <a:pt x="81" y="22"/>
                      </a:lnTo>
                      <a:lnTo>
                        <a:pt x="106" y="19"/>
                      </a:lnTo>
                      <a:lnTo>
                        <a:pt x="105" y="0"/>
                      </a:lnTo>
                      <a:lnTo>
                        <a:pt x="105" y="0"/>
                      </a:lnTo>
                      <a:lnTo>
                        <a:pt x="74" y="4"/>
                      </a:lnTo>
                      <a:lnTo>
                        <a:pt x="56" y="7"/>
                      </a:lnTo>
                      <a:lnTo>
                        <a:pt x="39" y="12"/>
                      </a:lnTo>
                      <a:lnTo>
                        <a:pt x="24" y="18"/>
                      </a:lnTo>
                      <a:lnTo>
                        <a:pt x="17" y="22"/>
                      </a:lnTo>
                      <a:lnTo>
                        <a:pt x="11" y="26"/>
                      </a:lnTo>
                      <a:lnTo>
                        <a:pt x="7" y="31"/>
                      </a:lnTo>
                      <a:lnTo>
                        <a:pt x="3" y="35"/>
                      </a:lnTo>
                      <a:lnTo>
                        <a:pt x="0" y="42"/>
                      </a:lnTo>
                      <a:lnTo>
                        <a:pt x="0" y="47"/>
                      </a:lnTo>
                      <a:lnTo>
                        <a:pt x="0" y="47"/>
                      </a:lnTo>
                      <a:lnTo>
                        <a:pt x="0" y="54"/>
                      </a:lnTo>
                      <a:lnTo>
                        <a:pt x="3" y="59"/>
                      </a:lnTo>
                      <a:lnTo>
                        <a:pt x="8" y="65"/>
                      </a:lnTo>
                      <a:lnTo>
                        <a:pt x="15" y="69"/>
                      </a:lnTo>
                      <a:lnTo>
                        <a:pt x="22" y="74"/>
                      </a:lnTo>
                      <a:lnTo>
                        <a:pt x="31" y="78"/>
                      </a:lnTo>
                      <a:lnTo>
                        <a:pt x="54" y="85"/>
                      </a:lnTo>
                      <a:lnTo>
                        <a:pt x="79" y="90"/>
                      </a:lnTo>
                      <a:lnTo>
                        <a:pt x="108" y="94"/>
                      </a:lnTo>
                      <a:lnTo>
                        <a:pt x="137" y="96"/>
                      </a:lnTo>
                      <a:lnTo>
                        <a:pt x="168" y="97"/>
                      </a:lnTo>
                      <a:lnTo>
                        <a:pt x="168" y="97"/>
                      </a:lnTo>
                      <a:lnTo>
                        <a:pt x="198" y="96"/>
                      </a:lnTo>
                      <a:lnTo>
                        <a:pt x="228" y="94"/>
                      </a:lnTo>
                      <a:lnTo>
                        <a:pt x="257" y="90"/>
                      </a:lnTo>
                      <a:lnTo>
                        <a:pt x="282" y="85"/>
                      </a:lnTo>
                      <a:lnTo>
                        <a:pt x="304" y="78"/>
                      </a:lnTo>
                      <a:lnTo>
                        <a:pt x="313" y="74"/>
                      </a:lnTo>
                      <a:lnTo>
                        <a:pt x="321" y="69"/>
                      </a:lnTo>
                      <a:lnTo>
                        <a:pt x="327" y="65"/>
                      </a:lnTo>
                      <a:lnTo>
                        <a:pt x="332" y="59"/>
                      </a:lnTo>
                      <a:lnTo>
                        <a:pt x="335" y="54"/>
                      </a:lnTo>
                      <a:lnTo>
                        <a:pt x="336" y="47"/>
                      </a:lnTo>
                      <a:lnTo>
                        <a:pt x="336" y="47"/>
                      </a:lnTo>
                      <a:lnTo>
                        <a:pt x="335" y="42"/>
                      </a:lnTo>
                      <a:lnTo>
                        <a:pt x="332" y="35"/>
                      </a:lnTo>
                      <a:lnTo>
                        <a:pt x="329" y="31"/>
                      </a:lnTo>
                      <a:lnTo>
                        <a:pt x="324" y="26"/>
                      </a:lnTo>
                      <a:lnTo>
                        <a:pt x="319" y="22"/>
                      </a:lnTo>
                      <a:lnTo>
                        <a:pt x="312" y="18"/>
                      </a:lnTo>
                      <a:lnTo>
                        <a:pt x="296" y="12"/>
                      </a:lnTo>
                      <a:lnTo>
                        <a:pt x="278" y="7"/>
                      </a:lnTo>
                      <a:lnTo>
                        <a:pt x="261" y="4"/>
                      </a:lnTo>
                      <a:lnTo>
                        <a:pt x="230" y="0"/>
                      </a:lnTo>
                      <a:lnTo>
                        <a:pt x="2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grpSp>
        </p:grpSp>
        <p:grpSp>
          <p:nvGrpSpPr>
            <p:cNvPr id="15" name="Group 14">
              <a:extLst>
                <a:ext uri="{FF2B5EF4-FFF2-40B4-BE49-F238E27FC236}">
                  <a16:creationId xmlns:a16="http://schemas.microsoft.com/office/drawing/2014/main" id="{BBA19F06-944E-730A-2F5A-C0FF3894771A}"/>
                </a:ext>
              </a:extLst>
            </p:cNvPr>
            <p:cNvGrpSpPr/>
            <p:nvPr/>
          </p:nvGrpSpPr>
          <p:grpSpPr>
            <a:xfrm>
              <a:off x="4259939" y="2215222"/>
              <a:ext cx="3240020" cy="3133517"/>
              <a:chOff x="4191000" y="2720528"/>
              <a:chExt cx="3240020" cy="3133517"/>
            </a:xfrm>
          </p:grpSpPr>
          <p:sp>
            <p:nvSpPr>
              <p:cNvPr id="25" name="Rectangle 24">
                <a:extLst>
                  <a:ext uri="{FF2B5EF4-FFF2-40B4-BE49-F238E27FC236}">
                    <a16:creationId xmlns:a16="http://schemas.microsoft.com/office/drawing/2014/main" id="{6B461C49-58DE-DB65-8E89-E7AD01DA5AB2}"/>
                  </a:ext>
                </a:extLst>
              </p:cNvPr>
              <p:cNvSpPr/>
              <p:nvPr/>
            </p:nvSpPr>
            <p:spPr>
              <a:xfrm>
                <a:off x="4191000" y="2720528"/>
                <a:ext cx="3240020" cy="3133517"/>
              </a:xfrm>
              <a:prstGeom prst="rect">
                <a:avLst/>
              </a:prstGeom>
              <a:solidFill>
                <a:schemeClr val="bg1"/>
              </a:solidFill>
              <a:ln w="38100">
                <a:solidFill>
                  <a:schemeClr val="accent2"/>
                </a:solidFill>
              </a:ln>
              <a:effectLst>
                <a:outerShdw blurRad="228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ea typeface="+mn-ea"/>
                  <a:cs typeface="+mn-cs"/>
                </a:endParaRPr>
              </a:p>
            </p:txBody>
          </p:sp>
          <p:sp>
            <p:nvSpPr>
              <p:cNvPr id="26" name="TextBox 25">
                <a:extLst>
                  <a:ext uri="{FF2B5EF4-FFF2-40B4-BE49-F238E27FC236}">
                    <a16:creationId xmlns:a16="http://schemas.microsoft.com/office/drawing/2014/main" id="{6BE3C594-022B-AE50-67A0-79EA768D96B4}"/>
                  </a:ext>
                </a:extLst>
              </p:cNvPr>
              <p:cNvSpPr txBox="1"/>
              <p:nvPr/>
            </p:nvSpPr>
            <p:spPr>
              <a:xfrm>
                <a:off x="4437203" y="3778760"/>
                <a:ext cx="2473414" cy="133575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000000"/>
                    </a:solidFill>
                    <a:effectLst/>
                    <a:uLnTx/>
                    <a:uFillTx/>
                  </a:rPr>
                  <a:t>They use analytics, machine</a:t>
                </a:r>
                <a:endParaRPr lang="en-US" sz="1750">
                  <a:cs typeface="Segoe UI"/>
                </a:endParaRPr>
              </a:p>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000000"/>
                    </a:solidFill>
                    <a:effectLst/>
                    <a:uLnTx/>
                    <a:uFillTx/>
                  </a:rPr>
                  <a:t>learning (ML) and other methods to detect anomalies in account entitlements, like accumulation of privileges and dormant and unnecessary permissions.</a:t>
                </a:r>
                <a:endParaRPr lang="en-US" sz="1100" b="0" i="0" u="none" strike="noStrike" kern="1200" cap="none" spc="0" normalizeH="0" baseline="0" noProof="0">
                  <a:ln>
                    <a:noFill/>
                  </a:ln>
                  <a:solidFill>
                    <a:srgbClr val="000000"/>
                  </a:solidFill>
                  <a:effectLst/>
                  <a:uLnTx/>
                  <a:uFillTx/>
                  <a:ea typeface="Open Sans Semibold" charset="0"/>
                  <a:cs typeface="Open Sans Semibold" charset="0"/>
                </a:endParaRPr>
              </a:p>
            </p:txBody>
          </p:sp>
          <p:sp>
            <p:nvSpPr>
              <p:cNvPr id="27" name="Title 3">
                <a:extLst>
                  <a:ext uri="{FF2B5EF4-FFF2-40B4-BE49-F238E27FC236}">
                    <a16:creationId xmlns:a16="http://schemas.microsoft.com/office/drawing/2014/main" id="{C165B585-1B8A-9E65-0C91-6F81895D1386}"/>
                  </a:ext>
                </a:extLst>
              </p:cNvPr>
              <p:cNvSpPr txBox="1">
                <a:spLocks/>
              </p:cNvSpPr>
              <p:nvPr/>
            </p:nvSpPr>
            <p:spPr>
              <a:xfrm>
                <a:off x="5215562" y="3195505"/>
                <a:ext cx="1148363" cy="26588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b="0" i="0" kern="1200" cap="none" spc="-100" baseline="0">
                    <a:solidFill>
                      <a:schemeClr val="tx1"/>
                    </a:solidFill>
                    <a:latin typeface="Chronicle Display Black" charset="0"/>
                    <a:ea typeface="Chronicle Display Black" charset="0"/>
                    <a:cs typeface="Chronicle Display Black"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n-lt"/>
                    <a:ea typeface="Open Sans" charset="0"/>
                    <a:cs typeface="Open Sans" charset="0"/>
                    <a:sym typeface="Frutiger Next Pro Medium" charset="0"/>
                  </a:rPr>
                  <a:t>Analytics</a:t>
                </a:r>
              </a:p>
            </p:txBody>
          </p:sp>
          <p:grpSp>
            <p:nvGrpSpPr>
              <p:cNvPr id="28" name="Group 27">
                <a:extLst>
                  <a:ext uri="{FF2B5EF4-FFF2-40B4-BE49-F238E27FC236}">
                    <a16:creationId xmlns:a16="http://schemas.microsoft.com/office/drawing/2014/main" id="{FDDA7B9D-1173-2F08-1F5B-564C114AC1F6}"/>
                  </a:ext>
                </a:extLst>
              </p:cNvPr>
              <p:cNvGrpSpPr>
                <a:grpSpLocks noChangeAspect="1"/>
              </p:cNvGrpSpPr>
              <p:nvPr/>
            </p:nvGrpSpPr>
            <p:grpSpPr>
              <a:xfrm>
                <a:off x="4437203" y="3047791"/>
                <a:ext cx="520700" cy="522288"/>
                <a:chOff x="7583488" y="3355975"/>
                <a:chExt cx="520700" cy="522288"/>
              </a:xfrm>
            </p:grpSpPr>
            <p:sp>
              <p:nvSpPr>
                <p:cNvPr id="29" name="Freeform 50">
                  <a:extLst>
                    <a:ext uri="{FF2B5EF4-FFF2-40B4-BE49-F238E27FC236}">
                      <a16:creationId xmlns:a16="http://schemas.microsoft.com/office/drawing/2014/main" id="{09625F09-A497-D2E7-0305-425372585F6B}"/>
                    </a:ext>
                  </a:extLst>
                </p:cNvPr>
                <p:cNvSpPr>
                  <a:spLocks noEditPoints="1"/>
                </p:cNvSpPr>
                <p:nvPr/>
              </p:nvSpPr>
              <p:spPr bwMode="auto">
                <a:xfrm>
                  <a:off x="7583488" y="3355975"/>
                  <a:ext cx="520700" cy="522288"/>
                </a:xfrm>
                <a:custGeom>
                  <a:avLst/>
                  <a:gdLst>
                    <a:gd name="T0" fmla="*/ 312 w 657"/>
                    <a:gd name="T1" fmla="*/ 658 h 658"/>
                    <a:gd name="T2" fmla="*/ 262 w 657"/>
                    <a:gd name="T3" fmla="*/ 652 h 658"/>
                    <a:gd name="T4" fmla="*/ 200 w 657"/>
                    <a:gd name="T5" fmla="*/ 633 h 658"/>
                    <a:gd name="T6" fmla="*/ 120 w 657"/>
                    <a:gd name="T7" fmla="*/ 583 h 658"/>
                    <a:gd name="T8" fmla="*/ 55 w 657"/>
                    <a:gd name="T9" fmla="*/ 513 h 658"/>
                    <a:gd name="T10" fmla="*/ 15 w 657"/>
                    <a:gd name="T11" fmla="*/ 427 h 658"/>
                    <a:gd name="T12" fmla="*/ 3 w 657"/>
                    <a:gd name="T13" fmla="*/ 379 h 658"/>
                    <a:gd name="T14" fmla="*/ 0 w 657"/>
                    <a:gd name="T15" fmla="*/ 329 h 658"/>
                    <a:gd name="T16" fmla="*/ 1 w 657"/>
                    <a:gd name="T17" fmla="*/ 296 h 658"/>
                    <a:gd name="T18" fmla="*/ 9 w 657"/>
                    <a:gd name="T19" fmla="*/ 247 h 658"/>
                    <a:gd name="T20" fmla="*/ 39 w 657"/>
                    <a:gd name="T21" fmla="*/ 173 h 658"/>
                    <a:gd name="T22" fmla="*/ 95 w 657"/>
                    <a:gd name="T23" fmla="*/ 97 h 658"/>
                    <a:gd name="T24" fmla="*/ 172 w 657"/>
                    <a:gd name="T25" fmla="*/ 40 h 658"/>
                    <a:gd name="T26" fmla="*/ 246 w 657"/>
                    <a:gd name="T27" fmla="*/ 11 h 658"/>
                    <a:gd name="T28" fmla="*/ 294 w 657"/>
                    <a:gd name="T29" fmla="*/ 3 h 658"/>
                    <a:gd name="T30" fmla="*/ 328 w 657"/>
                    <a:gd name="T31" fmla="*/ 0 h 658"/>
                    <a:gd name="T32" fmla="*/ 379 w 657"/>
                    <a:gd name="T33" fmla="*/ 4 h 658"/>
                    <a:gd name="T34" fmla="*/ 426 w 657"/>
                    <a:gd name="T35" fmla="*/ 15 h 658"/>
                    <a:gd name="T36" fmla="*/ 512 w 657"/>
                    <a:gd name="T37" fmla="*/ 57 h 658"/>
                    <a:gd name="T38" fmla="*/ 581 w 657"/>
                    <a:gd name="T39" fmla="*/ 121 h 658"/>
                    <a:gd name="T40" fmla="*/ 631 w 657"/>
                    <a:gd name="T41" fmla="*/ 202 h 658"/>
                    <a:gd name="T42" fmla="*/ 650 w 657"/>
                    <a:gd name="T43" fmla="*/ 263 h 658"/>
                    <a:gd name="T44" fmla="*/ 657 w 657"/>
                    <a:gd name="T45" fmla="*/ 313 h 658"/>
                    <a:gd name="T46" fmla="*/ 657 w 657"/>
                    <a:gd name="T47" fmla="*/ 347 h 658"/>
                    <a:gd name="T48" fmla="*/ 650 w 657"/>
                    <a:gd name="T49" fmla="*/ 395 h 658"/>
                    <a:gd name="T50" fmla="*/ 631 w 657"/>
                    <a:gd name="T51" fmla="*/ 457 h 658"/>
                    <a:gd name="T52" fmla="*/ 581 w 657"/>
                    <a:gd name="T53" fmla="*/ 539 h 658"/>
                    <a:gd name="T54" fmla="*/ 512 w 657"/>
                    <a:gd name="T55" fmla="*/ 602 h 658"/>
                    <a:gd name="T56" fmla="*/ 426 w 657"/>
                    <a:gd name="T57" fmla="*/ 643 h 658"/>
                    <a:gd name="T58" fmla="*/ 379 w 657"/>
                    <a:gd name="T59" fmla="*/ 654 h 658"/>
                    <a:gd name="T60" fmla="*/ 328 w 657"/>
                    <a:gd name="T61" fmla="*/ 658 h 658"/>
                    <a:gd name="T62" fmla="*/ 328 w 657"/>
                    <a:gd name="T63" fmla="*/ 38 h 658"/>
                    <a:gd name="T64" fmla="*/ 242 w 657"/>
                    <a:gd name="T65" fmla="*/ 51 h 658"/>
                    <a:gd name="T66" fmla="*/ 165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5 w 657"/>
                    <a:gd name="T81" fmla="*/ 571 h 658"/>
                    <a:gd name="T82" fmla="*/ 242 w 657"/>
                    <a:gd name="T83" fmla="*/ 607 h 658"/>
                    <a:gd name="T84" fmla="*/ 328 w 657"/>
                    <a:gd name="T85" fmla="*/ 621 h 658"/>
                    <a:gd name="T86" fmla="*/ 387 w 657"/>
                    <a:gd name="T87" fmla="*/ 615 h 658"/>
                    <a:gd name="T88" fmla="*/ 467 w 657"/>
                    <a:gd name="T89" fmla="*/ 586 h 658"/>
                    <a:gd name="T90" fmla="*/ 534 w 657"/>
                    <a:gd name="T91" fmla="*/ 535 h 658"/>
                    <a:gd name="T92" fmla="*/ 584 w 657"/>
                    <a:gd name="T93" fmla="*/ 468 h 658"/>
                    <a:gd name="T94" fmla="*/ 614 w 657"/>
                    <a:gd name="T95" fmla="*/ 388 h 658"/>
                    <a:gd name="T96" fmla="*/ 619 w 657"/>
                    <a:gd name="T97" fmla="*/ 329 h 658"/>
                    <a:gd name="T98" fmla="*/ 606 w 657"/>
                    <a:gd name="T99" fmla="*/ 243 h 658"/>
                    <a:gd name="T100" fmla="*/ 569 w 657"/>
                    <a:gd name="T101" fmla="*/ 167 h 658"/>
                    <a:gd name="T102" fmla="*/ 513 w 657"/>
                    <a:gd name="T103" fmla="*/ 105 h 658"/>
                    <a:gd name="T104" fmla="*/ 442 w 657"/>
                    <a:gd name="T105" fmla="*/ 62 h 658"/>
                    <a:gd name="T106" fmla="*/ 357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8" y="658"/>
                      </a:moveTo>
                      <a:lnTo>
                        <a:pt x="328" y="658"/>
                      </a:lnTo>
                      <a:lnTo>
                        <a:pt x="312" y="658"/>
                      </a:lnTo>
                      <a:lnTo>
                        <a:pt x="294" y="657"/>
                      </a:lnTo>
                      <a:lnTo>
                        <a:pt x="278" y="654"/>
                      </a:lnTo>
                      <a:lnTo>
                        <a:pt x="262" y="652"/>
                      </a:lnTo>
                      <a:lnTo>
                        <a:pt x="246" y="648"/>
                      </a:lnTo>
                      <a:lnTo>
                        <a:pt x="231" y="643"/>
                      </a:lnTo>
                      <a:lnTo>
                        <a:pt x="200" y="633"/>
                      </a:lnTo>
                      <a:lnTo>
                        <a:pt x="172" y="618"/>
                      </a:lnTo>
                      <a:lnTo>
                        <a:pt x="145" y="602"/>
                      </a:lnTo>
                      <a:lnTo>
                        <a:pt x="120" y="583"/>
                      </a:lnTo>
                      <a:lnTo>
                        <a:pt x="95" y="562"/>
                      </a:lnTo>
                      <a:lnTo>
                        <a:pt x="75" y="539"/>
                      </a:lnTo>
                      <a:lnTo>
                        <a:pt x="55" y="513"/>
                      </a:lnTo>
                      <a:lnTo>
                        <a:pt x="39" y="486"/>
                      </a:lnTo>
                      <a:lnTo>
                        <a:pt x="26" y="457"/>
                      </a:lnTo>
                      <a:lnTo>
                        <a:pt x="15" y="427"/>
                      </a:lnTo>
                      <a:lnTo>
                        <a:pt x="9" y="411"/>
                      </a:lnTo>
                      <a:lnTo>
                        <a:pt x="7" y="395"/>
                      </a:lnTo>
                      <a:lnTo>
                        <a:pt x="3" y="379"/>
                      </a:lnTo>
                      <a:lnTo>
                        <a:pt x="1" y="363"/>
                      </a:lnTo>
                      <a:lnTo>
                        <a:pt x="0" y="347"/>
                      </a:lnTo>
                      <a:lnTo>
                        <a:pt x="0" y="329"/>
                      </a:lnTo>
                      <a:lnTo>
                        <a:pt x="0" y="329"/>
                      </a:lnTo>
                      <a:lnTo>
                        <a:pt x="0" y="313"/>
                      </a:lnTo>
                      <a:lnTo>
                        <a:pt x="1" y="296"/>
                      </a:lnTo>
                      <a:lnTo>
                        <a:pt x="3" y="280"/>
                      </a:lnTo>
                      <a:lnTo>
                        <a:pt x="7" y="263"/>
                      </a:lnTo>
                      <a:lnTo>
                        <a:pt x="9" y="247"/>
                      </a:lnTo>
                      <a:lnTo>
                        <a:pt x="15" y="233"/>
                      </a:lnTo>
                      <a:lnTo>
                        <a:pt x="26" y="202"/>
                      </a:lnTo>
                      <a:lnTo>
                        <a:pt x="39" y="173"/>
                      </a:lnTo>
                      <a:lnTo>
                        <a:pt x="55" y="145"/>
                      </a:lnTo>
                      <a:lnTo>
                        <a:pt x="75" y="121"/>
                      </a:lnTo>
                      <a:lnTo>
                        <a:pt x="95" y="97"/>
                      </a:lnTo>
                      <a:lnTo>
                        <a:pt x="120" y="75"/>
                      </a:lnTo>
                      <a:lnTo>
                        <a:pt x="145" y="57"/>
                      </a:lnTo>
                      <a:lnTo>
                        <a:pt x="172" y="40"/>
                      </a:lnTo>
                      <a:lnTo>
                        <a:pt x="200" y="27"/>
                      </a:lnTo>
                      <a:lnTo>
                        <a:pt x="231" y="15"/>
                      </a:lnTo>
                      <a:lnTo>
                        <a:pt x="246" y="11"/>
                      </a:lnTo>
                      <a:lnTo>
                        <a:pt x="262" y="7"/>
                      </a:lnTo>
                      <a:lnTo>
                        <a:pt x="278" y="4"/>
                      </a:lnTo>
                      <a:lnTo>
                        <a:pt x="294" y="3"/>
                      </a:lnTo>
                      <a:lnTo>
                        <a:pt x="312" y="2"/>
                      </a:lnTo>
                      <a:lnTo>
                        <a:pt x="328" y="0"/>
                      </a:lnTo>
                      <a:lnTo>
                        <a:pt x="328" y="0"/>
                      </a:lnTo>
                      <a:lnTo>
                        <a:pt x="345" y="2"/>
                      </a:lnTo>
                      <a:lnTo>
                        <a:pt x="361" y="3"/>
                      </a:lnTo>
                      <a:lnTo>
                        <a:pt x="379" y="4"/>
                      </a:lnTo>
                      <a:lnTo>
                        <a:pt x="395" y="7"/>
                      </a:lnTo>
                      <a:lnTo>
                        <a:pt x="410" y="11"/>
                      </a:lnTo>
                      <a:lnTo>
                        <a:pt x="426" y="15"/>
                      </a:lnTo>
                      <a:lnTo>
                        <a:pt x="457" y="27"/>
                      </a:lnTo>
                      <a:lnTo>
                        <a:pt x="485" y="40"/>
                      </a:lnTo>
                      <a:lnTo>
                        <a:pt x="512" y="57"/>
                      </a:lnTo>
                      <a:lnTo>
                        <a:pt x="537" y="75"/>
                      </a:lnTo>
                      <a:lnTo>
                        <a:pt x="560" y="97"/>
                      </a:lnTo>
                      <a:lnTo>
                        <a:pt x="581" y="121"/>
                      </a:lnTo>
                      <a:lnTo>
                        <a:pt x="600" y="145"/>
                      </a:lnTo>
                      <a:lnTo>
                        <a:pt x="618" y="173"/>
                      </a:lnTo>
                      <a:lnTo>
                        <a:pt x="631" y="202"/>
                      </a:lnTo>
                      <a:lnTo>
                        <a:pt x="642" y="233"/>
                      </a:lnTo>
                      <a:lnTo>
                        <a:pt x="646" y="247"/>
                      </a:lnTo>
                      <a:lnTo>
                        <a:pt x="650" y="263"/>
                      </a:lnTo>
                      <a:lnTo>
                        <a:pt x="653" y="280"/>
                      </a:lnTo>
                      <a:lnTo>
                        <a:pt x="655" y="296"/>
                      </a:lnTo>
                      <a:lnTo>
                        <a:pt x="657" y="313"/>
                      </a:lnTo>
                      <a:lnTo>
                        <a:pt x="657" y="329"/>
                      </a:lnTo>
                      <a:lnTo>
                        <a:pt x="657" y="329"/>
                      </a:lnTo>
                      <a:lnTo>
                        <a:pt x="657" y="347"/>
                      </a:lnTo>
                      <a:lnTo>
                        <a:pt x="655" y="363"/>
                      </a:lnTo>
                      <a:lnTo>
                        <a:pt x="653" y="379"/>
                      </a:lnTo>
                      <a:lnTo>
                        <a:pt x="650" y="395"/>
                      </a:lnTo>
                      <a:lnTo>
                        <a:pt x="646" y="411"/>
                      </a:lnTo>
                      <a:lnTo>
                        <a:pt x="642" y="427"/>
                      </a:lnTo>
                      <a:lnTo>
                        <a:pt x="631" y="457"/>
                      </a:lnTo>
                      <a:lnTo>
                        <a:pt x="618" y="486"/>
                      </a:lnTo>
                      <a:lnTo>
                        <a:pt x="600" y="513"/>
                      </a:lnTo>
                      <a:lnTo>
                        <a:pt x="581" y="539"/>
                      </a:lnTo>
                      <a:lnTo>
                        <a:pt x="560" y="562"/>
                      </a:lnTo>
                      <a:lnTo>
                        <a:pt x="537" y="583"/>
                      </a:lnTo>
                      <a:lnTo>
                        <a:pt x="512" y="602"/>
                      </a:lnTo>
                      <a:lnTo>
                        <a:pt x="485" y="618"/>
                      </a:lnTo>
                      <a:lnTo>
                        <a:pt x="457" y="633"/>
                      </a:lnTo>
                      <a:lnTo>
                        <a:pt x="426" y="643"/>
                      </a:lnTo>
                      <a:lnTo>
                        <a:pt x="410" y="648"/>
                      </a:lnTo>
                      <a:lnTo>
                        <a:pt x="395" y="652"/>
                      </a:lnTo>
                      <a:lnTo>
                        <a:pt x="379" y="654"/>
                      </a:lnTo>
                      <a:lnTo>
                        <a:pt x="361" y="657"/>
                      </a:lnTo>
                      <a:lnTo>
                        <a:pt x="345" y="658"/>
                      </a:lnTo>
                      <a:lnTo>
                        <a:pt x="328" y="658"/>
                      </a:lnTo>
                      <a:lnTo>
                        <a:pt x="328" y="658"/>
                      </a:lnTo>
                      <a:close/>
                      <a:moveTo>
                        <a:pt x="328" y="38"/>
                      </a:moveTo>
                      <a:lnTo>
                        <a:pt x="328" y="38"/>
                      </a:lnTo>
                      <a:lnTo>
                        <a:pt x="298" y="40"/>
                      </a:lnTo>
                      <a:lnTo>
                        <a:pt x="270" y="45"/>
                      </a:lnTo>
                      <a:lnTo>
                        <a:pt x="242" y="51"/>
                      </a:lnTo>
                      <a:lnTo>
                        <a:pt x="215" y="62"/>
                      </a:lnTo>
                      <a:lnTo>
                        <a:pt x="189" y="74"/>
                      </a:lnTo>
                      <a:lnTo>
                        <a:pt x="165" y="89"/>
                      </a:lnTo>
                      <a:lnTo>
                        <a:pt x="144" y="105"/>
                      </a:lnTo>
                      <a:lnTo>
                        <a:pt x="122" y="124"/>
                      </a:lnTo>
                      <a:lnTo>
                        <a:pt x="103" y="144"/>
                      </a:lnTo>
                      <a:lnTo>
                        <a:pt x="87" y="167"/>
                      </a:lnTo>
                      <a:lnTo>
                        <a:pt x="73" y="191"/>
                      </a:lnTo>
                      <a:lnTo>
                        <a:pt x="60" y="216"/>
                      </a:lnTo>
                      <a:lnTo>
                        <a:pt x="50" y="243"/>
                      </a:lnTo>
                      <a:lnTo>
                        <a:pt x="43" y="271"/>
                      </a:lnTo>
                      <a:lnTo>
                        <a:pt x="39" y="300"/>
                      </a:lnTo>
                      <a:lnTo>
                        <a:pt x="38" y="329"/>
                      </a:lnTo>
                      <a:lnTo>
                        <a:pt x="38" y="329"/>
                      </a:lnTo>
                      <a:lnTo>
                        <a:pt x="39" y="359"/>
                      </a:lnTo>
                      <a:lnTo>
                        <a:pt x="43" y="388"/>
                      </a:lnTo>
                      <a:lnTo>
                        <a:pt x="50" y="417"/>
                      </a:lnTo>
                      <a:lnTo>
                        <a:pt x="60" y="443"/>
                      </a:lnTo>
                      <a:lnTo>
                        <a:pt x="73" y="468"/>
                      </a:lnTo>
                      <a:lnTo>
                        <a:pt x="87" y="492"/>
                      </a:lnTo>
                      <a:lnTo>
                        <a:pt x="103" y="515"/>
                      </a:lnTo>
                      <a:lnTo>
                        <a:pt x="122" y="535"/>
                      </a:lnTo>
                      <a:lnTo>
                        <a:pt x="144" y="553"/>
                      </a:lnTo>
                      <a:lnTo>
                        <a:pt x="165" y="571"/>
                      </a:lnTo>
                      <a:lnTo>
                        <a:pt x="189" y="586"/>
                      </a:lnTo>
                      <a:lnTo>
                        <a:pt x="215" y="598"/>
                      </a:lnTo>
                      <a:lnTo>
                        <a:pt x="242" y="607"/>
                      </a:lnTo>
                      <a:lnTo>
                        <a:pt x="270" y="615"/>
                      </a:lnTo>
                      <a:lnTo>
                        <a:pt x="298" y="619"/>
                      </a:lnTo>
                      <a:lnTo>
                        <a:pt x="328" y="621"/>
                      </a:lnTo>
                      <a:lnTo>
                        <a:pt x="328" y="621"/>
                      </a:lnTo>
                      <a:lnTo>
                        <a:pt x="357" y="619"/>
                      </a:lnTo>
                      <a:lnTo>
                        <a:pt x="387" y="615"/>
                      </a:lnTo>
                      <a:lnTo>
                        <a:pt x="415" y="607"/>
                      </a:lnTo>
                      <a:lnTo>
                        <a:pt x="442" y="598"/>
                      </a:lnTo>
                      <a:lnTo>
                        <a:pt x="467" y="586"/>
                      </a:lnTo>
                      <a:lnTo>
                        <a:pt x="490" y="571"/>
                      </a:lnTo>
                      <a:lnTo>
                        <a:pt x="513" y="553"/>
                      </a:lnTo>
                      <a:lnTo>
                        <a:pt x="534" y="535"/>
                      </a:lnTo>
                      <a:lnTo>
                        <a:pt x="553" y="515"/>
                      </a:lnTo>
                      <a:lnTo>
                        <a:pt x="569" y="492"/>
                      </a:lnTo>
                      <a:lnTo>
                        <a:pt x="584" y="468"/>
                      </a:lnTo>
                      <a:lnTo>
                        <a:pt x="596" y="443"/>
                      </a:lnTo>
                      <a:lnTo>
                        <a:pt x="606" y="417"/>
                      </a:lnTo>
                      <a:lnTo>
                        <a:pt x="614" y="388"/>
                      </a:lnTo>
                      <a:lnTo>
                        <a:pt x="618" y="359"/>
                      </a:lnTo>
                      <a:lnTo>
                        <a:pt x="619" y="329"/>
                      </a:lnTo>
                      <a:lnTo>
                        <a:pt x="619" y="329"/>
                      </a:lnTo>
                      <a:lnTo>
                        <a:pt x="618" y="300"/>
                      </a:lnTo>
                      <a:lnTo>
                        <a:pt x="614" y="271"/>
                      </a:lnTo>
                      <a:lnTo>
                        <a:pt x="606" y="243"/>
                      </a:lnTo>
                      <a:lnTo>
                        <a:pt x="596" y="216"/>
                      </a:lnTo>
                      <a:lnTo>
                        <a:pt x="584" y="191"/>
                      </a:lnTo>
                      <a:lnTo>
                        <a:pt x="569" y="167"/>
                      </a:lnTo>
                      <a:lnTo>
                        <a:pt x="553" y="144"/>
                      </a:lnTo>
                      <a:lnTo>
                        <a:pt x="534" y="124"/>
                      </a:lnTo>
                      <a:lnTo>
                        <a:pt x="513" y="105"/>
                      </a:lnTo>
                      <a:lnTo>
                        <a:pt x="490" y="89"/>
                      </a:lnTo>
                      <a:lnTo>
                        <a:pt x="467" y="74"/>
                      </a:lnTo>
                      <a:lnTo>
                        <a:pt x="442" y="62"/>
                      </a:lnTo>
                      <a:lnTo>
                        <a:pt x="415" y="51"/>
                      </a:lnTo>
                      <a:lnTo>
                        <a:pt x="387" y="45"/>
                      </a:lnTo>
                      <a:lnTo>
                        <a:pt x="357" y="40"/>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30" name="Freeform 228">
                  <a:extLst>
                    <a:ext uri="{FF2B5EF4-FFF2-40B4-BE49-F238E27FC236}">
                      <a16:creationId xmlns:a16="http://schemas.microsoft.com/office/drawing/2014/main" id="{4394637D-D542-8DFE-44B1-8A6EF1B280C6}"/>
                    </a:ext>
                  </a:extLst>
                </p:cNvPr>
                <p:cNvSpPr>
                  <a:spLocks noEditPoints="1"/>
                </p:cNvSpPr>
                <p:nvPr/>
              </p:nvSpPr>
              <p:spPr bwMode="auto">
                <a:xfrm>
                  <a:off x="7724776" y="3500438"/>
                  <a:ext cx="236538" cy="234950"/>
                </a:xfrm>
                <a:custGeom>
                  <a:avLst/>
                  <a:gdLst>
                    <a:gd name="T0" fmla="*/ 295 w 297"/>
                    <a:gd name="T1" fmla="*/ 123 h 297"/>
                    <a:gd name="T2" fmla="*/ 297 w 297"/>
                    <a:gd name="T3" fmla="*/ 81 h 297"/>
                    <a:gd name="T4" fmla="*/ 254 w 297"/>
                    <a:gd name="T5" fmla="*/ 77 h 297"/>
                    <a:gd name="T6" fmla="*/ 248 w 297"/>
                    <a:gd name="T7" fmla="*/ 81 h 297"/>
                    <a:gd name="T8" fmla="*/ 207 w 297"/>
                    <a:gd name="T9" fmla="*/ 48 h 297"/>
                    <a:gd name="T10" fmla="*/ 219 w 297"/>
                    <a:gd name="T11" fmla="*/ 46 h 297"/>
                    <a:gd name="T12" fmla="*/ 220 w 297"/>
                    <a:gd name="T13" fmla="*/ 5 h 297"/>
                    <a:gd name="T14" fmla="*/ 177 w 297"/>
                    <a:gd name="T15" fmla="*/ 0 h 297"/>
                    <a:gd name="T16" fmla="*/ 172 w 297"/>
                    <a:gd name="T17" fmla="*/ 5 h 297"/>
                    <a:gd name="T18" fmla="*/ 48 w 297"/>
                    <a:gd name="T19" fmla="*/ 5 h 297"/>
                    <a:gd name="T20" fmla="*/ 43 w 297"/>
                    <a:gd name="T21" fmla="*/ 0 h 297"/>
                    <a:gd name="T22" fmla="*/ 1 w 297"/>
                    <a:gd name="T23" fmla="*/ 2 h 297"/>
                    <a:gd name="T24" fmla="*/ 0 w 297"/>
                    <a:gd name="T25" fmla="*/ 43 h 297"/>
                    <a:gd name="T26" fmla="*/ 19 w 297"/>
                    <a:gd name="T27" fmla="*/ 48 h 297"/>
                    <a:gd name="T28" fmla="*/ 4 w 297"/>
                    <a:gd name="T29" fmla="*/ 172 h 297"/>
                    <a:gd name="T30" fmla="*/ 0 w 297"/>
                    <a:gd name="T31" fmla="*/ 215 h 297"/>
                    <a:gd name="T32" fmla="*/ 4 w 297"/>
                    <a:gd name="T33" fmla="*/ 221 h 297"/>
                    <a:gd name="T34" fmla="*/ 46 w 297"/>
                    <a:gd name="T35" fmla="*/ 219 h 297"/>
                    <a:gd name="T36" fmla="*/ 93 w 297"/>
                    <a:gd name="T37" fmla="*/ 209 h 297"/>
                    <a:gd name="T38" fmla="*/ 81 w 297"/>
                    <a:gd name="T39" fmla="*/ 249 h 297"/>
                    <a:gd name="T40" fmla="*/ 77 w 297"/>
                    <a:gd name="T41" fmla="*/ 292 h 297"/>
                    <a:gd name="T42" fmla="*/ 81 w 297"/>
                    <a:gd name="T43" fmla="*/ 297 h 297"/>
                    <a:gd name="T44" fmla="*/ 122 w 297"/>
                    <a:gd name="T45" fmla="*/ 296 h 297"/>
                    <a:gd name="T46" fmla="*/ 248 w 297"/>
                    <a:gd name="T47" fmla="*/ 281 h 297"/>
                    <a:gd name="T48" fmla="*/ 250 w 297"/>
                    <a:gd name="T49" fmla="*/ 296 h 297"/>
                    <a:gd name="T50" fmla="*/ 291 w 297"/>
                    <a:gd name="T51" fmla="*/ 297 h 297"/>
                    <a:gd name="T52" fmla="*/ 297 w 297"/>
                    <a:gd name="T53" fmla="*/ 254 h 297"/>
                    <a:gd name="T54" fmla="*/ 291 w 297"/>
                    <a:gd name="T55" fmla="*/ 249 h 297"/>
                    <a:gd name="T56" fmla="*/ 291 w 297"/>
                    <a:gd name="T57" fmla="*/ 124 h 297"/>
                    <a:gd name="T58" fmla="*/ 250 w 297"/>
                    <a:gd name="T59" fmla="*/ 250 h 297"/>
                    <a:gd name="T60" fmla="*/ 125 w 297"/>
                    <a:gd name="T61" fmla="*/ 265 h 297"/>
                    <a:gd name="T62" fmla="*/ 122 w 297"/>
                    <a:gd name="T63" fmla="*/ 250 h 297"/>
                    <a:gd name="T64" fmla="*/ 109 w 297"/>
                    <a:gd name="T65" fmla="*/ 209 h 297"/>
                    <a:gd name="T66" fmla="*/ 172 w 297"/>
                    <a:gd name="T67" fmla="*/ 215 h 297"/>
                    <a:gd name="T68" fmla="*/ 215 w 297"/>
                    <a:gd name="T69" fmla="*/ 221 h 297"/>
                    <a:gd name="T70" fmla="*/ 220 w 297"/>
                    <a:gd name="T71" fmla="*/ 215 h 297"/>
                    <a:gd name="T72" fmla="*/ 219 w 297"/>
                    <a:gd name="T73" fmla="*/ 174 h 297"/>
                    <a:gd name="T74" fmla="*/ 207 w 297"/>
                    <a:gd name="T75" fmla="*/ 107 h 297"/>
                    <a:gd name="T76" fmla="*/ 248 w 297"/>
                    <a:gd name="T77" fmla="*/ 120 h 297"/>
                    <a:gd name="T78" fmla="*/ 264 w 297"/>
                    <a:gd name="T79" fmla="*/ 124 h 297"/>
                    <a:gd name="T80" fmla="*/ 35 w 297"/>
                    <a:gd name="T81" fmla="*/ 48 h 297"/>
                    <a:gd name="T82" fmla="*/ 46 w 297"/>
                    <a:gd name="T83" fmla="*/ 46 h 297"/>
                    <a:gd name="T84" fmla="*/ 172 w 297"/>
                    <a:gd name="T85" fmla="*/ 30 h 297"/>
                    <a:gd name="T86" fmla="*/ 173 w 297"/>
                    <a:gd name="T87" fmla="*/ 46 h 297"/>
                    <a:gd name="T88" fmla="*/ 191 w 297"/>
                    <a:gd name="T89" fmla="*/ 90 h 297"/>
                    <a:gd name="T90" fmla="*/ 48 w 297"/>
                    <a:gd name="T91" fmla="*/ 191 h 297"/>
                    <a:gd name="T92" fmla="*/ 46 w 297"/>
                    <a:gd name="T93" fmla="*/ 174 h 297"/>
                    <a:gd name="T94" fmla="*/ 35 w 297"/>
                    <a:gd name="T95" fmla="*/ 48 h 297"/>
                    <a:gd name="T96" fmla="*/ 177 w 297"/>
                    <a:gd name="T97" fmla="*/ 172 h 297"/>
                    <a:gd name="T98" fmla="*/ 172 w 297"/>
                    <a:gd name="T99" fmla="*/ 191 h 297"/>
                    <a:gd name="T100" fmla="*/ 191 w 297"/>
                    <a:gd name="T101" fmla="*/ 10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7" h="297">
                      <a:moveTo>
                        <a:pt x="291" y="124"/>
                      </a:moveTo>
                      <a:lnTo>
                        <a:pt x="291" y="124"/>
                      </a:lnTo>
                      <a:lnTo>
                        <a:pt x="295" y="123"/>
                      </a:lnTo>
                      <a:lnTo>
                        <a:pt x="297" y="120"/>
                      </a:lnTo>
                      <a:lnTo>
                        <a:pt x="297" y="81"/>
                      </a:lnTo>
                      <a:lnTo>
                        <a:pt x="297" y="81"/>
                      </a:lnTo>
                      <a:lnTo>
                        <a:pt x="295" y="78"/>
                      </a:lnTo>
                      <a:lnTo>
                        <a:pt x="291" y="77"/>
                      </a:lnTo>
                      <a:lnTo>
                        <a:pt x="254" y="77"/>
                      </a:lnTo>
                      <a:lnTo>
                        <a:pt x="254" y="77"/>
                      </a:lnTo>
                      <a:lnTo>
                        <a:pt x="250" y="78"/>
                      </a:lnTo>
                      <a:lnTo>
                        <a:pt x="248" y="81"/>
                      </a:lnTo>
                      <a:lnTo>
                        <a:pt x="248" y="90"/>
                      </a:lnTo>
                      <a:lnTo>
                        <a:pt x="207" y="90"/>
                      </a:lnTo>
                      <a:lnTo>
                        <a:pt x="207" y="48"/>
                      </a:lnTo>
                      <a:lnTo>
                        <a:pt x="215" y="48"/>
                      </a:lnTo>
                      <a:lnTo>
                        <a:pt x="215" y="48"/>
                      </a:lnTo>
                      <a:lnTo>
                        <a:pt x="219" y="46"/>
                      </a:lnTo>
                      <a:lnTo>
                        <a:pt x="220" y="43"/>
                      </a:lnTo>
                      <a:lnTo>
                        <a:pt x="220" y="5"/>
                      </a:lnTo>
                      <a:lnTo>
                        <a:pt x="220" y="5"/>
                      </a:lnTo>
                      <a:lnTo>
                        <a:pt x="219" y="2"/>
                      </a:lnTo>
                      <a:lnTo>
                        <a:pt x="215" y="0"/>
                      </a:lnTo>
                      <a:lnTo>
                        <a:pt x="177" y="0"/>
                      </a:lnTo>
                      <a:lnTo>
                        <a:pt x="177" y="0"/>
                      </a:lnTo>
                      <a:lnTo>
                        <a:pt x="173" y="2"/>
                      </a:lnTo>
                      <a:lnTo>
                        <a:pt x="172" y="5"/>
                      </a:lnTo>
                      <a:lnTo>
                        <a:pt x="172" y="14"/>
                      </a:lnTo>
                      <a:lnTo>
                        <a:pt x="48" y="14"/>
                      </a:lnTo>
                      <a:lnTo>
                        <a:pt x="48" y="5"/>
                      </a:lnTo>
                      <a:lnTo>
                        <a:pt x="48" y="5"/>
                      </a:lnTo>
                      <a:lnTo>
                        <a:pt x="46" y="2"/>
                      </a:lnTo>
                      <a:lnTo>
                        <a:pt x="43" y="0"/>
                      </a:lnTo>
                      <a:lnTo>
                        <a:pt x="4" y="0"/>
                      </a:lnTo>
                      <a:lnTo>
                        <a:pt x="4" y="0"/>
                      </a:lnTo>
                      <a:lnTo>
                        <a:pt x="1" y="2"/>
                      </a:lnTo>
                      <a:lnTo>
                        <a:pt x="0" y="5"/>
                      </a:lnTo>
                      <a:lnTo>
                        <a:pt x="0" y="43"/>
                      </a:lnTo>
                      <a:lnTo>
                        <a:pt x="0" y="43"/>
                      </a:lnTo>
                      <a:lnTo>
                        <a:pt x="1" y="46"/>
                      </a:lnTo>
                      <a:lnTo>
                        <a:pt x="4" y="48"/>
                      </a:lnTo>
                      <a:lnTo>
                        <a:pt x="19" y="48"/>
                      </a:lnTo>
                      <a:lnTo>
                        <a:pt x="19" y="172"/>
                      </a:lnTo>
                      <a:lnTo>
                        <a:pt x="4" y="172"/>
                      </a:lnTo>
                      <a:lnTo>
                        <a:pt x="4" y="172"/>
                      </a:lnTo>
                      <a:lnTo>
                        <a:pt x="1" y="174"/>
                      </a:lnTo>
                      <a:lnTo>
                        <a:pt x="0" y="178"/>
                      </a:lnTo>
                      <a:lnTo>
                        <a:pt x="0" y="215"/>
                      </a:lnTo>
                      <a:lnTo>
                        <a:pt x="0" y="215"/>
                      </a:lnTo>
                      <a:lnTo>
                        <a:pt x="1" y="219"/>
                      </a:lnTo>
                      <a:lnTo>
                        <a:pt x="4" y="221"/>
                      </a:lnTo>
                      <a:lnTo>
                        <a:pt x="43" y="221"/>
                      </a:lnTo>
                      <a:lnTo>
                        <a:pt x="43" y="221"/>
                      </a:lnTo>
                      <a:lnTo>
                        <a:pt x="46" y="219"/>
                      </a:lnTo>
                      <a:lnTo>
                        <a:pt x="48" y="215"/>
                      </a:lnTo>
                      <a:lnTo>
                        <a:pt x="48" y="209"/>
                      </a:lnTo>
                      <a:lnTo>
                        <a:pt x="93" y="209"/>
                      </a:lnTo>
                      <a:lnTo>
                        <a:pt x="93" y="249"/>
                      </a:lnTo>
                      <a:lnTo>
                        <a:pt x="81" y="249"/>
                      </a:lnTo>
                      <a:lnTo>
                        <a:pt x="81" y="249"/>
                      </a:lnTo>
                      <a:lnTo>
                        <a:pt x="78" y="250"/>
                      </a:lnTo>
                      <a:lnTo>
                        <a:pt x="77" y="254"/>
                      </a:lnTo>
                      <a:lnTo>
                        <a:pt x="77" y="292"/>
                      </a:lnTo>
                      <a:lnTo>
                        <a:pt x="77" y="292"/>
                      </a:lnTo>
                      <a:lnTo>
                        <a:pt x="78" y="296"/>
                      </a:lnTo>
                      <a:lnTo>
                        <a:pt x="81" y="297"/>
                      </a:lnTo>
                      <a:lnTo>
                        <a:pt x="119" y="297"/>
                      </a:lnTo>
                      <a:lnTo>
                        <a:pt x="119" y="297"/>
                      </a:lnTo>
                      <a:lnTo>
                        <a:pt x="122" y="296"/>
                      </a:lnTo>
                      <a:lnTo>
                        <a:pt x="125" y="292"/>
                      </a:lnTo>
                      <a:lnTo>
                        <a:pt x="125" y="281"/>
                      </a:lnTo>
                      <a:lnTo>
                        <a:pt x="248" y="281"/>
                      </a:lnTo>
                      <a:lnTo>
                        <a:pt x="248" y="292"/>
                      </a:lnTo>
                      <a:lnTo>
                        <a:pt x="248" y="292"/>
                      </a:lnTo>
                      <a:lnTo>
                        <a:pt x="250" y="296"/>
                      </a:lnTo>
                      <a:lnTo>
                        <a:pt x="254" y="297"/>
                      </a:lnTo>
                      <a:lnTo>
                        <a:pt x="291" y="297"/>
                      </a:lnTo>
                      <a:lnTo>
                        <a:pt x="291" y="297"/>
                      </a:lnTo>
                      <a:lnTo>
                        <a:pt x="295" y="296"/>
                      </a:lnTo>
                      <a:lnTo>
                        <a:pt x="297" y="292"/>
                      </a:lnTo>
                      <a:lnTo>
                        <a:pt x="297" y="254"/>
                      </a:lnTo>
                      <a:lnTo>
                        <a:pt x="297" y="254"/>
                      </a:lnTo>
                      <a:lnTo>
                        <a:pt x="295" y="250"/>
                      </a:lnTo>
                      <a:lnTo>
                        <a:pt x="291" y="249"/>
                      </a:lnTo>
                      <a:lnTo>
                        <a:pt x="281" y="249"/>
                      </a:lnTo>
                      <a:lnTo>
                        <a:pt x="281" y="124"/>
                      </a:lnTo>
                      <a:lnTo>
                        <a:pt x="291" y="124"/>
                      </a:lnTo>
                      <a:close/>
                      <a:moveTo>
                        <a:pt x="254" y="249"/>
                      </a:moveTo>
                      <a:lnTo>
                        <a:pt x="254" y="249"/>
                      </a:lnTo>
                      <a:lnTo>
                        <a:pt x="250" y="250"/>
                      </a:lnTo>
                      <a:lnTo>
                        <a:pt x="248" y="254"/>
                      </a:lnTo>
                      <a:lnTo>
                        <a:pt x="248" y="265"/>
                      </a:lnTo>
                      <a:lnTo>
                        <a:pt x="125" y="265"/>
                      </a:lnTo>
                      <a:lnTo>
                        <a:pt x="125" y="254"/>
                      </a:lnTo>
                      <a:lnTo>
                        <a:pt x="125" y="254"/>
                      </a:lnTo>
                      <a:lnTo>
                        <a:pt x="122" y="250"/>
                      </a:lnTo>
                      <a:lnTo>
                        <a:pt x="119" y="249"/>
                      </a:lnTo>
                      <a:lnTo>
                        <a:pt x="109" y="249"/>
                      </a:lnTo>
                      <a:lnTo>
                        <a:pt x="109" y="209"/>
                      </a:lnTo>
                      <a:lnTo>
                        <a:pt x="172" y="209"/>
                      </a:lnTo>
                      <a:lnTo>
                        <a:pt x="172" y="215"/>
                      </a:lnTo>
                      <a:lnTo>
                        <a:pt x="172" y="215"/>
                      </a:lnTo>
                      <a:lnTo>
                        <a:pt x="173" y="219"/>
                      </a:lnTo>
                      <a:lnTo>
                        <a:pt x="177" y="221"/>
                      </a:lnTo>
                      <a:lnTo>
                        <a:pt x="215" y="221"/>
                      </a:lnTo>
                      <a:lnTo>
                        <a:pt x="215" y="221"/>
                      </a:lnTo>
                      <a:lnTo>
                        <a:pt x="219" y="219"/>
                      </a:lnTo>
                      <a:lnTo>
                        <a:pt x="220" y="215"/>
                      </a:lnTo>
                      <a:lnTo>
                        <a:pt x="220" y="178"/>
                      </a:lnTo>
                      <a:lnTo>
                        <a:pt x="220" y="178"/>
                      </a:lnTo>
                      <a:lnTo>
                        <a:pt x="219" y="174"/>
                      </a:lnTo>
                      <a:lnTo>
                        <a:pt x="215" y="172"/>
                      </a:lnTo>
                      <a:lnTo>
                        <a:pt x="207" y="172"/>
                      </a:lnTo>
                      <a:lnTo>
                        <a:pt x="207" y="107"/>
                      </a:lnTo>
                      <a:lnTo>
                        <a:pt x="248" y="107"/>
                      </a:lnTo>
                      <a:lnTo>
                        <a:pt x="248" y="120"/>
                      </a:lnTo>
                      <a:lnTo>
                        <a:pt x="248" y="120"/>
                      </a:lnTo>
                      <a:lnTo>
                        <a:pt x="250" y="123"/>
                      </a:lnTo>
                      <a:lnTo>
                        <a:pt x="254" y="124"/>
                      </a:lnTo>
                      <a:lnTo>
                        <a:pt x="264" y="124"/>
                      </a:lnTo>
                      <a:lnTo>
                        <a:pt x="264" y="249"/>
                      </a:lnTo>
                      <a:lnTo>
                        <a:pt x="254" y="249"/>
                      </a:lnTo>
                      <a:close/>
                      <a:moveTo>
                        <a:pt x="35" y="48"/>
                      </a:moveTo>
                      <a:lnTo>
                        <a:pt x="43" y="48"/>
                      </a:lnTo>
                      <a:lnTo>
                        <a:pt x="43" y="48"/>
                      </a:lnTo>
                      <a:lnTo>
                        <a:pt x="46" y="46"/>
                      </a:lnTo>
                      <a:lnTo>
                        <a:pt x="48" y="43"/>
                      </a:lnTo>
                      <a:lnTo>
                        <a:pt x="48" y="30"/>
                      </a:lnTo>
                      <a:lnTo>
                        <a:pt x="172" y="30"/>
                      </a:lnTo>
                      <a:lnTo>
                        <a:pt x="172" y="43"/>
                      </a:lnTo>
                      <a:lnTo>
                        <a:pt x="172" y="43"/>
                      </a:lnTo>
                      <a:lnTo>
                        <a:pt x="173" y="46"/>
                      </a:lnTo>
                      <a:lnTo>
                        <a:pt x="177" y="48"/>
                      </a:lnTo>
                      <a:lnTo>
                        <a:pt x="191" y="48"/>
                      </a:lnTo>
                      <a:lnTo>
                        <a:pt x="191" y="90"/>
                      </a:lnTo>
                      <a:lnTo>
                        <a:pt x="93" y="90"/>
                      </a:lnTo>
                      <a:lnTo>
                        <a:pt x="93" y="191"/>
                      </a:lnTo>
                      <a:lnTo>
                        <a:pt x="48" y="191"/>
                      </a:lnTo>
                      <a:lnTo>
                        <a:pt x="48" y="178"/>
                      </a:lnTo>
                      <a:lnTo>
                        <a:pt x="48" y="178"/>
                      </a:lnTo>
                      <a:lnTo>
                        <a:pt x="46" y="174"/>
                      </a:lnTo>
                      <a:lnTo>
                        <a:pt x="43" y="172"/>
                      </a:lnTo>
                      <a:lnTo>
                        <a:pt x="35" y="172"/>
                      </a:lnTo>
                      <a:lnTo>
                        <a:pt x="35" y="48"/>
                      </a:lnTo>
                      <a:close/>
                      <a:moveTo>
                        <a:pt x="191" y="172"/>
                      </a:moveTo>
                      <a:lnTo>
                        <a:pt x="177" y="172"/>
                      </a:lnTo>
                      <a:lnTo>
                        <a:pt x="177" y="172"/>
                      </a:lnTo>
                      <a:lnTo>
                        <a:pt x="173" y="174"/>
                      </a:lnTo>
                      <a:lnTo>
                        <a:pt x="172" y="178"/>
                      </a:lnTo>
                      <a:lnTo>
                        <a:pt x="172" y="191"/>
                      </a:lnTo>
                      <a:lnTo>
                        <a:pt x="109" y="191"/>
                      </a:lnTo>
                      <a:lnTo>
                        <a:pt x="109" y="107"/>
                      </a:lnTo>
                      <a:lnTo>
                        <a:pt x="191" y="107"/>
                      </a:lnTo>
                      <a:lnTo>
                        <a:pt x="191"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grpSp>
        </p:grpSp>
        <p:grpSp>
          <p:nvGrpSpPr>
            <p:cNvPr id="16" name="Group 15">
              <a:extLst>
                <a:ext uri="{FF2B5EF4-FFF2-40B4-BE49-F238E27FC236}">
                  <a16:creationId xmlns:a16="http://schemas.microsoft.com/office/drawing/2014/main" id="{FC367B4B-9630-8B2B-E4E6-74E9C93CDE26}"/>
                </a:ext>
              </a:extLst>
            </p:cNvPr>
            <p:cNvGrpSpPr/>
            <p:nvPr/>
          </p:nvGrpSpPr>
          <p:grpSpPr>
            <a:xfrm>
              <a:off x="7457425" y="2123132"/>
              <a:ext cx="3363210" cy="3317372"/>
              <a:chOff x="7336508" y="2029075"/>
              <a:chExt cx="3024568" cy="2983345"/>
            </a:xfrm>
          </p:grpSpPr>
          <p:sp>
            <p:nvSpPr>
              <p:cNvPr id="18" name="Rectangle 17">
                <a:extLst>
                  <a:ext uri="{FF2B5EF4-FFF2-40B4-BE49-F238E27FC236}">
                    <a16:creationId xmlns:a16="http://schemas.microsoft.com/office/drawing/2014/main" id="{6294C158-EA62-A830-1F40-F9A9688B36CC}"/>
                  </a:ext>
                </a:extLst>
              </p:cNvPr>
              <p:cNvSpPr/>
              <p:nvPr/>
            </p:nvSpPr>
            <p:spPr>
              <a:xfrm>
                <a:off x="7336508" y="2029075"/>
                <a:ext cx="3024568" cy="2983345"/>
              </a:xfrm>
              <a:prstGeom prst="rect">
                <a:avLst/>
              </a:prstGeom>
              <a:solidFill>
                <a:schemeClr val="bg1"/>
              </a:solidFill>
              <a:ln w="38100">
                <a:solidFill>
                  <a:schemeClr val="accent3"/>
                </a:solidFill>
              </a:ln>
              <a:effectLst>
                <a:outerShdw blurRad="2032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ea typeface="+mn-ea"/>
                  <a:cs typeface="+mn-cs"/>
                </a:endParaRPr>
              </a:p>
            </p:txBody>
          </p:sp>
          <p:sp>
            <p:nvSpPr>
              <p:cNvPr id="19" name="Title 3">
                <a:extLst>
                  <a:ext uri="{FF2B5EF4-FFF2-40B4-BE49-F238E27FC236}">
                    <a16:creationId xmlns:a16="http://schemas.microsoft.com/office/drawing/2014/main" id="{8D1FB639-CD55-18C2-DF00-76482033549F}"/>
                  </a:ext>
                </a:extLst>
              </p:cNvPr>
              <p:cNvSpPr txBox="1">
                <a:spLocks/>
              </p:cNvSpPr>
              <p:nvPr/>
            </p:nvSpPr>
            <p:spPr>
              <a:xfrm>
                <a:off x="8158195" y="2466874"/>
                <a:ext cx="1784350" cy="226012"/>
              </a:xfrm>
              <a:prstGeom prst="rect">
                <a:avLst/>
              </a:prstGeom>
            </p:spPr>
            <p:txBody>
              <a:bodyPr lIns="0" tIns="0" rIns="0" bIns="0"/>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n-lt"/>
                    <a:ea typeface="Open Sans" charset="0"/>
                    <a:cs typeface="Open Sans" charset="0"/>
                    <a:sym typeface="Frutiger Next Pro Medium" charset="0"/>
                  </a:rPr>
                  <a:t>Enforcement</a:t>
                </a:r>
              </a:p>
            </p:txBody>
          </p:sp>
          <p:sp>
            <p:nvSpPr>
              <p:cNvPr id="20" name="TextBox 19">
                <a:extLst>
                  <a:ext uri="{FF2B5EF4-FFF2-40B4-BE49-F238E27FC236}">
                    <a16:creationId xmlns:a16="http://schemas.microsoft.com/office/drawing/2014/main" id="{BE2C78CD-1761-FD26-E5CC-5FF6748101BF}"/>
                  </a:ext>
                </a:extLst>
              </p:cNvPr>
              <p:cNvSpPr txBox="1"/>
              <p:nvPr/>
            </p:nvSpPr>
            <p:spPr>
              <a:xfrm>
                <a:off x="7572308" y="3139970"/>
                <a:ext cx="2446436" cy="1364557"/>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lang="en-US" sz="1100"/>
                  <a:t>CIEM ideally provides enforcement and remediation of least-privilege approaches. Some CIEM tools can extend entitlement controls to SaaS applications and identity providers (IdPs) like Microsoft Azure Active Directory, and also provide basic threat discovery, incident response and forensics. </a:t>
                </a:r>
                <a:endParaRPr kumimoji="0" lang="en-US" sz="1100" b="0" i="0" u="none" strike="noStrike" kern="1200" cap="none" spc="0" normalizeH="0" baseline="0" noProof="0">
                  <a:ln>
                    <a:noFill/>
                  </a:ln>
                  <a:solidFill>
                    <a:srgbClr val="000000"/>
                  </a:solidFill>
                  <a:effectLst/>
                  <a:uLnTx/>
                  <a:uFillTx/>
                  <a:ea typeface="Open Sans Semibold" charset="0"/>
                  <a:cs typeface="Open Sans Semibold" charset="0"/>
                </a:endParaRPr>
              </a:p>
            </p:txBody>
          </p:sp>
          <p:grpSp>
            <p:nvGrpSpPr>
              <p:cNvPr id="21" name="Group 20">
                <a:extLst>
                  <a:ext uri="{FF2B5EF4-FFF2-40B4-BE49-F238E27FC236}">
                    <a16:creationId xmlns:a16="http://schemas.microsoft.com/office/drawing/2014/main" id="{2F94D990-8766-EAE1-DE36-857D2D18127E}"/>
                  </a:ext>
                </a:extLst>
              </p:cNvPr>
              <p:cNvGrpSpPr>
                <a:grpSpLocks noChangeAspect="1"/>
              </p:cNvGrpSpPr>
              <p:nvPr/>
            </p:nvGrpSpPr>
            <p:grpSpPr>
              <a:xfrm>
                <a:off x="7531621" y="2331386"/>
                <a:ext cx="522288" cy="522288"/>
                <a:chOff x="11115676" y="822960"/>
                <a:chExt cx="522288" cy="522288"/>
              </a:xfrm>
            </p:grpSpPr>
            <p:sp>
              <p:nvSpPr>
                <p:cNvPr id="22" name="Freeform 17">
                  <a:extLst>
                    <a:ext uri="{FF2B5EF4-FFF2-40B4-BE49-F238E27FC236}">
                      <a16:creationId xmlns:a16="http://schemas.microsoft.com/office/drawing/2014/main" id="{C2C70429-7A98-EF5B-8A1F-CDC4AEF6D428}"/>
                    </a:ext>
                  </a:extLst>
                </p:cNvPr>
                <p:cNvSpPr>
                  <a:spLocks noEditPoints="1"/>
                </p:cNvSpPr>
                <p:nvPr/>
              </p:nvSpPr>
              <p:spPr bwMode="auto">
                <a:xfrm>
                  <a:off x="11115676" y="822960"/>
                  <a:ext cx="522288" cy="522288"/>
                </a:xfrm>
                <a:custGeom>
                  <a:avLst/>
                  <a:gdLst>
                    <a:gd name="T0" fmla="*/ 312 w 659"/>
                    <a:gd name="T1" fmla="*/ 657 h 659"/>
                    <a:gd name="T2" fmla="*/ 263 w 659"/>
                    <a:gd name="T3" fmla="*/ 652 h 659"/>
                    <a:gd name="T4" fmla="*/ 202 w 659"/>
                    <a:gd name="T5" fmla="*/ 632 h 659"/>
                    <a:gd name="T6" fmla="*/ 120 w 659"/>
                    <a:gd name="T7" fmla="*/ 583 h 659"/>
                    <a:gd name="T8" fmla="*/ 57 w 659"/>
                    <a:gd name="T9" fmla="*/ 513 h 659"/>
                    <a:gd name="T10" fmla="*/ 15 w 659"/>
                    <a:gd name="T11" fmla="*/ 427 h 659"/>
                    <a:gd name="T12" fmla="*/ 4 w 659"/>
                    <a:gd name="T13" fmla="*/ 379 h 659"/>
                    <a:gd name="T14" fmla="*/ 0 w 659"/>
                    <a:gd name="T15" fmla="*/ 329 h 659"/>
                    <a:gd name="T16" fmla="*/ 2 w 659"/>
                    <a:gd name="T17" fmla="*/ 296 h 659"/>
                    <a:gd name="T18" fmla="*/ 11 w 659"/>
                    <a:gd name="T19" fmla="*/ 247 h 659"/>
                    <a:gd name="T20" fmla="*/ 41 w 659"/>
                    <a:gd name="T21" fmla="*/ 172 h 659"/>
                    <a:gd name="T22" fmla="*/ 97 w 659"/>
                    <a:gd name="T23" fmla="*/ 97 h 659"/>
                    <a:gd name="T24" fmla="*/ 172 w 659"/>
                    <a:gd name="T25" fmla="*/ 40 h 659"/>
                    <a:gd name="T26" fmla="*/ 248 w 659"/>
                    <a:gd name="T27" fmla="*/ 11 h 659"/>
                    <a:gd name="T28" fmla="*/ 296 w 659"/>
                    <a:gd name="T29" fmla="*/ 1 h 659"/>
                    <a:gd name="T30" fmla="*/ 330 w 659"/>
                    <a:gd name="T31" fmla="*/ 0 h 659"/>
                    <a:gd name="T32" fmla="*/ 379 w 659"/>
                    <a:gd name="T33" fmla="*/ 4 h 659"/>
                    <a:gd name="T34" fmla="*/ 426 w 659"/>
                    <a:gd name="T35" fmla="*/ 15 h 659"/>
                    <a:gd name="T36" fmla="*/ 514 w 659"/>
                    <a:gd name="T37" fmla="*/ 56 h 659"/>
                    <a:gd name="T38" fmla="*/ 584 w 659"/>
                    <a:gd name="T39" fmla="*/ 120 h 659"/>
                    <a:gd name="T40" fmla="*/ 632 w 659"/>
                    <a:gd name="T41" fmla="*/ 202 h 659"/>
                    <a:gd name="T42" fmla="*/ 652 w 659"/>
                    <a:gd name="T43" fmla="*/ 263 h 659"/>
                    <a:gd name="T44" fmla="*/ 658 w 659"/>
                    <a:gd name="T45" fmla="*/ 312 h 659"/>
                    <a:gd name="T46" fmla="*/ 658 w 659"/>
                    <a:gd name="T47" fmla="*/ 345 h 659"/>
                    <a:gd name="T48" fmla="*/ 652 w 659"/>
                    <a:gd name="T49" fmla="*/ 395 h 659"/>
                    <a:gd name="T50" fmla="*/ 632 w 659"/>
                    <a:gd name="T51" fmla="*/ 457 h 659"/>
                    <a:gd name="T52" fmla="*/ 584 w 659"/>
                    <a:gd name="T53" fmla="*/ 538 h 659"/>
                    <a:gd name="T54" fmla="*/ 514 w 659"/>
                    <a:gd name="T55" fmla="*/ 602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7 h 659"/>
                    <a:gd name="T68" fmla="*/ 105 w 659"/>
                    <a:gd name="T69" fmla="*/ 144 h 659"/>
                    <a:gd name="T70" fmla="*/ 61 w 659"/>
                    <a:gd name="T71" fmla="*/ 216 h 659"/>
                    <a:gd name="T72" fmla="*/ 39 w 659"/>
                    <a:gd name="T73" fmla="*/ 300 h 659"/>
                    <a:gd name="T74" fmla="*/ 39 w 659"/>
                    <a:gd name="T75" fmla="*/ 359 h 659"/>
                    <a:gd name="T76" fmla="*/ 61 w 659"/>
                    <a:gd name="T77" fmla="*/ 442 h 659"/>
                    <a:gd name="T78" fmla="*/ 105 w 659"/>
                    <a:gd name="T79" fmla="*/ 515 h 659"/>
                    <a:gd name="T80" fmla="*/ 167 w 659"/>
                    <a:gd name="T81" fmla="*/ 571 h 659"/>
                    <a:gd name="T82" fmla="*/ 242 w 659"/>
                    <a:gd name="T83" fmla="*/ 608 h 659"/>
                    <a:gd name="T84" fmla="*/ 330 w 659"/>
                    <a:gd name="T85" fmla="*/ 621 h 659"/>
                    <a:gd name="T86" fmla="*/ 388 w 659"/>
                    <a:gd name="T87" fmla="*/ 614 h 659"/>
                    <a:gd name="T88" fmla="*/ 468 w 659"/>
                    <a:gd name="T89" fmla="*/ 585 h 659"/>
                    <a:gd name="T90" fmla="*/ 535 w 659"/>
                    <a:gd name="T91" fmla="*/ 535 h 659"/>
                    <a:gd name="T92" fmla="*/ 585 w 659"/>
                    <a:gd name="T93" fmla="*/ 468 h 659"/>
                    <a:gd name="T94" fmla="*/ 615 w 659"/>
                    <a:gd name="T95" fmla="*/ 387 h 659"/>
                    <a:gd name="T96" fmla="*/ 621 w 659"/>
                    <a:gd name="T97" fmla="*/ 329 h 659"/>
                    <a:gd name="T98" fmla="*/ 608 w 659"/>
                    <a:gd name="T99" fmla="*/ 242 h 659"/>
                    <a:gd name="T100" fmla="*/ 570 w 659"/>
                    <a:gd name="T101" fmla="*/ 167 h 659"/>
                    <a:gd name="T102" fmla="*/ 515 w 659"/>
                    <a:gd name="T103" fmla="*/ 105 h 659"/>
                    <a:gd name="T104" fmla="*/ 443 w 659"/>
                    <a:gd name="T105" fmla="*/ 60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7"/>
                      </a:lnTo>
                      <a:lnTo>
                        <a:pt x="296" y="656"/>
                      </a:lnTo>
                      <a:lnTo>
                        <a:pt x="280" y="655"/>
                      </a:lnTo>
                      <a:lnTo>
                        <a:pt x="263" y="652"/>
                      </a:lnTo>
                      <a:lnTo>
                        <a:pt x="248" y="648"/>
                      </a:lnTo>
                      <a:lnTo>
                        <a:pt x="232" y="644"/>
                      </a:lnTo>
                      <a:lnTo>
                        <a:pt x="202" y="632"/>
                      </a:lnTo>
                      <a:lnTo>
                        <a:pt x="172" y="618"/>
                      </a:lnTo>
                      <a:lnTo>
                        <a:pt x="146" y="602"/>
                      </a:lnTo>
                      <a:lnTo>
                        <a:pt x="120" y="583"/>
                      </a:lnTo>
                      <a:lnTo>
                        <a:pt x="97" y="562"/>
                      </a:lnTo>
                      <a:lnTo>
                        <a:pt x="76" y="538"/>
                      </a:lnTo>
                      <a:lnTo>
                        <a:pt x="57" y="513"/>
                      </a:lnTo>
                      <a:lnTo>
                        <a:pt x="41" y="485"/>
                      </a:lnTo>
                      <a:lnTo>
                        <a:pt x="26" y="457"/>
                      </a:lnTo>
                      <a:lnTo>
                        <a:pt x="15" y="427"/>
                      </a:lnTo>
                      <a:lnTo>
                        <a:pt x="11" y="411"/>
                      </a:lnTo>
                      <a:lnTo>
                        <a:pt x="7" y="395"/>
                      </a:lnTo>
                      <a:lnTo>
                        <a:pt x="4" y="379"/>
                      </a:lnTo>
                      <a:lnTo>
                        <a:pt x="2" y="363"/>
                      </a:lnTo>
                      <a:lnTo>
                        <a:pt x="0" y="345"/>
                      </a:lnTo>
                      <a:lnTo>
                        <a:pt x="0" y="329"/>
                      </a:lnTo>
                      <a:lnTo>
                        <a:pt x="0" y="329"/>
                      </a:lnTo>
                      <a:lnTo>
                        <a:pt x="0" y="312"/>
                      </a:lnTo>
                      <a:lnTo>
                        <a:pt x="2" y="296"/>
                      </a:lnTo>
                      <a:lnTo>
                        <a:pt x="4" y="280"/>
                      </a:lnTo>
                      <a:lnTo>
                        <a:pt x="7" y="263"/>
                      </a:lnTo>
                      <a:lnTo>
                        <a:pt x="11" y="247"/>
                      </a:lnTo>
                      <a:lnTo>
                        <a:pt x="15" y="231"/>
                      </a:lnTo>
                      <a:lnTo>
                        <a:pt x="26" y="202"/>
                      </a:lnTo>
                      <a:lnTo>
                        <a:pt x="41" y="172"/>
                      </a:lnTo>
                      <a:lnTo>
                        <a:pt x="57" y="145"/>
                      </a:lnTo>
                      <a:lnTo>
                        <a:pt x="76" y="120"/>
                      </a:lnTo>
                      <a:lnTo>
                        <a:pt x="97" y="97"/>
                      </a:lnTo>
                      <a:lnTo>
                        <a:pt x="120" y="75"/>
                      </a:lnTo>
                      <a:lnTo>
                        <a:pt x="146" y="56"/>
                      </a:lnTo>
                      <a:lnTo>
                        <a:pt x="172" y="40"/>
                      </a:lnTo>
                      <a:lnTo>
                        <a:pt x="202" y="26"/>
                      </a:lnTo>
                      <a:lnTo>
                        <a:pt x="232" y="15"/>
                      </a:lnTo>
                      <a:lnTo>
                        <a:pt x="248" y="11"/>
                      </a:lnTo>
                      <a:lnTo>
                        <a:pt x="263" y="7"/>
                      </a:lnTo>
                      <a:lnTo>
                        <a:pt x="280" y="4"/>
                      </a:lnTo>
                      <a:lnTo>
                        <a:pt x="296" y="1"/>
                      </a:lnTo>
                      <a:lnTo>
                        <a:pt x="312" y="0"/>
                      </a:lnTo>
                      <a:lnTo>
                        <a:pt x="330" y="0"/>
                      </a:lnTo>
                      <a:lnTo>
                        <a:pt x="330" y="0"/>
                      </a:lnTo>
                      <a:lnTo>
                        <a:pt x="346" y="0"/>
                      </a:lnTo>
                      <a:lnTo>
                        <a:pt x="363" y="1"/>
                      </a:lnTo>
                      <a:lnTo>
                        <a:pt x="379" y="4"/>
                      </a:lnTo>
                      <a:lnTo>
                        <a:pt x="396" y="7"/>
                      </a:lnTo>
                      <a:lnTo>
                        <a:pt x="412" y="11"/>
                      </a:lnTo>
                      <a:lnTo>
                        <a:pt x="426" y="15"/>
                      </a:lnTo>
                      <a:lnTo>
                        <a:pt x="457" y="26"/>
                      </a:lnTo>
                      <a:lnTo>
                        <a:pt x="486" y="40"/>
                      </a:lnTo>
                      <a:lnTo>
                        <a:pt x="514" y="56"/>
                      </a:lnTo>
                      <a:lnTo>
                        <a:pt x="538" y="75"/>
                      </a:lnTo>
                      <a:lnTo>
                        <a:pt x="562" y="97"/>
                      </a:lnTo>
                      <a:lnTo>
                        <a:pt x="584" y="120"/>
                      </a:lnTo>
                      <a:lnTo>
                        <a:pt x="603" y="145"/>
                      </a:lnTo>
                      <a:lnTo>
                        <a:pt x="619" y="172"/>
                      </a:lnTo>
                      <a:lnTo>
                        <a:pt x="632" y="202"/>
                      </a:lnTo>
                      <a:lnTo>
                        <a:pt x="644" y="231"/>
                      </a:lnTo>
                      <a:lnTo>
                        <a:pt x="648" y="247"/>
                      </a:lnTo>
                      <a:lnTo>
                        <a:pt x="652" y="263"/>
                      </a:lnTo>
                      <a:lnTo>
                        <a:pt x="655" y="280"/>
                      </a:lnTo>
                      <a:lnTo>
                        <a:pt x="656" y="296"/>
                      </a:lnTo>
                      <a:lnTo>
                        <a:pt x="658" y="312"/>
                      </a:lnTo>
                      <a:lnTo>
                        <a:pt x="659" y="329"/>
                      </a:lnTo>
                      <a:lnTo>
                        <a:pt x="659" y="329"/>
                      </a:lnTo>
                      <a:lnTo>
                        <a:pt x="658" y="345"/>
                      </a:lnTo>
                      <a:lnTo>
                        <a:pt x="656" y="363"/>
                      </a:lnTo>
                      <a:lnTo>
                        <a:pt x="655" y="379"/>
                      </a:lnTo>
                      <a:lnTo>
                        <a:pt x="652" y="395"/>
                      </a:lnTo>
                      <a:lnTo>
                        <a:pt x="648" y="411"/>
                      </a:lnTo>
                      <a:lnTo>
                        <a:pt x="644" y="427"/>
                      </a:lnTo>
                      <a:lnTo>
                        <a:pt x="632" y="457"/>
                      </a:lnTo>
                      <a:lnTo>
                        <a:pt x="619" y="485"/>
                      </a:lnTo>
                      <a:lnTo>
                        <a:pt x="603" y="513"/>
                      </a:lnTo>
                      <a:lnTo>
                        <a:pt x="584" y="538"/>
                      </a:lnTo>
                      <a:lnTo>
                        <a:pt x="562" y="562"/>
                      </a:lnTo>
                      <a:lnTo>
                        <a:pt x="538" y="583"/>
                      </a:lnTo>
                      <a:lnTo>
                        <a:pt x="514" y="602"/>
                      </a:lnTo>
                      <a:lnTo>
                        <a:pt x="486" y="618"/>
                      </a:lnTo>
                      <a:lnTo>
                        <a:pt x="457" y="632"/>
                      </a:lnTo>
                      <a:lnTo>
                        <a:pt x="426" y="644"/>
                      </a:lnTo>
                      <a:lnTo>
                        <a:pt x="412" y="648"/>
                      </a:lnTo>
                      <a:lnTo>
                        <a:pt x="396" y="652"/>
                      </a:lnTo>
                      <a:lnTo>
                        <a:pt x="379" y="655"/>
                      </a:lnTo>
                      <a:lnTo>
                        <a:pt x="363" y="656"/>
                      </a:lnTo>
                      <a:lnTo>
                        <a:pt x="346" y="657"/>
                      </a:lnTo>
                      <a:lnTo>
                        <a:pt x="330" y="659"/>
                      </a:lnTo>
                      <a:lnTo>
                        <a:pt x="330" y="659"/>
                      </a:lnTo>
                      <a:close/>
                      <a:moveTo>
                        <a:pt x="330" y="38"/>
                      </a:moveTo>
                      <a:lnTo>
                        <a:pt x="330" y="38"/>
                      </a:lnTo>
                      <a:lnTo>
                        <a:pt x="300" y="39"/>
                      </a:lnTo>
                      <a:lnTo>
                        <a:pt x="271" y="43"/>
                      </a:lnTo>
                      <a:lnTo>
                        <a:pt x="242" y="51"/>
                      </a:lnTo>
                      <a:lnTo>
                        <a:pt x="215" y="60"/>
                      </a:lnTo>
                      <a:lnTo>
                        <a:pt x="191" y="73"/>
                      </a:lnTo>
                      <a:lnTo>
                        <a:pt x="167" y="87"/>
                      </a:lnTo>
                      <a:lnTo>
                        <a:pt x="144" y="105"/>
                      </a:lnTo>
                      <a:lnTo>
                        <a:pt x="124" y="124"/>
                      </a:lnTo>
                      <a:lnTo>
                        <a:pt x="105" y="144"/>
                      </a:lnTo>
                      <a:lnTo>
                        <a:pt x="88" y="167"/>
                      </a:lnTo>
                      <a:lnTo>
                        <a:pt x="73" y="191"/>
                      </a:lnTo>
                      <a:lnTo>
                        <a:pt x="61" y="216"/>
                      </a:lnTo>
                      <a:lnTo>
                        <a:pt x="52" y="242"/>
                      </a:lnTo>
                      <a:lnTo>
                        <a:pt x="43" y="270"/>
                      </a:lnTo>
                      <a:lnTo>
                        <a:pt x="39" y="300"/>
                      </a:lnTo>
                      <a:lnTo>
                        <a:pt x="38" y="329"/>
                      </a:lnTo>
                      <a:lnTo>
                        <a:pt x="38" y="329"/>
                      </a:lnTo>
                      <a:lnTo>
                        <a:pt x="39" y="359"/>
                      </a:lnTo>
                      <a:lnTo>
                        <a:pt x="43" y="387"/>
                      </a:lnTo>
                      <a:lnTo>
                        <a:pt x="52" y="415"/>
                      </a:lnTo>
                      <a:lnTo>
                        <a:pt x="61" y="442"/>
                      </a:lnTo>
                      <a:lnTo>
                        <a:pt x="73" y="468"/>
                      </a:lnTo>
                      <a:lnTo>
                        <a:pt x="88" y="492"/>
                      </a:lnTo>
                      <a:lnTo>
                        <a:pt x="105" y="515"/>
                      </a:lnTo>
                      <a:lnTo>
                        <a:pt x="124" y="535"/>
                      </a:lnTo>
                      <a:lnTo>
                        <a:pt x="144" y="554"/>
                      </a:lnTo>
                      <a:lnTo>
                        <a:pt x="167" y="571"/>
                      </a:lnTo>
                      <a:lnTo>
                        <a:pt x="191" y="585"/>
                      </a:lnTo>
                      <a:lnTo>
                        <a:pt x="215" y="598"/>
                      </a:lnTo>
                      <a:lnTo>
                        <a:pt x="242" y="608"/>
                      </a:lnTo>
                      <a:lnTo>
                        <a:pt x="271" y="614"/>
                      </a:lnTo>
                      <a:lnTo>
                        <a:pt x="300" y="618"/>
                      </a:lnTo>
                      <a:lnTo>
                        <a:pt x="330" y="621"/>
                      </a:lnTo>
                      <a:lnTo>
                        <a:pt x="330" y="621"/>
                      </a:lnTo>
                      <a:lnTo>
                        <a:pt x="359" y="618"/>
                      </a:lnTo>
                      <a:lnTo>
                        <a:pt x="388" y="614"/>
                      </a:lnTo>
                      <a:lnTo>
                        <a:pt x="416" y="608"/>
                      </a:lnTo>
                      <a:lnTo>
                        <a:pt x="443" y="598"/>
                      </a:lnTo>
                      <a:lnTo>
                        <a:pt x="468" y="585"/>
                      </a:lnTo>
                      <a:lnTo>
                        <a:pt x="492" y="571"/>
                      </a:lnTo>
                      <a:lnTo>
                        <a:pt x="515" y="554"/>
                      </a:lnTo>
                      <a:lnTo>
                        <a:pt x="535" y="535"/>
                      </a:lnTo>
                      <a:lnTo>
                        <a:pt x="554" y="515"/>
                      </a:lnTo>
                      <a:lnTo>
                        <a:pt x="570" y="492"/>
                      </a:lnTo>
                      <a:lnTo>
                        <a:pt x="585" y="468"/>
                      </a:lnTo>
                      <a:lnTo>
                        <a:pt x="597" y="442"/>
                      </a:lnTo>
                      <a:lnTo>
                        <a:pt x="608" y="415"/>
                      </a:lnTo>
                      <a:lnTo>
                        <a:pt x="615" y="387"/>
                      </a:lnTo>
                      <a:lnTo>
                        <a:pt x="619" y="359"/>
                      </a:lnTo>
                      <a:lnTo>
                        <a:pt x="621" y="329"/>
                      </a:lnTo>
                      <a:lnTo>
                        <a:pt x="621" y="329"/>
                      </a:lnTo>
                      <a:lnTo>
                        <a:pt x="619" y="300"/>
                      </a:lnTo>
                      <a:lnTo>
                        <a:pt x="615" y="270"/>
                      </a:lnTo>
                      <a:lnTo>
                        <a:pt x="608" y="242"/>
                      </a:lnTo>
                      <a:lnTo>
                        <a:pt x="597" y="216"/>
                      </a:lnTo>
                      <a:lnTo>
                        <a:pt x="585" y="191"/>
                      </a:lnTo>
                      <a:lnTo>
                        <a:pt x="570" y="167"/>
                      </a:lnTo>
                      <a:lnTo>
                        <a:pt x="554" y="144"/>
                      </a:lnTo>
                      <a:lnTo>
                        <a:pt x="535" y="124"/>
                      </a:lnTo>
                      <a:lnTo>
                        <a:pt x="515" y="105"/>
                      </a:lnTo>
                      <a:lnTo>
                        <a:pt x="492" y="87"/>
                      </a:lnTo>
                      <a:lnTo>
                        <a:pt x="468" y="73"/>
                      </a:lnTo>
                      <a:lnTo>
                        <a:pt x="443" y="60"/>
                      </a:lnTo>
                      <a:lnTo>
                        <a:pt x="416" y="51"/>
                      </a:lnTo>
                      <a:lnTo>
                        <a:pt x="388" y="43"/>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23" name="Freeform 112">
                  <a:extLst>
                    <a:ext uri="{FF2B5EF4-FFF2-40B4-BE49-F238E27FC236}">
                      <a16:creationId xmlns:a16="http://schemas.microsoft.com/office/drawing/2014/main" id="{B095F501-A45E-8E50-5894-9D654E04CC38}"/>
                    </a:ext>
                  </a:extLst>
                </p:cNvPr>
                <p:cNvSpPr>
                  <a:spLocks/>
                </p:cNvSpPr>
                <p:nvPr/>
              </p:nvSpPr>
              <p:spPr bwMode="auto">
                <a:xfrm>
                  <a:off x="11304588" y="1013460"/>
                  <a:ext cx="142875" cy="96838"/>
                </a:xfrm>
                <a:custGeom>
                  <a:avLst/>
                  <a:gdLst>
                    <a:gd name="T0" fmla="*/ 176 w 180"/>
                    <a:gd name="T1" fmla="*/ 16 h 121"/>
                    <a:gd name="T2" fmla="*/ 176 w 180"/>
                    <a:gd name="T3" fmla="*/ 16 h 121"/>
                    <a:gd name="T4" fmla="*/ 172 w 180"/>
                    <a:gd name="T5" fmla="*/ 13 h 121"/>
                    <a:gd name="T6" fmla="*/ 166 w 180"/>
                    <a:gd name="T7" fmla="*/ 12 h 121"/>
                    <a:gd name="T8" fmla="*/ 162 w 180"/>
                    <a:gd name="T9" fmla="*/ 13 h 121"/>
                    <a:gd name="T10" fmla="*/ 157 w 180"/>
                    <a:gd name="T11" fmla="*/ 16 h 121"/>
                    <a:gd name="T12" fmla="*/ 102 w 180"/>
                    <a:gd name="T13" fmla="*/ 71 h 121"/>
                    <a:gd name="T14" fmla="*/ 102 w 180"/>
                    <a:gd name="T15" fmla="*/ 71 h 121"/>
                    <a:gd name="T16" fmla="*/ 96 w 180"/>
                    <a:gd name="T17" fmla="*/ 69 h 121"/>
                    <a:gd name="T18" fmla="*/ 90 w 180"/>
                    <a:gd name="T19" fmla="*/ 71 h 121"/>
                    <a:gd name="T20" fmla="*/ 21 w 180"/>
                    <a:gd name="T21" fmla="*/ 2 h 121"/>
                    <a:gd name="T22" fmla="*/ 21 w 180"/>
                    <a:gd name="T23" fmla="*/ 2 h 121"/>
                    <a:gd name="T24" fmla="*/ 17 w 180"/>
                    <a:gd name="T25" fmla="*/ 0 h 121"/>
                    <a:gd name="T26" fmla="*/ 12 w 180"/>
                    <a:gd name="T27" fmla="*/ 0 h 121"/>
                    <a:gd name="T28" fmla="*/ 8 w 180"/>
                    <a:gd name="T29" fmla="*/ 0 h 121"/>
                    <a:gd name="T30" fmla="*/ 4 w 180"/>
                    <a:gd name="T31" fmla="*/ 2 h 121"/>
                    <a:gd name="T32" fmla="*/ 4 w 180"/>
                    <a:gd name="T33" fmla="*/ 2 h 121"/>
                    <a:gd name="T34" fmla="*/ 1 w 180"/>
                    <a:gd name="T35" fmla="*/ 8 h 121"/>
                    <a:gd name="T36" fmla="*/ 0 w 180"/>
                    <a:gd name="T37" fmla="*/ 12 h 121"/>
                    <a:gd name="T38" fmla="*/ 1 w 180"/>
                    <a:gd name="T39" fmla="*/ 17 h 121"/>
                    <a:gd name="T40" fmla="*/ 4 w 180"/>
                    <a:gd name="T41" fmla="*/ 21 h 121"/>
                    <a:gd name="T42" fmla="*/ 71 w 180"/>
                    <a:gd name="T43" fmla="*/ 88 h 121"/>
                    <a:gd name="T44" fmla="*/ 71 w 180"/>
                    <a:gd name="T45" fmla="*/ 88 h 121"/>
                    <a:gd name="T46" fmla="*/ 70 w 180"/>
                    <a:gd name="T47" fmla="*/ 95 h 121"/>
                    <a:gd name="T48" fmla="*/ 70 w 180"/>
                    <a:gd name="T49" fmla="*/ 95 h 121"/>
                    <a:gd name="T50" fmla="*/ 71 w 180"/>
                    <a:gd name="T51" fmla="*/ 100 h 121"/>
                    <a:gd name="T52" fmla="*/ 72 w 180"/>
                    <a:gd name="T53" fmla="*/ 106 h 121"/>
                    <a:gd name="T54" fmla="*/ 75 w 180"/>
                    <a:gd name="T55" fmla="*/ 110 h 121"/>
                    <a:gd name="T56" fmla="*/ 78 w 180"/>
                    <a:gd name="T57" fmla="*/ 114 h 121"/>
                    <a:gd name="T58" fmla="*/ 82 w 180"/>
                    <a:gd name="T59" fmla="*/ 117 h 121"/>
                    <a:gd name="T60" fmla="*/ 86 w 180"/>
                    <a:gd name="T61" fmla="*/ 119 h 121"/>
                    <a:gd name="T62" fmla="*/ 91 w 180"/>
                    <a:gd name="T63" fmla="*/ 121 h 121"/>
                    <a:gd name="T64" fmla="*/ 96 w 180"/>
                    <a:gd name="T65" fmla="*/ 121 h 121"/>
                    <a:gd name="T66" fmla="*/ 96 w 180"/>
                    <a:gd name="T67" fmla="*/ 121 h 121"/>
                    <a:gd name="T68" fmla="*/ 100 w 180"/>
                    <a:gd name="T69" fmla="*/ 121 h 121"/>
                    <a:gd name="T70" fmla="*/ 106 w 180"/>
                    <a:gd name="T71" fmla="*/ 119 h 121"/>
                    <a:gd name="T72" fmla="*/ 110 w 180"/>
                    <a:gd name="T73" fmla="*/ 117 h 121"/>
                    <a:gd name="T74" fmla="*/ 114 w 180"/>
                    <a:gd name="T75" fmla="*/ 114 h 121"/>
                    <a:gd name="T76" fmla="*/ 117 w 180"/>
                    <a:gd name="T77" fmla="*/ 110 h 121"/>
                    <a:gd name="T78" fmla="*/ 119 w 180"/>
                    <a:gd name="T79" fmla="*/ 106 h 121"/>
                    <a:gd name="T80" fmla="*/ 121 w 180"/>
                    <a:gd name="T81" fmla="*/ 100 h 121"/>
                    <a:gd name="T82" fmla="*/ 122 w 180"/>
                    <a:gd name="T83" fmla="*/ 95 h 121"/>
                    <a:gd name="T84" fmla="*/ 122 w 180"/>
                    <a:gd name="T85" fmla="*/ 95 h 121"/>
                    <a:gd name="T86" fmla="*/ 121 w 180"/>
                    <a:gd name="T87" fmla="*/ 88 h 121"/>
                    <a:gd name="T88" fmla="*/ 176 w 180"/>
                    <a:gd name="T89" fmla="*/ 33 h 121"/>
                    <a:gd name="T90" fmla="*/ 176 w 180"/>
                    <a:gd name="T91" fmla="*/ 33 h 121"/>
                    <a:gd name="T92" fmla="*/ 178 w 180"/>
                    <a:gd name="T93" fmla="*/ 29 h 121"/>
                    <a:gd name="T94" fmla="*/ 180 w 180"/>
                    <a:gd name="T95" fmla="*/ 25 h 121"/>
                    <a:gd name="T96" fmla="*/ 178 w 180"/>
                    <a:gd name="T97" fmla="*/ 20 h 121"/>
                    <a:gd name="T98" fmla="*/ 176 w 180"/>
                    <a:gd name="T99" fmla="*/ 16 h 121"/>
                    <a:gd name="T100" fmla="*/ 176 w 180"/>
                    <a:gd name="T10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21">
                      <a:moveTo>
                        <a:pt x="176" y="16"/>
                      </a:moveTo>
                      <a:lnTo>
                        <a:pt x="176" y="16"/>
                      </a:lnTo>
                      <a:lnTo>
                        <a:pt x="172" y="13"/>
                      </a:lnTo>
                      <a:lnTo>
                        <a:pt x="166" y="12"/>
                      </a:lnTo>
                      <a:lnTo>
                        <a:pt x="162" y="13"/>
                      </a:lnTo>
                      <a:lnTo>
                        <a:pt x="157" y="16"/>
                      </a:lnTo>
                      <a:lnTo>
                        <a:pt x="102" y="71"/>
                      </a:lnTo>
                      <a:lnTo>
                        <a:pt x="102" y="71"/>
                      </a:lnTo>
                      <a:lnTo>
                        <a:pt x="96" y="69"/>
                      </a:lnTo>
                      <a:lnTo>
                        <a:pt x="90" y="71"/>
                      </a:lnTo>
                      <a:lnTo>
                        <a:pt x="21" y="2"/>
                      </a:lnTo>
                      <a:lnTo>
                        <a:pt x="21" y="2"/>
                      </a:lnTo>
                      <a:lnTo>
                        <a:pt x="17" y="0"/>
                      </a:lnTo>
                      <a:lnTo>
                        <a:pt x="12" y="0"/>
                      </a:lnTo>
                      <a:lnTo>
                        <a:pt x="8" y="0"/>
                      </a:lnTo>
                      <a:lnTo>
                        <a:pt x="4" y="2"/>
                      </a:lnTo>
                      <a:lnTo>
                        <a:pt x="4" y="2"/>
                      </a:lnTo>
                      <a:lnTo>
                        <a:pt x="1" y="8"/>
                      </a:lnTo>
                      <a:lnTo>
                        <a:pt x="0" y="12"/>
                      </a:lnTo>
                      <a:lnTo>
                        <a:pt x="1" y="17"/>
                      </a:lnTo>
                      <a:lnTo>
                        <a:pt x="4" y="21"/>
                      </a:lnTo>
                      <a:lnTo>
                        <a:pt x="71" y="88"/>
                      </a:lnTo>
                      <a:lnTo>
                        <a:pt x="71" y="88"/>
                      </a:lnTo>
                      <a:lnTo>
                        <a:pt x="70" y="95"/>
                      </a:lnTo>
                      <a:lnTo>
                        <a:pt x="70" y="95"/>
                      </a:lnTo>
                      <a:lnTo>
                        <a:pt x="71" y="100"/>
                      </a:lnTo>
                      <a:lnTo>
                        <a:pt x="72" y="106"/>
                      </a:lnTo>
                      <a:lnTo>
                        <a:pt x="75" y="110"/>
                      </a:lnTo>
                      <a:lnTo>
                        <a:pt x="78" y="114"/>
                      </a:lnTo>
                      <a:lnTo>
                        <a:pt x="82" y="117"/>
                      </a:lnTo>
                      <a:lnTo>
                        <a:pt x="86" y="119"/>
                      </a:lnTo>
                      <a:lnTo>
                        <a:pt x="91" y="121"/>
                      </a:lnTo>
                      <a:lnTo>
                        <a:pt x="96" y="121"/>
                      </a:lnTo>
                      <a:lnTo>
                        <a:pt x="96" y="121"/>
                      </a:lnTo>
                      <a:lnTo>
                        <a:pt x="100" y="121"/>
                      </a:lnTo>
                      <a:lnTo>
                        <a:pt x="106" y="119"/>
                      </a:lnTo>
                      <a:lnTo>
                        <a:pt x="110" y="117"/>
                      </a:lnTo>
                      <a:lnTo>
                        <a:pt x="114" y="114"/>
                      </a:lnTo>
                      <a:lnTo>
                        <a:pt x="117" y="110"/>
                      </a:lnTo>
                      <a:lnTo>
                        <a:pt x="119" y="106"/>
                      </a:lnTo>
                      <a:lnTo>
                        <a:pt x="121" y="100"/>
                      </a:lnTo>
                      <a:lnTo>
                        <a:pt x="122" y="95"/>
                      </a:lnTo>
                      <a:lnTo>
                        <a:pt x="122" y="95"/>
                      </a:lnTo>
                      <a:lnTo>
                        <a:pt x="121" y="88"/>
                      </a:lnTo>
                      <a:lnTo>
                        <a:pt x="176" y="33"/>
                      </a:lnTo>
                      <a:lnTo>
                        <a:pt x="176" y="33"/>
                      </a:lnTo>
                      <a:lnTo>
                        <a:pt x="178" y="29"/>
                      </a:lnTo>
                      <a:lnTo>
                        <a:pt x="180" y="25"/>
                      </a:lnTo>
                      <a:lnTo>
                        <a:pt x="178" y="20"/>
                      </a:lnTo>
                      <a:lnTo>
                        <a:pt x="176" y="16"/>
                      </a:lnTo>
                      <a:lnTo>
                        <a:pt x="17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24" name="Freeform 113">
                  <a:extLst>
                    <a:ext uri="{FF2B5EF4-FFF2-40B4-BE49-F238E27FC236}">
                      <a16:creationId xmlns:a16="http://schemas.microsoft.com/office/drawing/2014/main" id="{278F2895-51E3-53E3-369D-9323DB5316BE}"/>
                    </a:ext>
                  </a:extLst>
                </p:cNvPr>
                <p:cNvSpPr>
                  <a:spLocks/>
                </p:cNvSpPr>
                <p:nvPr/>
              </p:nvSpPr>
              <p:spPr bwMode="auto">
                <a:xfrm>
                  <a:off x="11239501" y="946785"/>
                  <a:ext cx="273050" cy="273050"/>
                </a:xfrm>
                <a:custGeom>
                  <a:avLst/>
                  <a:gdLst>
                    <a:gd name="T0" fmla="*/ 232 w 346"/>
                    <a:gd name="T1" fmla="*/ 11 h 344"/>
                    <a:gd name="T2" fmla="*/ 175 w 346"/>
                    <a:gd name="T3" fmla="*/ 0 h 344"/>
                    <a:gd name="T4" fmla="*/ 151 w 346"/>
                    <a:gd name="T5" fmla="*/ 3 h 344"/>
                    <a:gd name="T6" fmla="*/ 116 w 346"/>
                    <a:gd name="T7" fmla="*/ 11 h 344"/>
                    <a:gd name="T8" fmla="*/ 84 w 346"/>
                    <a:gd name="T9" fmla="*/ 27 h 344"/>
                    <a:gd name="T10" fmla="*/ 55 w 346"/>
                    <a:gd name="T11" fmla="*/ 48 h 344"/>
                    <a:gd name="T12" fmla="*/ 33 w 346"/>
                    <a:gd name="T13" fmla="*/ 77 h 344"/>
                    <a:gd name="T14" fmla="*/ 21 w 346"/>
                    <a:gd name="T15" fmla="*/ 97 h 344"/>
                    <a:gd name="T16" fmla="*/ 22 w 346"/>
                    <a:gd name="T17" fmla="*/ 109 h 344"/>
                    <a:gd name="T18" fmla="*/ 29 w 346"/>
                    <a:gd name="T19" fmla="*/ 111 h 344"/>
                    <a:gd name="T20" fmla="*/ 35 w 346"/>
                    <a:gd name="T21" fmla="*/ 109 h 344"/>
                    <a:gd name="T22" fmla="*/ 46 w 346"/>
                    <a:gd name="T23" fmla="*/ 93 h 344"/>
                    <a:gd name="T24" fmla="*/ 74 w 346"/>
                    <a:gd name="T25" fmla="*/ 58 h 344"/>
                    <a:gd name="T26" fmla="*/ 112 w 346"/>
                    <a:gd name="T27" fmla="*/ 35 h 344"/>
                    <a:gd name="T28" fmla="*/ 154 w 346"/>
                    <a:gd name="T29" fmla="*/ 23 h 344"/>
                    <a:gd name="T30" fmla="*/ 197 w 346"/>
                    <a:gd name="T31" fmla="*/ 23 h 344"/>
                    <a:gd name="T32" fmla="*/ 241 w 346"/>
                    <a:gd name="T33" fmla="*/ 36 h 344"/>
                    <a:gd name="T34" fmla="*/ 266 w 346"/>
                    <a:gd name="T35" fmla="*/ 52 h 344"/>
                    <a:gd name="T36" fmla="*/ 297 w 346"/>
                    <a:gd name="T37" fmla="*/ 83 h 344"/>
                    <a:gd name="T38" fmla="*/ 318 w 346"/>
                    <a:gd name="T39" fmla="*/ 122 h 344"/>
                    <a:gd name="T40" fmla="*/ 326 w 346"/>
                    <a:gd name="T41" fmla="*/ 165 h 344"/>
                    <a:gd name="T42" fmla="*/ 322 w 346"/>
                    <a:gd name="T43" fmla="*/ 210 h 344"/>
                    <a:gd name="T44" fmla="*/ 311 w 346"/>
                    <a:gd name="T45" fmla="*/ 238 h 344"/>
                    <a:gd name="T46" fmla="*/ 285 w 346"/>
                    <a:gd name="T47" fmla="*/ 275 h 344"/>
                    <a:gd name="T48" fmla="*/ 250 w 346"/>
                    <a:gd name="T49" fmla="*/ 302 h 344"/>
                    <a:gd name="T50" fmla="*/ 210 w 346"/>
                    <a:gd name="T51" fmla="*/ 318 h 344"/>
                    <a:gd name="T52" fmla="*/ 167 w 346"/>
                    <a:gd name="T53" fmla="*/ 322 h 344"/>
                    <a:gd name="T54" fmla="*/ 123 w 346"/>
                    <a:gd name="T55" fmla="*/ 314 h 344"/>
                    <a:gd name="T56" fmla="*/ 98 w 346"/>
                    <a:gd name="T57" fmla="*/ 302 h 344"/>
                    <a:gd name="T58" fmla="*/ 72 w 346"/>
                    <a:gd name="T59" fmla="*/ 282 h 344"/>
                    <a:gd name="T60" fmla="*/ 50 w 346"/>
                    <a:gd name="T61" fmla="*/ 258 h 344"/>
                    <a:gd name="T62" fmla="*/ 98 w 346"/>
                    <a:gd name="T63" fmla="*/ 255 h 344"/>
                    <a:gd name="T64" fmla="*/ 105 w 346"/>
                    <a:gd name="T65" fmla="*/ 253 h 344"/>
                    <a:gd name="T66" fmla="*/ 109 w 346"/>
                    <a:gd name="T67" fmla="*/ 246 h 344"/>
                    <a:gd name="T68" fmla="*/ 108 w 346"/>
                    <a:gd name="T69" fmla="*/ 239 h 344"/>
                    <a:gd name="T70" fmla="*/ 23 w 346"/>
                    <a:gd name="T71" fmla="*/ 224 h 344"/>
                    <a:gd name="T72" fmla="*/ 15 w 346"/>
                    <a:gd name="T73" fmla="*/ 227 h 344"/>
                    <a:gd name="T74" fmla="*/ 11 w 346"/>
                    <a:gd name="T75" fmla="*/ 232 h 344"/>
                    <a:gd name="T76" fmla="*/ 2 w 346"/>
                    <a:gd name="T77" fmla="*/ 314 h 344"/>
                    <a:gd name="T78" fmla="*/ 10 w 346"/>
                    <a:gd name="T79" fmla="*/ 322 h 344"/>
                    <a:gd name="T80" fmla="*/ 16 w 346"/>
                    <a:gd name="T81" fmla="*/ 321 h 344"/>
                    <a:gd name="T82" fmla="*/ 21 w 346"/>
                    <a:gd name="T83" fmla="*/ 314 h 344"/>
                    <a:gd name="T84" fmla="*/ 35 w 346"/>
                    <a:gd name="T85" fmla="*/ 271 h 344"/>
                    <a:gd name="T86" fmla="*/ 59 w 346"/>
                    <a:gd name="T87" fmla="*/ 300 h 344"/>
                    <a:gd name="T88" fmla="*/ 89 w 346"/>
                    <a:gd name="T89" fmla="*/ 321 h 344"/>
                    <a:gd name="T90" fmla="*/ 116 w 346"/>
                    <a:gd name="T91" fmla="*/ 333 h 344"/>
                    <a:gd name="T92" fmla="*/ 164 w 346"/>
                    <a:gd name="T93" fmla="*/ 343 h 344"/>
                    <a:gd name="T94" fmla="*/ 214 w 346"/>
                    <a:gd name="T95" fmla="*/ 339 h 344"/>
                    <a:gd name="T96" fmla="*/ 246 w 346"/>
                    <a:gd name="T97" fmla="*/ 328 h 344"/>
                    <a:gd name="T98" fmla="*/ 288 w 346"/>
                    <a:gd name="T99" fmla="*/ 300 h 344"/>
                    <a:gd name="T100" fmla="*/ 320 w 346"/>
                    <a:gd name="T101" fmla="*/ 262 h 344"/>
                    <a:gd name="T102" fmla="*/ 336 w 346"/>
                    <a:gd name="T103" fmla="*/ 231 h 344"/>
                    <a:gd name="T104" fmla="*/ 346 w 346"/>
                    <a:gd name="T105" fmla="*/ 181 h 344"/>
                    <a:gd name="T106" fmla="*/ 342 w 346"/>
                    <a:gd name="T107" fmla="*/ 132 h 344"/>
                    <a:gd name="T108" fmla="*/ 323 w 346"/>
                    <a:gd name="T109" fmla="*/ 86 h 344"/>
                    <a:gd name="T110" fmla="*/ 292 w 346"/>
                    <a:gd name="T111" fmla="*/ 47 h 344"/>
                    <a:gd name="T112" fmla="*/ 249 w 346"/>
                    <a:gd name="T113" fmla="*/ 1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344">
                      <a:moveTo>
                        <a:pt x="249" y="17"/>
                      </a:moveTo>
                      <a:lnTo>
                        <a:pt x="249" y="17"/>
                      </a:lnTo>
                      <a:lnTo>
                        <a:pt x="232" y="11"/>
                      </a:lnTo>
                      <a:lnTo>
                        <a:pt x="213" y="5"/>
                      </a:lnTo>
                      <a:lnTo>
                        <a:pt x="194" y="1"/>
                      </a:lnTo>
                      <a:lnTo>
                        <a:pt x="175" y="0"/>
                      </a:lnTo>
                      <a:lnTo>
                        <a:pt x="175" y="0"/>
                      </a:lnTo>
                      <a:lnTo>
                        <a:pt x="163" y="1"/>
                      </a:lnTo>
                      <a:lnTo>
                        <a:pt x="151" y="3"/>
                      </a:lnTo>
                      <a:lnTo>
                        <a:pt x="139" y="4"/>
                      </a:lnTo>
                      <a:lnTo>
                        <a:pt x="127" y="7"/>
                      </a:lnTo>
                      <a:lnTo>
                        <a:pt x="116" y="11"/>
                      </a:lnTo>
                      <a:lnTo>
                        <a:pt x="104" y="16"/>
                      </a:lnTo>
                      <a:lnTo>
                        <a:pt x="93" y="21"/>
                      </a:lnTo>
                      <a:lnTo>
                        <a:pt x="84" y="27"/>
                      </a:lnTo>
                      <a:lnTo>
                        <a:pt x="73" y="34"/>
                      </a:lnTo>
                      <a:lnTo>
                        <a:pt x="64" y="40"/>
                      </a:lnTo>
                      <a:lnTo>
                        <a:pt x="55" y="48"/>
                      </a:lnTo>
                      <a:lnTo>
                        <a:pt x="47" y="58"/>
                      </a:lnTo>
                      <a:lnTo>
                        <a:pt x="39" y="66"/>
                      </a:lnTo>
                      <a:lnTo>
                        <a:pt x="33" y="77"/>
                      </a:lnTo>
                      <a:lnTo>
                        <a:pt x="26" y="86"/>
                      </a:lnTo>
                      <a:lnTo>
                        <a:pt x="21" y="97"/>
                      </a:lnTo>
                      <a:lnTo>
                        <a:pt x="21" y="97"/>
                      </a:lnTo>
                      <a:lnTo>
                        <a:pt x="19" y="101"/>
                      </a:lnTo>
                      <a:lnTo>
                        <a:pt x="19" y="105"/>
                      </a:lnTo>
                      <a:lnTo>
                        <a:pt x="22" y="109"/>
                      </a:lnTo>
                      <a:lnTo>
                        <a:pt x="25" y="110"/>
                      </a:lnTo>
                      <a:lnTo>
                        <a:pt x="25" y="110"/>
                      </a:lnTo>
                      <a:lnTo>
                        <a:pt x="29" y="111"/>
                      </a:lnTo>
                      <a:lnTo>
                        <a:pt x="33" y="111"/>
                      </a:lnTo>
                      <a:lnTo>
                        <a:pt x="33" y="111"/>
                      </a:lnTo>
                      <a:lnTo>
                        <a:pt x="35" y="109"/>
                      </a:lnTo>
                      <a:lnTo>
                        <a:pt x="38" y="106"/>
                      </a:lnTo>
                      <a:lnTo>
                        <a:pt x="38" y="106"/>
                      </a:lnTo>
                      <a:lnTo>
                        <a:pt x="46" y="93"/>
                      </a:lnTo>
                      <a:lnTo>
                        <a:pt x="54" y="81"/>
                      </a:lnTo>
                      <a:lnTo>
                        <a:pt x="64" y="68"/>
                      </a:lnTo>
                      <a:lnTo>
                        <a:pt x="74" y="58"/>
                      </a:lnTo>
                      <a:lnTo>
                        <a:pt x="86" y="50"/>
                      </a:lnTo>
                      <a:lnTo>
                        <a:pt x="98" y="42"/>
                      </a:lnTo>
                      <a:lnTo>
                        <a:pt x="112" y="35"/>
                      </a:lnTo>
                      <a:lnTo>
                        <a:pt x="125" y="29"/>
                      </a:lnTo>
                      <a:lnTo>
                        <a:pt x="139" y="25"/>
                      </a:lnTo>
                      <a:lnTo>
                        <a:pt x="154" y="23"/>
                      </a:lnTo>
                      <a:lnTo>
                        <a:pt x="167" y="21"/>
                      </a:lnTo>
                      <a:lnTo>
                        <a:pt x="182" y="21"/>
                      </a:lnTo>
                      <a:lnTo>
                        <a:pt x="197" y="23"/>
                      </a:lnTo>
                      <a:lnTo>
                        <a:pt x="211" y="25"/>
                      </a:lnTo>
                      <a:lnTo>
                        <a:pt x="226" y="29"/>
                      </a:lnTo>
                      <a:lnTo>
                        <a:pt x="241" y="36"/>
                      </a:lnTo>
                      <a:lnTo>
                        <a:pt x="241" y="36"/>
                      </a:lnTo>
                      <a:lnTo>
                        <a:pt x="254" y="43"/>
                      </a:lnTo>
                      <a:lnTo>
                        <a:pt x="266" y="52"/>
                      </a:lnTo>
                      <a:lnTo>
                        <a:pt x="277" y="62"/>
                      </a:lnTo>
                      <a:lnTo>
                        <a:pt x="288" y="72"/>
                      </a:lnTo>
                      <a:lnTo>
                        <a:pt x="297" y="83"/>
                      </a:lnTo>
                      <a:lnTo>
                        <a:pt x="305" y="95"/>
                      </a:lnTo>
                      <a:lnTo>
                        <a:pt x="312" y="109"/>
                      </a:lnTo>
                      <a:lnTo>
                        <a:pt x="318" y="122"/>
                      </a:lnTo>
                      <a:lnTo>
                        <a:pt x="322" y="136"/>
                      </a:lnTo>
                      <a:lnTo>
                        <a:pt x="324" y="150"/>
                      </a:lnTo>
                      <a:lnTo>
                        <a:pt x="326" y="165"/>
                      </a:lnTo>
                      <a:lnTo>
                        <a:pt x="326" y="180"/>
                      </a:lnTo>
                      <a:lnTo>
                        <a:pt x="324" y="195"/>
                      </a:lnTo>
                      <a:lnTo>
                        <a:pt x="322" y="210"/>
                      </a:lnTo>
                      <a:lnTo>
                        <a:pt x="316" y="223"/>
                      </a:lnTo>
                      <a:lnTo>
                        <a:pt x="311" y="238"/>
                      </a:lnTo>
                      <a:lnTo>
                        <a:pt x="311" y="238"/>
                      </a:lnTo>
                      <a:lnTo>
                        <a:pt x="303" y="251"/>
                      </a:lnTo>
                      <a:lnTo>
                        <a:pt x="295" y="263"/>
                      </a:lnTo>
                      <a:lnTo>
                        <a:pt x="285" y="275"/>
                      </a:lnTo>
                      <a:lnTo>
                        <a:pt x="275" y="286"/>
                      </a:lnTo>
                      <a:lnTo>
                        <a:pt x="262" y="294"/>
                      </a:lnTo>
                      <a:lnTo>
                        <a:pt x="250" y="302"/>
                      </a:lnTo>
                      <a:lnTo>
                        <a:pt x="237" y="309"/>
                      </a:lnTo>
                      <a:lnTo>
                        <a:pt x="223" y="314"/>
                      </a:lnTo>
                      <a:lnTo>
                        <a:pt x="210" y="318"/>
                      </a:lnTo>
                      <a:lnTo>
                        <a:pt x="195" y="321"/>
                      </a:lnTo>
                      <a:lnTo>
                        <a:pt x="182" y="322"/>
                      </a:lnTo>
                      <a:lnTo>
                        <a:pt x="167" y="322"/>
                      </a:lnTo>
                      <a:lnTo>
                        <a:pt x="152" y="321"/>
                      </a:lnTo>
                      <a:lnTo>
                        <a:pt x="137" y="318"/>
                      </a:lnTo>
                      <a:lnTo>
                        <a:pt x="123" y="314"/>
                      </a:lnTo>
                      <a:lnTo>
                        <a:pt x="108" y="308"/>
                      </a:lnTo>
                      <a:lnTo>
                        <a:pt x="108" y="308"/>
                      </a:lnTo>
                      <a:lnTo>
                        <a:pt x="98" y="302"/>
                      </a:lnTo>
                      <a:lnTo>
                        <a:pt x="89" y="297"/>
                      </a:lnTo>
                      <a:lnTo>
                        <a:pt x="80" y="290"/>
                      </a:lnTo>
                      <a:lnTo>
                        <a:pt x="72" y="282"/>
                      </a:lnTo>
                      <a:lnTo>
                        <a:pt x="64" y="275"/>
                      </a:lnTo>
                      <a:lnTo>
                        <a:pt x="57" y="266"/>
                      </a:lnTo>
                      <a:lnTo>
                        <a:pt x="50" y="258"/>
                      </a:lnTo>
                      <a:lnTo>
                        <a:pt x="43" y="247"/>
                      </a:lnTo>
                      <a:lnTo>
                        <a:pt x="98" y="255"/>
                      </a:lnTo>
                      <a:lnTo>
                        <a:pt x="98" y="255"/>
                      </a:lnTo>
                      <a:lnTo>
                        <a:pt x="102" y="255"/>
                      </a:lnTo>
                      <a:lnTo>
                        <a:pt x="105" y="253"/>
                      </a:lnTo>
                      <a:lnTo>
                        <a:pt x="105" y="253"/>
                      </a:lnTo>
                      <a:lnTo>
                        <a:pt x="108" y="250"/>
                      </a:lnTo>
                      <a:lnTo>
                        <a:pt x="109" y="246"/>
                      </a:lnTo>
                      <a:lnTo>
                        <a:pt x="109" y="246"/>
                      </a:lnTo>
                      <a:lnTo>
                        <a:pt x="109" y="243"/>
                      </a:lnTo>
                      <a:lnTo>
                        <a:pt x="108" y="239"/>
                      </a:lnTo>
                      <a:lnTo>
                        <a:pt x="108" y="239"/>
                      </a:lnTo>
                      <a:lnTo>
                        <a:pt x="105" y="236"/>
                      </a:lnTo>
                      <a:lnTo>
                        <a:pt x="101" y="235"/>
                      </a:lnTo>
                      <a:lnTo>
                        <a:pt x="23" y="224"/>
                      </a:lnTo>
                      <a:lnTo>
                        <a:pt x="23" y="224"/>
                      </a:lnTo>
                      <a:lnTo>
                        <a:pt x="19" y="224"/>
                      </a:lnTo>
                      <a:lnTo>
                        <a:pt x="15" y="227"/>
                      </a:lnTo>
                      <a:lnTo>
                        <a:pt x="15" y="227"/>
                      </a:lnTo>
                      <a:lnTo>
                        <a:pt x="12" y="230"/>
                      </a:lnTo>
                      <a:lnTo>
                        <a:pt x="11" y="232"/>
                      </a:lnTo>
                      <a:lnTo>
                        <a:pt x="0" y="312"/>
                      </a:lnTo>
                      <a:lnTo>
                        <a:pt x="0" y="312"/>
                      </a:lnTo>
                      <a:lnTo>
                        <a:pt x="2" y="314"/>
                      </a:lnTo>
                      <a:lnTo>
                        <a:pt x="3" y="318"/>
                      </a:lnTo>
                      <a:lnTo>
                        <a:pt x="6" y="321"/>
                      </a:lnTo>
                      <a:lnTo>
                        <a:pt x="10" y="322"/>
                      </a:lnTo>
                      <a:lnTo>
                        <a:pt x="10" y="322"/>
                      </a:lnTo>
                      <a:lnTo>
                        <a:pt x="14" y="322"/>
                      </a:lnTo>
                      <a:lnTo>
                        <a:pt x="16" y="321"/>
                      </a:lnTo>
                      <a:lnTo>
                        <a:pt x="16" y="321"/>
                      </a:lnTo>
                      <a:lnTo>
                        <a:pt x="19" y="317"/>
                      </a:lnTo>
                      <a:lnTo>
                        <a:pt x="21" y="314"/>
                      </a:lnTo>
                      <a:lnTo>
                        <a:pt x="29" y="262"/>
                      </a:lnTo>
                      <a:lnTo>
                        <a:pt x="29" y="262"/>
                      </a:lnTo>
                      <a:lnTo>
                        <a:pt x="35" y="271"/>
                      </a:lnTo>
                      <a:lnTo>
                        <a:pt x="42" y="282"/>
                      </a:lnTo>
                      <a:lnTo>
                        <a:pt x="50" y="290"/>
                      </a:lnTo>
                      <a:lnTo>
                        <a:pt x="59" y="300"/>
                      </a:lnTo>
                      <a:lnTo>
                        <a:pt x="69" y="306"/>
                      </a:lnTo>
                      <a:lnTo>
                        <a:pt x="78" y="314"/>
                      </a:lnTo>
                      <a:lnTo>
                        <a:pt x="89" y="321"/>
                      </a:lnTo>
                      <a:lnTo>
                        <a:pt x="100" y="327"/>
                      </a:lnTo>
                      <a:lnTo>
                        <a:pt x="100" y="327"/>
                      </a:lnTo>
                      <a:lnTo>
                        <a:pt x="116" y="333"/>
                      </a:lnTo>
                      <a:lnTo>
                        <a:pt x="132" y="339"/>
                      </a:lnTo>
                      <a:lnTo>
                        <a:pt x="148" y="341"/>
                      </a:lnTo>
                      <a:lnTo>
                        <a:pt x="164" y="343"/>
                      </a:lnTo>
                      <a:lnTo>
                        <a:pt x="180" y="344"/>
                      </a:lnTo>
                      <a:lnTo>
                        <a:pt x="198" y="341"/>
                      </a:lnTo>
                      <a:lnTo>
                        <a:pt x="214" y="339"/>
                      </a:lnTo>
                      <a:lnTo>
                        <a:pt x="230" y="335"/>
                      </a:lnTo>
                      <a:lnTo>
                        <a:pt x="230" y="335"/>
                      </a:lnTo>
                      <a:lnTo>
                        <a:pt x="246" y="328"/>
                      </a:lnTo>
                      <a:lnTo>
                        <a:pt x="261" y="320"/>
                      </a:lnTo>
                      <a:lnTo>
                        <a:pt x="276" y="310"/>
                      </a:lnTo>
                      <a:lnTo>
                        <a:pt x="288" y="300"/>
                      </a:lnTo>
                      <a:lnTo>
                        <a:pt x="300" y="289"/>
                      </a:lnTo>
                      <a:lnTo>
                        <a:pt x="311" y="275"/>
                      </a:lnTo>
                      <a:lnTo>
                        <a:pt x="320" y="262"/>
                      </a:lnTo>
                      <a:lnTo>
                        <a:pt x="328" y="247"/>
                      </a:lnTo>
                      <a:lnTo>
                        <a:pt x="328" y="247"/>
                      </a:lnTo>
                      <a:lnTo>
                        <a:pt x="336" y="231"/>
                      </a:lnTo>
                      <a:lnTo>
                        <a:pt x="340" y="214"/>
                      </a:lnTo>
                      <a:lnTo>
                        <a:pt x="344" y="197"/>
                      </a:lnTo>
                      <a:lnTo>
                        <a:pt x="346" y="181"/>
                      </a:lnTo>
                      <a:lnTo>
                        <a:pt x="346" y="164"/>
                      </a:lnTo>
                      <a:lnTo>
                        <a:pt x="344" y="148"/>
                      </a:lnTo>
                      <a:lnTo>
                        <a:pt x="342" y="132"/>
                      </a:lnTo>
                      <a:lnTo>
                        <a:pt x="336" y="116"/>
                      </a:lnTo>
                      <a:lnTo>
                        <a:pt x="330" y="101"/>
                      </a:lnTo>
                      <a:lnTo>
                        <a:pt x="323" y="86"/>
                      </a:lnTo>
                      <a:lnTo>
                        <a:pt x="313" y="71"/>
                      </a:lnTo>
                      <a:lnTo>
                        <a:pt x="303" y="59"/>
                      </a:lnTo>
                      <a:lnTo>
                        <a:pt x="292" y="47"/>
                      </a:lnTo>
                      <a:lnTo>
                        <a:pt x="279" y="36"/>
                      </a:lnTo>
                      <a:lnTo>
                        <a:pt x="265" y="25"/>
                      </a:lnTo>
                      <a:lnTo>
                        <a:pt x="249" y="17"/>
                      </a:lnTo>
                      <a:lnTo>
                        <a:pt x="24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grpSp>
        </p:grpSp>
        <p:sp>
          <p:nvSpPr>
            <p:cNvPr id="17" name="TextBox 16">
              <a:extLst>
                <a:ext uri="{FF2B5EF4-FFF2-40B4-BE49-F238E27FC236}">
                  <a16:creationId xmlns:a16="http://schemas.microsoft.com/office/drawing/2014/main" id="{61304B77-57DD-BC05-E4A5-C14F8779EE3A}"/>
                </a:ext>
              </a:extLst>
            </p:cNvPr>
            <p:cNvSpPr txBox="1"/>
            <p:nvPr/>
          </p:nvSpPr>
          <p:spPr>
            <a:xfrm>
              <a:off x="1198101" y="1931162"/>
              <a:ext cx="2806474" cy="307777"/>
            </a:xfrm>
            <a:prstGeom prst="rect">
              <a:avLst/>
            </a:prstGeom>
            <a:noFill/>
          </p:spPr>
          <p:txBody>
            <a:bodyPr wrap="none" rtlCol="0">
              <a:spAutoFit/>
            </a:bodyPr>
            <a:lstStyle/>
            <a:p>
              <a:r>
                <a:rPr lang="en-US" sz="1400" b="1"/>
                <a:t>How does it help organizations</a:t>
              </a:r>
            </a:p>
          </p:txBody>
        </p:sp>
      </p:grpSp>
      <p:sp>
        <p:nvSpPr>
          <p:cNvPr id="3" name="TextBox 2">
            <a:extLst>
              <a:ext uri="{FF2B5EF4-FFF2-40B4-BE49-F238E27FC236}">
                <a16:creationId xmlns:a16="http://schemas.microsoft.com/office/drawing/2014/main" id="{E0D6CFFF-56C8-27E7-698E-5B807FE3FD8F}"/>
              </a:ext>
            </a:extLst>
          </p:cNvPr>
          <p:cNvSpPr txBox="1"/>
          <p:nvPr/>
        </p:nvSpPr>
        <p:spPr>
          <a:xfrm>
            <a:off x="13022317" y="6779172"/>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5382264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9C1B-73F8-43E8-4BBE-327E2DA620D8}"/>
              </a:ext>
            </a:extLst>
          </p:cNvPr>
          <p:cNvSpPr>
            <a:spLocks noGrp="1"/>
          </p:cNvSpPr>
          <p:nvPr>
            <p:ph type="title"/>
          </p:nvPr>
        </p:nvSpPr>
        <p:spPr/>
        <p:txBody>
          <a:bodyPr/>
          <a:lstStyle/>
          <a:p>
            <a:r>
              <a:rPr lang="en-US">
                <a:solidFill>
                  <a:schemeClr val="accent1"/>
                </a:solidFill>
              </a:rPr>
              <a:t>What is a CIEM?</a:t>
            </a:r>
          </a:p>
        </p:txBody>
      </p:sp>
      <p:sp>
        <p:nvSpPr>
          <p:cNvPr id="3" name="Content Placeholder 2">
            <a:extLst>
              <a:ext uri="{FF2B5EF4-FFF2-40B4-BE49-F238E27FC236}">
                <a16:creationId xmlns:a16="http://schemas.microsoft.com/office/drawing/2014/main" id="{A3D78C57-DE32-74FF-5FD8-8C48B05FF336}"/>
              </a:ext>
            </a:extLst>
          </p:cNvPr>
          <p:cNvSpPr>
            <a:spLocks noGrp="1"/>
          </p:cNvSpPr>
          <p:nvPr>
            <p:ph sz="quarter" idx="12"/>
          </p:nvPr>
        </p:nvSpPr>
        <p:spPr>
          <a:xfrm>
            <a:off x="584200" y="1435100"/>
            <a:ext cx="5211763" cy="4395049"/>
          </a:xfrm>
        </p:spPr>
        <p:txBody>
          <a:bodyPr/>
          <a:lstStyle/>
          <a:p>
            <a:pPr marL="0" indent="0">
              <a:buNone/>
            </a:pPr>
            <a:r>
              <a:rPr lang="en-US"/>
              <a:t>“</a:t>
            </a:r>
            <a:r>
              <a:rPr lang="en-US" b="0" i="0" u="none" strike="noStrike">
                <a:solidFill>
                  <a:srgbClr val="000000"/>
                </a:solidFill>
                <a:effectLst/>
                <a:latin typeface="Graphik Web"/>
              </a:rPr>
              <a:t>The challenge of managing privileges in IaaS is worsening, with thousands of services added in recent years by cloud providers. Security and risk management leaders must combine traditional IAM approaches with CIEM to achieve efficient </a:t>
            </a:r>
            <a:r>
              <a:rPr lang="en-US" b="1" i="0" u="none" strike="noStrike">
                <a:solidFill>
                  <a:srgbClr val="000000"/>
                </a:solidFill>
                <a:effectLst/>
                <a:latin typeface="Graphik Web"/>
              </a:rPr>
              <a:t>identity-first security</a:t>
            </a:r>
            <a:r>
              <a:rPr lang="en-US" b="0" i="0" u="none" strike="noStrike">
                <a:solidFill>
                  <a:srgbClr val="000000"/>
                </a:solidFill>
                <a:effectLst/>
                <a:latin typeface="Graphik Web"/>
              </a:rPr>
              <a:t> management results.”</a:t>
            </a:r>
          </a:p>
          <a:p>
            <a:pPr marL="0" indent="0" algn="r">
              <a:buNone/>
            </a:pPr>
            <a:r>
              <a:rPr lang="en-US" sz="2000">
                <a:solidFill>
                  <a:srgbClr val="000000"/>
                </a:solidFill>
                <a:latin typeface="Graphik Web"/>
              </a:rPr>
              <a:t>- Gartner</a:t>
            </a:r>
            <a:endParaRPr lang="en-US" sz="2000"/>
          </a:p>
        </p:txBody>
      </p:sp>
      <p:sp>
        <p:nvSpPr>
          <p:cNvPr id="4" name="Content Placeholder 3">
            <a:extLst>
              <a:ext uri="{FF2B5EF4-FFF2-40B4-BE49-F238E27FC236}">
                <a16:creationId xmlns:a16="http://schemas.microsoft.com/office/drawing/2014/main" id="{5B29F1AE-D073-AEC9-3C12-7FE587F650C0}"/>
              </a:ext>
            </a:extLst>
          </p:cNvPr>
          <p:cNvSpPr>
            <a:spLocks noGrp="1"/>
          </p:cNvSpPr>
          <p:nvPr>
            <p:ph sz="quarter" idx="13"/>
          </p:nvPr>
        </p:nvSpPr>
        <p:spPr>
          <a:xfrm>
            <a:off x="6389688" y="1435100"/>
            <a:ext cx="5219700" cy="4924425"/>
          </a:xfrm>
        </p:spPr>
        <p:txBody>
          <a:bodyPr/>
          <a:lstStyle/>
          <a:p>
            <a:pPr marL="0" indent="0">
              <a:buNone/>
            </a:pPr>
            <a:r>
              <a:rPr lang="en-US" sz="2000" b="0" i="0" u="none" strike="noStrike">
                <a:solidFill>
                  <a:srgbClr val="292929"/>
                </a:solidFill>
                <a:effectLst/>
                <a:latin typeface="source-serif-pro"/>
              </a:rPr>
              <a:t>Cloud infrastructure entitlement management (CIEM) offerings are:</a:t>
            </a:r>
          </a:p>
          <a:p>
            <a:r>
              <a:rPr lang="en-US" sz="2000">
                <a:solidFill>
                  <a:srgbClr val="292929"/>
                </a:solidFill>
                <a:latin typeface="source-serif-pro"/>
              </a:rPr>
              <a:t>S</a:t>
            </a:r>
            <a:r>
              <a:rPr lang="en-US" sz="2000" b="0" i="0" u="none" strike="noStrike">
                <a:solidFill>
                  <a:srgbClr val="292929"/>
                </a:solidFill>
                <a:effectLst/>
                <a:latin typeface="source-serif-pro"/>
              </a:rPr>
              <a:t>pecialized identity-centric SaaS solutions focused on managing cloud access risk via administration-time controls for the governance of entitlements in </a:t>
            </a:r>
            <a:r>
              <a:rPr lang="en-US" sz="2000" b="1" i="0" u="none" strike="noStrike">
                <a:solidFill>
                  <a:srgbClr val="292929"/>
                </a:solidFill>
                <a:effectLst/>
                <a:latin typeface="source-serif-pro"/>
              </a:rPr>
              <a:t>hybrid and </a:t>
            </a:r>
            <a:r>
              <a:rPr lang="en-US" sz="2000" b="1" i="0" u="none" strike="noStrike" err="1">
                <a:solidFill>
                  <a:srgbClr val="292929"/>
                </a:solidFill>
                <a:effectLst/>
                <a:latin typeface="source-serif-pro"/>
              </a:rPr>
              <a:t>multicloud</a:t>
            </a:r>
            <a:r>
              <a:rPr lang="en-US" sz="2000" b="0" i="0" u="none" strike="noStrike">
                <a:solidFill>
                  <a:srgbClr val="292929"/>
                </a:solidFill>
                <a:effectLst/>
                <a:latin typeface="source-serif-pro"/>
              </a:rPr>
              <a:t> IaaS.</a:t>
            </a:r>
          </a:p>
          <a:p>
            <a:r>
              <a:rPr lang="en-US" sz="2000" b="0" i="0" u="none" strike="noStrike">
                <a:solidFill>
                  <a:srgbClr val="292929"/>
                </a:solidFill>
                <a:effectLst/>
                <a:latin typeface="source-serif-pro"/>
              </a:rPr>
              <a:t>Typically use analytics, machine learning (ML) and other methods to </a:t>
            </a:r>
            <a:r>
              <a:rPr lang="en-US" sz="2000" b="1" i="0" u="none" strike="noStrike">
                <a:solidFill>
                  <a:srgbClr val="292929"/>
                </a:solidFill>
                <a:effectLst/>
                <a:latin typeface="source-serif-pro"/>
              </a:rPr>
              <a:t>detect anomalies </a:t>
            </a:r>
            <a:r>
              <a:rPr lang="en-US" sz="2000" b="0" i="0" u="none" strike="noStrike">
                <a:solidFill>
                  <a:srgbClr val="292929"/>
                </a:solidFill>
                <a:effectLst/>
                <a:latin typeface="source-serif-pro"/>
              </a:rPr>
              <a:t>in account entitlements, like </a:t>
            </a:r>
            <a:r>
              <a:rPr lang="en-US" sz="2000" b="1" i="0" u="none" strike="noStrike">
                <a:solidFill>
                  <a:srgbClr val="292929"/>
                </a:solidFill>
                <a:effectLst/>
                <a:latin typeface="source-serif-pro"/>
              </a:rPr>
              <a:t>accumulation of privileges</a:t>
            </a:r>
            <a:r>
              <a:rPr lang="en-US" sz="2000" b="0" i="0" u="none" strike="noStrike">
                <a:solidFill>
                  <a:srgbClr val="292929"/>
                </a:solidFill>
                <a:effectLst/>
                <a:latin typeface="source-serif-pro"/>
              </a:rPr>
              <a:t>, </a:t>
            </a:r>
            <a:r>
              <a:rPr lang="en-US" sz="2000" b="1" i="0" u="none" strike="noStrike">
                <a:solidFill>
                  <a:srgbClr val="292929"/>
                </a:solidFill>
                <a:effectLst/>
                <a:latin typeface="source-serif-pro"/>
              </a:rPr>
              <a:t>dormant and unnecessary entitlements</a:t>
            </a:r>
            <a:r>
              <a:rPr lang="en-US" sz="2000" b="0" i="0" u="none" strike="noStrike">
                <a:solidFill>
                  <a:srgbClr val="292929"/>
                </a:solidFill>
                <a:effectLst/>
                <a:latin typeface="source-serif-pro"/>
              </a:rPr>
              <a:t>.</a:t>
            </a:r>
          </a:p>
          <a:p>
            <a:r>
              <a:rPr lang="en-US" sz="2000" b="0" i="0" u="none" strike="noStrike">
                <a:solidFill>
                  <a:srgbClr val="292929"/>
                </a:solidFill>
                <a:effectLst/>
                <a:latin typeface="source-serif-pro"/>
              </a:rPr>
              <a:t>CIEM ideally provides remediation and enforcement of </a:t>
            </a:r>
            <a:r>
              <a:rPr lang="en-US" sz="2000" b="1" i="0" u="none" strike="noStrike">
                <a:solidFill>
                  <a:srgbClr val="292929"/>
                </a:solidFill>
                <a:effectLst/>
                <a:latin typeface="source-serif-pro"/>
              </a:rPr>
              <a:t>least privilege </a:t>
            </a:r>
            <a:r>
              <a:rPr lang="en-US" sz="2000" b="0" i="0" u="none" strike="noStrike">
                <a:solidFill>
                  <a:srgbClr val="292929"/>
                </a:solidFill>
                <a:effectLst/>
                <a:latin typeface="source-serif-pro"/>
              </a:rPr>
              <a:t>approaches.</a:t>
            </a:r>
          </a:p>
          <a:p>
            <a:pPr marL="0" indent="0">
              <a:buNone/>
            </a:pPr>
            <a:endParaRPr lang="en-US" sz="2000">
              <a:solidFill>
                <a:srgbClr val="292929"/>
              </a:solidFill>
              <a:latin typeface="source-serif-pro"/>
            </a:endParaRPr>
          </a:p>
          <a:p>
            <a:pPr marL="0" indent="0" algn="r">
              <a:buNone/>
            </a:pPr>
            <a:r>
              <a:rPr lang="en-US" sz="2000">
                <a:solidFill>
                  <a:srgbClr val="292929"/>
                </a:solidFill>
                <a:latin typeface="source-serif-pro"/>
              </a:rPr>
              <a:t>- Gartner</a:t>
            </a:r>
            <a:endParaRPr lang="en-US" sz="2000"/>
          </a:p>
        </p:txBody>
      </p:sp>
    </p:spTree>
    <p:extLst>
      <p:ext uri="{BB962C8B-B14F-4D97-AF65-F5344CB8AC3E}">
        <p14:creationId xmlns:p14="http://schemas.microsoft.com/office/powerpoint/2010/main" val="38955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9D36170-AC98-CEC2-E178-F1384449FC53}"/>
              </a:ext>
            </a:extLst>
          </p:cNvPr>
          <p:cNvSpPr/>
          <p:nvPr/>
        </p:nvSpPr>
        <p:spPr>
          <a:xfrm>
            <a:off x="0" y="1933303"/>
            <a:ext cx="12192000" cy="518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FAAD48AA-2990-CBAC-A885-E5BA6E1EC34A}"/>
              </a:ext>
            </a:extLst>
          </p:cNvPr>
          <p:cNvGrpSpPr/>
          <p:nvPr/>
        </p:nvGrpSpPr>
        <p:grpSpPr>
          <a:xfrm>
            <a:off x="799139" y="2165713"/>
            <a:ext cx="10983557" cy="4407408"/>
            <a:chOff x="799139" y="2165713"/>
            <a:chExt cx="10983557" cy="4407408"/>
          </a:xfrm>
        </p:grpSpPr>
        <p:sp>
          <p:nvSpPr>
            <p:cNvPr id="4" name="Oval 3">
              <a:extLst>
                <a:ext uri="{FF2B5EF4-FFF2-40B4-BE49-F238E27FC236}">
                  <a16:creationId xmlns:a16="http://schemas.microsoft.com/office/drawing/2014/main" id="{E5E4FC52-EAD7-8BC9-3802-5C58C71D5960}"/>
                </a:ext>
              </a:extLst>
            </p:cNvPr>
            <p:cNvSpPr/>
            <p:nvPr/>
          </p:nvSpPr>
          <p:spPr>
            <a:xfrm>
              <a:off x="3747408" y="2165713"/>
              <a:ext cx="4408714" cy="44074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3620D1C-5506-41FA-ADB8-426D000E3BEB}"/>
                </a:ext>
              </a:extLst>
            </p:cNvPr>
            <p:cNvSpPr/>
            <p:nvPr/>
          </p:nvSpPr>
          <p:spPr>
            <a:xfrm>
              <a:off x="4060373" y="3220266"/>
              <a:ext cx="2295144" cy="229830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1F24FF70-F47E-8F2B-6930-9F15B70EEB60}"/>
                </a:ext>
              </a:extLst>
            </p:cNvPr>
            <p:cNvSpPr/>
            <p:nvPr/>
          </p:nvSpPr>
          <p:spPr>
            <a:xfrm>
              <a:off x="5520910" y="3220266"/>
              <a:ext cx="2295144" cy="2298302"/>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90AE4AC-912D-25B1-A5F3-AFC0CB08C144}"/>
                </a:ext>
              </a:extLst>
            </p:cNvPr>
            <p:cNvSpPr txBox="1"/>
            <p:nvPr/>
          </p:nvSpPr>
          <p:spPr>
            <a:xfrm>
              <a:off x="4464560" y="3455963"/>
              <a:ext cx="1486770" cy="276999"/>
            </a:xfrm>
            <a:prstGeom prst="rect">
              <a:avLst/>
            </a:prstGeom>
            <a:noFill/>
          </p:spPr>
          <p:txBody>
            <a:bodyPr wrap="square" rtlCol="0">
              <a:prstTxWarp prst="textArchUp">
                <a:avLst>
                  <a:gd name="adj" fmla="val 8662608"/>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APPLICATION</a:t>
              </a:r>
            </a:p>
          </p:txBody>
        </p:sp>
        <p:sp>
          <p:nvSpPr>
            <p:cNvPr id="10" name="TextBox 9">
              <a:extLst>
                <a:ext uri="{FF2B5EF4-FFF2-40B4-BE49-F238E27FC236}">
                  <a16:creationId xmlns:a16="http://schemas.microsoft.com/office/drawing/2014/main" id="{3B7A9F8A-CDB7-EE07-3075-B3CD1244FC8C}"/>
                </a:ext>
              </a:extLst>
            </p:cNvPr>
            <p:cNvSpPr txBox="1"/>
            <p:nvPr/>
          </p:nvSpPr>
          <p:spPr>
            <a:xfrm>
              <a:off x="5925097" y="3455962"/>
              <a:ext cx="1486770" cy="276999"/>
            </a:xfrm>
            <a:prstGeom prst="rect">
              <a:avLst/>
            </a:prstGeom>
            <a:noFill/>
          </p:spPr>
          <p:txBody>
            <a:bodyPr wrap="square" rtlCol="0">
              <a:prstTxWarp prst="textArchUp">
                <a:avLst>
                  <a:gd name="adj" fmla="val 8662608"/>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Calibri" panose="020F0502020204030204"/>
                  <a:ea typeface="+mn-ea"/>
                  <a:cs typeface="+mn-cs"/>
                </a:rPr>
                <a:t>CLOUD</a:t>
              </a:r>
            </a:p>
          </p:txBody>
        </p:sp>
        <p:sp>
          <p:nvSpPr>
            <p:cNvPr id="11" name="Oval 10">
              <a:extLst>
                <a:ext uri="{FF2B5EF4-FFF2-40B4-BE49-F238E27FC236}">
                  <a16:creationId xmlns:a16="http://schemas.microsoft.com/office/drawing/2014/main" id="{1B649339-ED73-380F-8EE8-0BE00D31C413}"/>
                </a:ext>
              </a:extLst>
            </p:cNvPr>
            <p:cNvSpPr/>
            <p:nvPr/>
          </p:nvSpPr>
          <p:spPr>
            <a:xfrm>
              <a:off x="4464560" y="3965257"/>
              <a:ext cx="840647" cy="82225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A907EA4-5050-1BFE-2FDB-C841E3A815BA}"/>
                </a:ext>
              </a:extLst>
            </p:cNvPr>
            <p:cNvSpPr/>
            <p:nvPr/>
          </p:nvSpPr>
          <p:spPr>
            <a:xfrm>
              <a:off x="6504327" y="3631394"/>
              <a:ext cx="840647" cy="8222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B6C1AE2-04DE-31F3-2042-6E2D75707294}"/>
                </a:ext>
              </a:extLst>
            </p:cNvPr>
            <p:cNvSpPr/>
            <p:nvPr/>
          </p:nvSpPr>
          <p:spPr>
            <a:xfrm>
              <a:off x="6504327" y="4536828"/>
              <a:ext cx="840647" cy="822258"/>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8378CC8-814C-B975-4F18-C4D040DFD3E5}"/>
                </a:ext>
              </a:extLst>
            </p:cNvPr>
            <p:cNvSpPr txBox="1"/>
            <p:nvPr/>
          </p:nvSpPr>
          <p:spPr>
            <a:xfrm>
              <a:off x="4621283" y="4223113"/>
              <a:ext cx="52719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CWPP</a:t>
              </a:r>
            </a:p>
          </p:txBody>
        </p:sp>
        <p:sp>
          <p:nvSpPr>
            <p:cNvPr id="15" name="TextBox 14">
              <a:extLst>
                <a:ext uri="{FF2B5EF4-FFF2-40B4-BE49-F238E27FC236}">
                  <a16:creationId xmlns:a16="http://schemas.microsoft.com/office/drawing/2014/main" id="{1F8D8FDA-7DB5-EB58-4167-44E4C6DD42BB}"/>
                </a:ext>
              </a:extLst>
            </p:cNvPr>
            <p:cNvSpPr txBox="1"/>
            <p:nvPr/>
          </p:nvSpPr>
          <p:spPr>
            <a:xfrm>
              <a:off x="4542920" y="4409241"/>
              <a:ext cx="6839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white"/>
                  </a:solidFill>
                  <a:effectLst/>
                  <a:uLnTx/>
                  <a:uFillTx/>
                  <a:latin typeface="Calibri" panose="020F0502020204030204"/>
                  <a:ea typeface="+mn-ea"/>
                  <a:cs typeface="+mn-cs"/>
                </a:rPr>
                <a:t>DevOps Workflow</a:t>
              </a:r>
            </a:p>
          </p:txBody>
        </p:sp>
        <p:sp>
          <p:nvSpPr>
            <p:cNvPr id="16" name="TextBox 15">
              <a:extLst>
                <a:ext uri="{FF2B5EF4-FFF2-40B4-BE49-F238E27FC236}">
                  <a16:creationId xmlns:a16="http://schemas.microsoft.com/office/drawing/2014/main" id="{42D483E2-538C-8F05-0863-CCED855B8A12}"/>
                </a:ext>
              </a:extLst>
            </p:cNvPr>
            <p:cNvSpPr txBox="1"/>
            <p:nvPr/>
          </p:nvSpPr>
          <p:spPr>
            <a:xfrm>
              <a:off x="6661051" y="3911718"/>
              <a:ext cx="52719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CIEM</a:t>
              </a:r>
            </a:p>
          </p:txBody>
        </p:sp>
        <p:sp>
          <p:nvSpPr>
            <p:cNvPr id="17" name="TextBox 16">
              <a:extLst>
                <a:ext uri="{FF2B5EF4-FFF2-40B4-BE49-F238E27FC236}">
                  <a16:creationId xmlns:a16="http://schemas.microsoft.com/office/drawing/2014/main" id="{DE51522D-927A-E89C-83C8-A5DD923D9E0B}"/>
                </a:ext>
              </a:extLst>
            </p:cNvPr>
            <p:cNvSpPr txBox="1"/>
            <p:nvPr/>
          </p:nvSpPr>
          <p:spPr>
            <a:xfrm>
              <a:off x="6582688" y="4098735"/>
              <a:ext cx="683924"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white"/>
                  </a:solidFill>
                  <a:effectLst/>
                  <a:uLnTx/>
                  <a:uFillTx/>
                  <a:latin typeface="Calibri" panose="020F0502020204030204"/>
                  <a:ea typeface="+mn-ea"/>
                  <a:cs typeface="+mn-cs"/>
                </a:rPr>
                <a:t>IAM</a:t>
              </a:r>
            </a:p>
          </p:txBody>
        </p:sp>
        <p:sp>
          <p:nvSpPr>
            <p:cNvPr id="18" name="TextBox 17">
              <a:extLst>
                <a:ext uri="{FF2B5EF4-FFF2-40B4-BE49-F238E27FC236}">
                  <a16:creationId xmlns:a16="http://schemas.microsoft.com/office/drawing/2014/main" id="{10D28BDD-69D5-C3D0-8F42-1C8CD903A98F}"/>
                </a:ext>
              </a:extLst>
            </p:cNvPr>
            <p:cNvSpPr txBox="1"/>
            <p:nvPr/>
          </p:nvSpPr>
          <p:spPr>
            <a:xfrm>
              <a:off x="6661051" y="4773317"/>
              <a:ext cx="52719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CSPM</a:t>
              </a:r>
            </a:p>
          </p:txBody>
        </p:sp>
        <p:sp>
          <p:nvSpPr>
            <p:cNvPr id="19" name="TextBox 18">
              <a:extLst>
                <a:ext uri="{FF2B5EF4-FFF2-40B4-BE49-F238E27FC236}">
                  <a16:creationId xmlns:a16="http://schemas.microsoft.com/office/drawing/2014/main" id="{450E2868-530A-DC6B-74F8-032706376273}"/>
                </a:ext>
              </a:extLst>
            </p:cNvPr>
            <p:cNvSpPr txBox="1"/>
            <p:nvPr/>
          </p:nvSpPr>
          <p:spPr>
            <a:xfrm>
              <a:off x="6582688" y="4960334"/>
              <a:ext cx="6839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white"/>
                  </a:solidFill>
                  <a:effectLst/>
                  <a:uLnTx/>
                  <a:uFillTx/>
                  <a:latin typeface="Calibri" panose="020F0502020204030204"/>
                  <a:ea typeface="+mn-ea"/>
                  <a:cs typeface="+mn-cs"/>
                </a:rPr>
                <a:t>Cloud Behavior</a:t>
              </a:r>
            </a:p>
          </p:txBody>
        </p:sp>
        <p:grpSp>
          <p:nvGrpSpPr>
            <p:cNvPr id="28" name="Group 27">
              <a:extLst>
                <a:ext uri="{FF2B5EF4-FFF2-40B4-BE49-F238E27FC236}">
                  <a16:creationId xmlns:a16="http://schemas.microsoft.com/office/drawing/2014/main" id="{0DD7D2C7-D359-EEFB-0F8A-6B9123E2FE28}"/>
                </a:ext>
              </a:extLst>
            </p:cNvPr>
            <p:cNvGrpSpPr/>
            <p:nvPr/>
          </p:nvGrpSpPr>
          <p:grpSpPr>
            <a:xfrm>
              <a:off x="5230997" y="2397885"/>
              <a:ext cx="1486770" cy="605027"/>
              <a:chOff x="5077316" y="2140214"/>
              <a:chExt cx="1486770" cy="605027"/>
            </a:xfrm>
          </p:grpSpPr>
          <p:sp>
            <p:nvSpPr>
              <p:cNvPr id="7" name="TextBox 6">
                <a:extLst>
                  <a:ext uri="{FF2B5EF4-FFF2-40B4-BE49-F238E27FC236}">
                    <a16:creationId xmlns:a16="http://schemas.microsoft.com/office/drawing/2014/main" id="{AF6739C8-2DDE-0F79-3F5C-1F6D92484B0D}"/>
                  </a:ext>
                </a:extLst>
              </p:cNvPr>
              <p:cNvSpPr txBox="1"/>
              <p:nvPr/>
            </p:nvSpPr>
            <p:spPr>
              <a:xfrm>
                <a:off x="5077316" y="2375909"/>
                <a:ext cx="14867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CNAPP</a:t>
                </a:r>
              </a:p>
            </p:txBody>
          </p:sp>
          <p:pic>
            <p:nvPicPr>
              <p:cNvPr id="21" name="Graphic 20" descr="Magnifying glass outline">
                <a:extLst>
                  <a:ext uri="{FF2B5EF4-FFF2-40B4-BE49-F238E27FC236}">
                    <a16:creationId xmlns:a16="http://schemas.microsoft.com/office/drawing/2014/main" id="{3D0EAC3F-1E05-04B1-2D23-5BC66E6AB2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9444" y="2140214"/>
                <a:ext cx="302513" cy="302513"/>
              </a:xfrm>
              <a:prstGeom prst="rect">
                <a:avLst/>
              </a:prstGeom>
            </p:spPr>
          </p:pic>
          <p:pic>
            <p:nvPicPr>
              <p:cNvPr id="27" name="Graphic 26" descr="Add with solid fill">
                <a:extLst>
                  <a:ext uri="{FF2B5EF4-FFF2-40B4-BE49-F238E27FC236}">
                    <a16:creationId xmlns:a16="http://schemas.microsoft.com/office/drawing/2014/main" id="{D3FD7ED7-112B-DF47-3C5D-4F68975B2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31695" y="2204853"/>
                <a:ext cx="110177" cy="110177"/>
              </a:xfrm>
              <a:prstGeom prst="rect">
                <a:avLst/>
              </a:prstGeom>
            </p:spPr>
          </p:pic>
        </p:grpSp>
        <p:pic>
          <p:nvPicPr>
            <p:cNvPr id="30" name="Graphic 29" descr="Gears outline">
              <a:extLst>
                <a:ext uri="{FF2B5EF4-FFF2-40B4-BE49-F238E27FC236}">
                  <a16:creationId xmlns:a16="http://schemas.microsoft.com/office/drawing/2014/main" id="{51C93E8A-2BC6-B5B0-E5AF-F2E87A50AA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7540" y="4012914"/>
              <a:ext cx="261610" cy="261610"/>
            </a:xfrm>
            <a:prstGeom prst="rect">
              <a:avLst/>
            </a:prstGeom>
          </p:spPr>
        </p:pic>
        <p:pic>
          <p:nvPicPr>
            <p:cNvPr id="32" name="Graphic 31" descr="Employee badge outline">
              <a:extLst>
                <a:ext uri="{FF2B5EF4-FFF2-40B4-BE49-F238E27FC236}">
                  <a16:creationId xmlns:a16="http://schemas.microsoft.com/office/drawing/2014/main" id="{DF7B4EAC-B18C-4A12-FE5C-08EC2D37B2D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2062" y="3677804"/>
              <a:ext cx="265176" cy="265176"/>
            </a:xfrm>
            <a:prstGeom prst="rect">
              <a:avLst/>
            </a:prstGeom>
          </p:spPr>
        </p:pic>
        <p:pic>
          <p:nvPicPr>
            <p:cNvPr id="34" name="Graphic 33" descr="Checkmark with solid fill">
              <a:extLst>
                <a:ext uri="{FF2B5EF4-FFF2-40B4-BE49-F238E27FC236}">
                  <a16:creationId xmlns:a16="http://schemas.microsoft.com/office/drawing/2014/main" id="{0F2D27CF-F086-78BA-8D9F-FBEA418FFA6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94608" y="4636563"/>
              <a:ext cx="134541" cy="134541"/>
            </a:xfrm>
            <a:prstGeom prst="rect">
              <a:avLst/>
            </a:prstGeom>
          </p:spPr>
        </p:pic>
        <p:pic>
          <p:nvPicPr>
            <p:cNvPr id="36" name="Graphic 35" descr="Cloud outline">
              <a:extLst>
                <a:ext uri="{FF2B5EF4-FFF2-40B4-BE49-F238E27FC236}">
                  <a16:creationId xmlns:a16="http://schemas.microsoft.com/office/drawing/2014/main" id="{95C8ACBF-73A7-4449-0D18-30AED63EE99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2062" y="4584430"/>
              <a:ext cx="265176" cy="265176"/>
            </a:xfrm>
            <a:prstGeom prst="rect">
              <a:avLst/>
            </a:prstGeom>
          </p:spPr>
        </p:pic>
        <p:cxnSp>
          <p:nvCxnSpPr>
            <p:cNvPr id="43" name="Straight Connector 42">
              <a:extLst>
                <a:ext uri="{FF2B5EF4-FFF2-40B4-BE49-F238E27FC236}">
                  <a16:creationId xmlns:a16="http://schemas.microsoft.com/office/drawing/2014/main" id="{7ED4D159-BBC6-636F-60E0-79A74A348CA6}"/>
                </a:ext>
              </a:extLst>
            </p:cNvPr>
            <p:cNvCxnSpPr>
              <a:cxnSpLocks/>
            </p:cNvCxnSpPr>
            <p:nvPr/>
          </p:nvCxnSpPr>
          <p:spPr>
            <a:xfrm flipH="1">
              <a:off x="3065930" y="4376386"/>
              <a:ext cx="139863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5265172-8516-A4BA-48FD-1CA0F7225940}"/>
                </a:ext>
              </a:extLst>
            </p:cNvPr>
            <p:cNvSpPr txBox="1"/>
            <p:nvPr/>
          </p:nvSpPr>
          <p:spPr>
            <a:xfrm>
              <a:off x="799140" y="3873308"/>
              <a:ext cx="2282158" cy="9002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a:ln>
                    <a:noFill/>
                  </a:ln>
                  <a:solidFill>
                    <a:prstClr val="black"/>
                  </a:solidFill>
                  <a:effectLst/>
                  <a:uLnTx/>
                  <a:uFillTx/>
                  <a:latin typeface="Calibri" panose="020F0502020204030204"/>
                  <a:ea typeface="+mn-ea"/>
                  <a:cs typeface="+mn-cs"/>
                </a:rPr>
                <a:t>Cloud Workload Protection Platform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Endpoint protection solutions tailored to server workloads wherever they are running today (VMs, public cloud IaaS, PaaS, etc.).</a:t>
              </a:r>
            </a:p>
          </p:txBody>
        </p:sp>
        <p:cxnSp>
          <p:nvCxnSpPr>
            <p:cNvPr id="50" name="Connector: Elbow 49">
              <a:extLst>
                <a:ext uri="{FF2B5EF4-FFF2-40B4-BE49-F238E27FC236}">
                  <a16:creationId xmlns:a16="http://schemas.microsoft.com/office/drawing/2014/main" id="{6FB06F13-E61C-A8F0-8FE2-D7773B0D9CFF}"/>
                </a:ext>
              </a:extLst>
            </p:cNvPr>
            <p:cNvCxnSpPr>
              <a:cxnSpLocks/>
              <a:stCxn id="12" idx="6"/>
            </p:cNvCxnSpPr>
            <p:nvPr/>
          </p:nvCxnSpPr>
          <p:spPr>
            <a:xfrm flipV="1">
              <a:off x="7344974" y="3677804"/>
              <a:ext cx="1629978" cy="364719"/>
            </a:xfrm>
            <a:prstGeom prst="bentConnector3">
              <a:avLst>
                <a:gd name="adj1" fmla="val 65085"/>
              </a:avLst>
            </a:prstGeom>
            <a:ln>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FCE25FDC-B8B6-7AA0-C543-D7C50B00D7E8}"/>
                </a:ext>
              </a:extLst>
            </p:cNvPr>
            <p:cNvCxnSpPr>
              <a:cxnSpLocks/>
            </p:cNvCxnSpPr>
            <p:nvPr/>
          </p:nvCxnSpPr>
          <p:spPr>
            <a:xfrm>
              <a:off x="7343694" y="4956014"/>
              <a:ext cx="1631258" cy="326765"/>
            </a:xfrm>
            <a:prstGeom prst="bentConnector3">
              <a:avLst>
                <a:gd name="adj1" fmla="val 65545"/>
              </a:avLst>
            </a:prstGeom>
            <a:ln>
              <a:solidFill>
                <a:srgbClr val="843C0C"/>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00BB2C-92B6-0923-F25E-7219261C302D}"/>
                </a:ext>
              </a:extLst>
            </p:cNvPr>
            <p:cNvSpPr txBox="1"/>
            <p:nvPr/>
          </p:nvSpPr>
          <p:spPr>
            <a:xfrm>
              <a:off x="8974951" y="3137016"/>
              <a:ext cx="2807745"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a:ln>
                    <a:noFill/>
                  </a:ln>
                  <a:solidFill>
                    <a:prstClr val="black"/>
                  </a:solidFill>
                  <a:effectLst/>
                  <a:uLnTx/>
                  <a:uFillTx/>
                  <a:latin typeface="Calibri" panose="020F0502020204030204"/>
                  <a:ea typeface="+mn-ea"/>
                  <a:cs typeface="+mn-cs"/>
                </a:rPr>
                <a:t>Cloud Infrastructure Entitlement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Manages identities and access privileges in multi-cloud environments, applying the principle of least privilege access to cloud infrastructure and services while identifying anomalies in account entitlements.</a:t>
              </a:r>
            </a:p>
          </p:txBody>
        </p:sp>
        <p:sp>
          <p:nvSpPr>
            <p:cNvPr id="70" name="TextBox 69">
              <a:extLst>
                <a:ext uri="{FF2B5EF4-FFF2-40B4-BE49-F238E27FC236}">
                  <a16:creationId xmlns:a16="http://schemas.microsoft.com/office/drawing/2014/main" id="{67F9BA35-08CC-D2B5-281F-8E38470AA39C}"/>
                </a:ext>
              </a:extLst>
            </p:cNvPr>
            <p:cNvSpPr txBox="1"/>
            <p:nvPr/>
          </p:nvSpPr>
          <p:spPr>
            <a:xfrm>
              <a:off x="8995488" y="4771140"/>
              <a:ext cx="278720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a:ln>
                    <a:noFill/>
                  </a:ln>
                  <a:solidFill>
                    <a:prstClr val="black"/>
                  </a:solidFill>
                  <a:effectLst/>
                  <a:uLnTx/>
                  <a:uFillTx/>
                  <a:latin typeface="Calibri" panose="020F0502020204030204"/>
                  <a:ea typeface="+mn-ea"/>
                  <a:cs typeface="+mn-cs"/>
                </a:rPr>
                <a:t>Cloud Security Posture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Leverages native API integrations with IaaS cloud service providers to discover and assess risks of cloud assets and configuration. </a:t>
              </a:r>
            </a:p>
          </p:txBody>
        </p:sp>
        <p:cxnSp>
          <p:nvCxnSpPr>
            <p:cNvPr id="71" name="Straight Connector 70">
              <a:extLst>
                <a:ext uri="{FF2B5EF4-FFF2-40B4-BE49-F238E27FC236}">
                  <a16:creationId xmlns:a16="http://schemas.microsoft.com/office/drawing/2014/main" id="{0581025D-008A-0E9F-CCBB-2E071143BCA1}"/>
                </a:ext>
              </a:extLst>
            </p:cNvPr>
            <p:cNvCxnSpPr>
              <a:cxnSpLocks/>
            </p:cNvCxnSpPr>
            <p:nvPr/>
          </p:nvCxnSpPr>
          <p:spPr>
            <a:xfrm flipH="1">
              <a:off x="3519288" y="2812540"/>
              <a:ext cx="2001622"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76DD316-4D1D-005E-6A6B-7688A8B243D3}"/>
                </a:ext>
              </a:extLst>
            </p:cNvPr>
            <p:cNvSpPr txBox="1"/>
            <p:nvPr/>
          </p:nvSpPr>
          <p:spPr>
            <a:xfrm>
              <a:off x="799139" y="2378618"/>
              <a:ext cx="278525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a:ln>
                    <a:noFill/>
                  </a:ln>
                  <a:solidFill>
                    <a:prstClr val="black"/>
                  </a:solidFill>
                  <a:effectLst/>
                  <a:uLnTx/>
                  <a:uFillTx/>
                  <a:latin typeface="Calibri" panose="020F0502020204030204"/>
                  <a:ea typeface="+mn-ea"/>
                  <a:cs typeface="+mn-cs"/>
                </a:rPr>
                <a:t>Cloud Native Application Protection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Provides a holistic view of cloud security risks by scanning workloads and configurations in development and protecting them at runtime. Secures applications by identifying, assessing, prioritizing, and adapting to risk in cloud-native applications, infrastructures, and configurations.</a:t>
              </a:r>
            </a:p>
          </p:txBody>
        </p:sp>
      </p:grpSp>
      <p:sp>
        <p:nvSpPr>
          <p:cNvPr id="3" name="TextBox 2">
            <a:extLst>
              <a:ext uri="{FF2B5EF4-FFF2-40B4-BE49-F238E27FC236}">
                <a16:creationId xmlns:a16="http://schemas.microsoft.com/office/drawing/2014/main" id="{A6293011-7449-6A52-92A2-1003AD7C0E6C}"/>
              </a:ext>
            </a:extLst>
          </p:cNvPr>
          <p:cNvSpPr txBox="1"/>
          <p:nvPr/>
        </p:nvSpPr>
        <p:spPr>
          <a:xfrm>
            <a:off x="322985" y="404192"/>
            <a:ext cx="340403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How did we get here?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 brief history of cloud security technologies</a:t>
            </a:r>
          </a:p>
        </p:txBody>
      </p:sp>
      <p:sp>
        <p:nvSpPr>
          <p:cNvPr id="9" name="TextBox 8">
            <a:extLst>
              <a:ext uri="{FF2B5EF4-FFF2-40B4-BE49-F238E27FC236}">
                <a16:creationId xmlns:a16="http://schemas.microsoft.com/office/drawing/2014/main" id="{741212AD-8BBD-CCDD-8032-2DA8482B4C66}"/>
              </a:ext>
            </a:extLst>
          </p:cNvPr>
          <p:cNvSpPr txBox="1"/>
          <p:nvPr/>
        </p:nvSpPr>
        <p:spPr>
          <a:xfrm>
            <a:off x="8978070" y="4138857"/>
            <a:ext cx="26858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latin typeface="Calibri" panose="020F0502020204030204"/>
                <a:ea typeface="+mn-ea"/>
                <a:cs typeface="+mn-cs"/>
              </a:rPr>
              <a:t>Microsoft Entra Permissions Management</a:t>
            </a:r>
          </a:p>
        </p:txBody>
      </p:sp>
      <p:sp>
        <p:nvSpPr>
          <p:cNvPr id="20" name="TextBox 19">
            <a:extLst>
              <a:ext uri="{FF2B5EF4-FFF2-40B4-BE49-F238E27FC236}">
                <a16:creationId xmlns:a16="http://schemas.microsoft.com/office/drawing/2014/main" id="{E3984952-4216-17F1-FD0E-E7ECBF9143D4}"/>
              </a:ext>
            </a:extLst>
          </p:cNvPr>
          <p:cNvSpPr txBox="1"/>
          <p:nvPr/>
        </p:nvSpPr>
        <p:spPr>
          <a:xfrm>
            <a:off x="8995488" y="5461370"/>
            <a:ext cx="26858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latin typeface="Calibri" panose="020F0502020204030204"/>
                <a:ea typeface="+mn-ea"/>
                <a:cs typeface="+mn-cs"/>
              </a:rPr>
              <a:t>Microsoft Defender for Cloud</a:t>
            </a:r>
          </a:p>
        </p:txBody>
      </p:sp>
      <p:sp>
        <p:nvSpPr>
          <p:cNvPr id="22" name="TextBox 21">
            <a:extLst>
              <a:ext uri="{FF2B5EF4-FFF2-40B4-BE49-F238E27FC236}">
                <a16:creationId xmlns:a16="http://schemas.microsoft.com/office/drawing/2014/main" id="{AB9F574D-7898-6B69-AEB6-296676030252}"/>
              </a:ext>
            </a:extLst>
          </p:cNvPr>
          <p:cNvSpPr txBox="1"/>
          <p:nvPr/>
        </p:nvSpPr>
        <p:spPr>
          <a:xfrm>
            <a:off x="790648" y="4747463"/>
            <a:ext cx="26858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latin typeface="Calibri" panose="020F0502020204030204"/>
                <a:ea typeface="+mn-ea"/>
                <a:cs typeface="+mn-cs"/>
              </a:rPr>
              <a:t>Microsoft Defender for Cloud</a:t>
            </a:r>
          </a:p>
        </p:txBody>
      </p:sp>
      <p:grpSp>
        <p:nvGrpSpPr>
          <p:cNvPr id="25" name="Group 24">
            <a:extLst>
              <a:ext uri="{FF2B5EF4-FFF2-40B4-BE49-F238E27FC236}">
                <a16:creationId xmlns:a16="http://schemas.microsoft.com/office/drawing/2014/main" id="{DFC026F2-36A6-4618-4CBE-5BDA33A18075}"/>
              </a:ext>
            </a:extLst>
          </p:cNvPr>
          <p:cNvGrpSpPr/>
          <p:nvPr/>
        </p:nvGrpSpPr>
        <p:grpSpPr>
          <a:xfrm>
            <a:off x="4205460" y="247331"/>
            <a:ext cx="7566621" cy="1396606"/>
            <a:chOff x="3983796" y="201151"/>
            <a:chExt cx="7566621" cy="1396606"/>
          </a:xfrm>
        </p:grpSpPr>
        <p:grpSp>
          <p:nvGrpSpPr>
            <p:cNvPr id="134" name="Group 133">
              <a:extLst>
                <a:ext uri="{FF2B5EF4-FFF2-40B4-BE49-F238E27FC236}">
                  <a16:creationId xmlns:a16="http://schemas.microsoft.com/office/drawing/2014/main" id="{9590E68B-FD9E-6AE9-8D64-215BEE08880E}"/>
                </a:ext>
              </a:extLst>
            </p:cNvPr>
            <p:cNvGrpSpPr/>
            <p:nvPr/>
          </p:nvGrpSpPr>
          <p:grpSpPr>
            <a:xfrm>
              <a:off x="3983796" y="201151"/>
              <a:ext cx="7269991" cy="1396606"/>
              <a:chOff x="1566564" y="171995"/>
              <a:chExt cx="7269991" cy="1396606"/>
            </a:xfrm>
          </p:grpSpPr>
          <p:sp>
            <p:nvSpPr>
              <p:cNvPr id="77" name="Rectangle: Rounded Corners 76">
                <a:extLst>
                  <a:ext uri="{FF2B5EF4-FFF2-40B4-BE49-F238E27FC236}">
                    <a16:creationId xmlns:a16="http://schemas.microsoft.com/office/drawing/2014/main" id="{DCF5BBC2-9CB4-4729-383A-F652B4DBA90D}"/>
                  </a:ext>
                </a:extLst>
              </p:cNvPr>
              <p:cNvSpPr/>
              <p:nvPr/>
            </p:nvSpPr>
            <p:spPr>
              <a:xfrm>
                <a:off x="1566564" y="1071770"/>
                <a:ext cx="7269991" cy="16799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84541517-7060-6B63-F76C-6B3EE3302325}"/>
                  </a:ext>
                </a:extLst>
              </p:cNvPr>
              <p:cNvGrpSpPr/>
              <p:nvPr/>
            </p:nvGrpSpPr>
            <p:grpSpPr>
              <a:xfrm>
                <a:off x="1587521" y="171995"/>
                <a:ext cx="705394" cy="1149523"/>
                <a:chOff x="1587521" y="19943"/>
                <a:chExt cx="705394" cy="1149523"/>
              </a:xfrm>
            </p:grpSpPr>
            <p:sp>
              <p:nvSpPr>
                <p:cNvPr id="78" name="Oval 77">
                  <a:extLst>
                    <a:ext uri="{FF2B5EF4-FFF2-40B4-BE49-F238E27FC236}">
                      <a16:creationId xmlns:a16="http://schemas.microsoft.com/office/drawing/2014/main" id="{4C78E8D2-E8DD-B67E-B706-4D1EDB4A6B6E}"/>
                    </a:ext>
                  </a:extLst>
                </p:cNvPr>
                <p:cNvSpPr/>
                <p:nvPr/>
              </p:nvSpPr>
              <p:spPr>
                <a:xfrm>
                  <a:off x="1752984" y="794562"/>
                  <a:ext cx="374469" cy="374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A7E6801A-8677-39A7-6011-FBF29229538D}"/>
                    </a:ext>
                  </a:extLst>
                </p:cNvPr>
                <p:cNvCxnSpPr>
                  <a:cxnSpLocks/>
                  <a:stCxn id="78" idx="0"/>
                </p:cNvCxnSpPr>
                <p:nvPr/>
              </p:nvCxnSpPr>
              <p:spPr>
                <a:xfrm flipV="1">
                  <a:off x="1940219" y="337917"/>
                  <a:ext cx="0" cy="456645"/>
                </a:xfrm>
                <a:prstGeom prst="line">
                  <a:avLst/>
                </a:prstGeom>
              </p:spPr>
              <p:style>
                <a:lnRef idx="1">
                  <a:schemeClr val="accent4"/>
                </a:lnRef>
                <a:fillRef idx="0">
                  <a:schemeClr val="accent4"/>
                </a:fillRef>
                <a:effectRef idx="0">
                  <a:schemeClr val="accent4"/>
                </a:effectRef>
                <a:fontRef idx="minor">
                  <a:schemeClr val="tx1"/>
                </a:fontRef>
              </p:style>
            </p:cxnSp>
            <p:sp>
              <p:nvSpPr>
                <p:cNvPr id="83" name="TextBox 82">
                  <a:extLst>
                    <a:ext uri="{FF2B5EF4-FFF2-40B4-BE49-F238E27FC236}">
                      <a16:creationId xmlns:a16="http://schemas.microsoft.com/office/drawing/2014/main" id="{40BA356F-9D30-2FAC-364F-2700EB932361}"/>
                    </a:ext>
                  </a:extLst>
                </p:cNvPr>
                <p:cNvSpPr txBox="1"/>
                <p:nvPr/>
              </p:nvSpPr>
              <p:spPr>
                <a:xfrm>
                  <a:off x="1587521" y="19943"/>
                  <a:ext cx="7053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VMs</a:t>
                  </a:r>
                </a:p>
              </p:txBody>
            </p:sp>
          </p:grpSp>
          <p:grpSp>
            <p:nvGrpSpPr>
              <p:cNvPr id="85" name="Group 84">
                <a:extLst>
                  <a:ext uri="{FF2B5EF4-FFF2-40B4-BE49-F238E27FC236}">
                    <a16:creationId xmlns:a16="http://schemas.microsoft.com/office/drawing/2014/main" id="{1072A52E-4152-C62F-9785-83DA9C8CBEB0}"/>
                  </a:ext>
                </a:extLst>
              </p:cNvPr>
              <p:cNvGrpSpPr/>
              <p:nvPr/>
            </p:nvGrpSpPr>
            <p:grpSpPr>
              <a:xfrm>
                <a:off x="3187337" y="171995"/>
                <a:ext cx="1158240" cy="1149523"/>
                <a:chOff x="1362310" y="19943"/>
                <a:chExt cx="1158240" cy="1149523"/>
              </a:xfrm>
            </p:grpSpPr>
            <p:sp>
              <p:nvSpPr>
                <p:cNvPr id="86" name="Oval 85">
                  <a:extLst>
                    <a:ext uri="{FF2B5EF4-FFF2-40B4-BE49-F238E27FC236}">
                      <a16:creationId xmlns:a16="http://schemas.microsoft.com/office/drawing/2014/main" id="{B5BDE7CC-7AE3-7B8A-2AF0-C501B7BED7C0}"/>
                    </a:ext>
                  </a:extLst>
                </p:cNvPr>
                <p:cNvSpPr/>
                <p:nvPr/>
              </p:nvSpPr>
              <p:spPr>
                <a:xfrm>
                  <a:off x="1752984" y="794562"/>
                  <a:ext cx="374469" cy="374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Connector 86">
                  <a:extLst>
                    <a:ext uri="{FF2B5EF4-FFF2-40B4-BE49-F238E27FC236}">
                      <a16:creationId xmlns:a16="http://schemas.microsoft.com/office/drawing/2014/main" id="{2748C44A-ECBE-43A8-85B9-CA4A1D85C895}"/>
                    </a:ext>
                  </a:extLst>
                </p:cNvPr>
                <p:cNvCxnSpPr>
                  <a:cxnSpLocks/>
                  <a:stCxn id="86" idx="0"/>
                </p:cNvCxnSpPr>
                <p:nvPr/>
              </p:nvCxnSpPr>
              <p:spPr>
                <a:xfrm flipV="1">
                  <a:off x="1940219" y="337917"/>
                  <a:ext cx="0" cy="456645"/>
                </a:xfrm>
                <a:prstGeom prst="line">
                  <a:avLst/>
                </a:prstGeom>
              </p:spPr>
              <p:style>
                <a:lnRef idx="1">
                  <a:schemeClr val="accent4"/>
                </a:lnRef>
                <a:fillRef idx="0">
                  <a:schemeClr val="accent4"/>
                </a:fillRef>
                <a:effectRef idx="0">
                  <a:schemeClr val="accent4"/>
                </a:effectRef>
                <a:fontRef idx="minor">
                  <a:schemeClr val="tx1"/>
                </a:fontRef>
              </p:style>
            </p:cxnSp>
            <p:sp>
              <p:nvSpPr>
                <p:cNvPr id="88" name="TextBox 87">
                  <a:extLst>
                    <a:ext uri="{FF2B5EF4-FFF2-40B4-BE49-F238E27FC236}">
                      <a16:creationId xmlns:a16="http://schemas.microsoft.com/office/drawing/2014/main" id="{C0E0CA5B-DDD9-04AE-60C0-C7D7CDC980A8}"/>
                    </a:ext>
                  </a:extLst>
                </p:cNvPr>
                <p:cNvSpPr txBox="1"/>
                <p:nvPr/>
              </p:nvSpPr>
              <p:spPr>
                <a:xfrm>
                  <a:off x="1362310" y="19943"/>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Containers</a:t>
                  </a:r>
                </a:p>
              </p:txBody>
            </p:sp>
          </p:grpSp>
          <p:grpSp>
            <p:nvGrpSpPr>
              <p:cNvPr id="89" name="Group 88">
                <a:extLst>
                  <a:ext uri="{FF2B5EF4-FFF2-40B4-BE49-F238E27FC236}">
                    <a16:creationId xmlns:a16="http://schemas.microsoft.com/office/drawing/2014/main" id="{97299910-E839-A45D-AC20-8462313F9E41}"/>
                  </a:ext>
                </a:extLst>
              </p:cNvPr>
              <p:cNvGrpSpPr/>
              <p:nvPr/>
            </p:nvGrpSpPr>
            <p:grpSpPr>
              <a:xfrm>
                <a:off x="4896267" y="174421"/>
                <a:ext cx="1158240" cy="1149523"/>
                <a:chOff x="1362310" y="19943"/>
                <a:chExt cx="1158240" cy="1149523"/>
              </a:xfrm>
            </p:grpSpPr>
            <p:sp>
              <p:nvSpPr>
                <p:cNvPr id="90" name="Oval 89">
                  <a:extLst>
                    <a:ext uri="{FF2B5EF4-FFF2-40B4-BE49-F238E27FC236}">
                      <a16:creationId xmlns:a16="http://schemas.microsoft.com/office/drawing/2014/main" id="{DB0C2E52-2782-1E67-7B6E-2DB14AB8B168}"/>
                    </a:ext>
                  </a:extLst>
                </p:cNvPr>
                <p:cNvSpPr/>
                <p:nvPr/>
              </p:nvSpPr>
              <p:spPr>
                <a:xfrm>
                  <a:off x="1752984" y="794562"/>
                  <a:ext cx="374469" cy="374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CFA56288-C286-A507-089C-0A06924337B5}"/>
                    </a:ext>
                  </a:extLst>
                </p:cNvPr>
                <p:cNvCxnSpPr>
                  <a:cxnSpLocks/>
                  <a:stCxn id="90" idx="0"/>
                </p:cNvCxnSpPr>
                <p:nvPr/>
              </p:nvCxnSpPr>
              <p:spPr>
                <a:xfrm flipV="1">
                  <a:off x="1940219" y="337917"/>
                  <a:ext cx="0" cy="456645"/>
                </a:xfrm>
                <a:prstGeom prst="line">
                  <a:avLst/>
                </a:prstGeom>
              </p:spPr>
              <p:style>
                <a:lnRef idx="1">
                  <a:schemeClr val="accent4"/>
                </a:lnRef>
                <a:fillRef idx="0">
                  <a:schemeClr val="accent4"/>
                </a:fillRef>
                <a:effectRef idx="0">
                  <a:schemeClr val="accent4"/>
                </a:effectRef>
                <a:fontRef idx="minor">
                  <a:schemeClr val="tx1"/>
                </a:fontRef>
              </p:style>
            </p:cxnSp>
            <p:sp>
              <p:nvSpPr>
                <p:cNvPr id="92" name="TextBox 91">
                  <a:extLst>
                    <a:ext uri="{FF2B5EF4-FFF2-40B4-BE49-F238E27FC236}">
                      <a16:creationId xmlns:a16="http://schemas.microsoft.com/office/drawing/2014/main" id="{06EA939D-56E8-227B-0245-C3B85035B5A0}"/>
                    </a:ext>
                  </a:extLst>
                </p:cNvPr>
                <p:cNvSpPr txBox="1"/>
                <p:nvPr/>
              </p:nvSpPr>
              <p:spPr>
                <a:xfrm>
                  <a:off x="1362310" y="19943"/>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CMPs</a:t>
                  </a:r>
                </a:p>
              </p:txBody>
            </p:sp>
          </p:grpSp>
          <p:grpSp>
            <p:nvGrpSpPr>
              <p:cNvPr id="93" name="Group 92">
                <a:extLst>
                  <a:ext uri="{FF2B5EF4-FFF2-40B4-BE49-F238E27FC236}">
                    <a16:creationId xmlns:a16="http://schemas.microsoft.com/office/drawing/2014/main" id="{852700C8-8327-5BFD-1CCD-0E3E5742C55B}"/>
                  </a:ext>
                </a:extLst>
              </p:cNvPr>
              <p:cNvGrpSpPr/>
              <p:nvPr/>
            </p:nvGrpSpPr>
            <p:grpSpPr>
              <a:xfrm>
                <a:off x="5481620" y="383419"/>
                <a:ext cx="1158240" cy="940525"/>
                <a:chOff x="1369755" y="228941"/>
                <a:chExt cx="1158240" cy="940525"/>
              </a:xfrm>
            </p:grpSpPr>
            <p:sp>
              <p:nvSpPr>
                <p:cNvPr id="94" name="Oval 93">
                  <a:extLst>
                    <a:ext uri="{FF2B5EF4-FFF2-40B4-BE49-F238E27FC236}">
                      <a16:creationId xmlns:a16="http://schemas.microsoft.com/office/drawing/2014/main" id="{812844D9-29FB-A8D3-5043-0C58D80715DB}"/>
                    </a:ext>
                  </a:extLst>
                </p:cNvPr>
                <p:cNvSpPr/>
                <p:nvPr/>
              </p:nvSpPr>
              <p:spPr>
                <a:xfrm>
                  <a:off x="1752984" y="794562"/>
                  <a:ext cx="374469" cy="374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55E81035-4FF3-0CC1-8165-CD1EBA9C05A3}"/>
                    </a:ext>
                  </a:extLst>
                </p:cNvPr>
                <p:cNvCxnSpPr>
                  <a:cxnSpLocks/>
                  <a:stCxn id="94" idx="0"/>
                </p:cNvCxnSpPr>
                <p:nvPr/>
              </p:nvCxnSpPr>
              <p:spPr>
                <a:xfrm flipH="1" flipV="1">
                  <a:off x="1940218" y="563813"/>
                  <a:ext cx="1" cy="230749"/>
                </a:xfrm>
                <a:prstGeom prst="line">
                  <a:avLst/>
                </a:prstGeom>
              </p:spPr>
              <p:style>
                <a:lnRef idx="1">
                  <a:schemeClr val="accent4"/>
                </a:lnRef>
                <a:fillRef idx="0">
                  <a:schemeClr val="accent4"/>
                </a:fillRef>
                <a:effectRef idx="0">
                  <a:schemeClr val="accent4"/>
                </a:effectRef>
                <a:fontRef idx="minor">
                  <a:schemeClr val="tx1"/>
                </a:fontRef>
              </p:style>
            </p:cxnSp>
            <p:sp>
              <p:nvSpPr>
                <p:cNvPr id="96" name="TextBox 95">
                  <a:extLst>
                    <a:ext uri="{FF2B5EF4-FFF2-40B4-BE49-F238E27FC236}">
                      <a16:creationId xmlns:a16="http://schemas.microsoft.com/office/drawing/2014/main" id="{796C1C22-16B9-9FB4-B6D2-AF0BF033A0ED}"/>
                    </a:ext>
                  </a:extLst>
                </p:cNvPr>
                <p:cNvSpPr txBox="1"/>
                <p:nvPr/>
              </p:nvSpPr>
              <p:spPr>
                <a:xfrm>
                  <a:off x="1369755" y="228941"/>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Serverless</a:t>
                  </a:r>
                </a:p>
              </p:txBody>
            </p:sp>
          </p:grpSp>
          <p:grpSp>
            <p:nvGrpSpPr>
              <p:cNvPr id="98" name="Group 97">
                <a:extLst>
                  <a:ext uri="{FF2B5EF4-FFF2-40B4-BE49-F238E27FC236}">
                    <a16:creationId xmlns:a16="http://schemas.microsoft.com/office/drawing/2014/main" id="{2A60F56A-72CA-4D8D-4BAC-3CBD077203C1}"/>
                  </a:ext>
                </a:extLst>
              </p:cNvPr>
              <p:cNvGrpSpPr/>
              <p:nvPr/>
            </p:nvGrpSpPr>
            <p:grpSpPr>
              <a:xfrm>
                <a:off x="6081931" y="174421"/>
                <a:ext cx="1158240" cy="1149523"/>
                <a:chOff x="1362310" y="19943"/>
                <a:chExt cx="1158240" cy="1149523"/>
              </a:xfrm>
            </p:grpSpPr>
            <p:sp>
              <p:nvSpPr>
                <p:cNvPr id="99" name="Oval 98">
                  <a:extLst>
                    <a:ext uri="{FF2B5EF4-FFF2-40B4-BE49-F238E27FC236}">
                      <a16:creationId xmlns:a16="http://schemas.microsoft.com/office/drawing/2014/main" id="{EBF3F1D3-9E63-68EB-7EB7-6855DD875691}"/>
                    </a:ext>
                  </a:extLst>
                </p:cNvPr>
                <p:cNvSpPr/>
                <p:nvPr/>
              </p:nvSpPr>
              <p:spPr>
                <a:xfrm>
                  <a:off x="1752984" y="794562"/>
                  <a:ext cx="374469" cy="374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 name="Straight Connector 99">
                  <a:extLst>
                    <a:ext uri="{FF2B5EF4-FFF2-40B4-BE49-F238E27FC236}">
                      <a16:creationId xmlns:a16="http://schemas.microsoft.com/office/drawing/2014/main" id="{D2BA410D-B6ED-274D-72F2-038EC2F91EB6}"/>
                    </a:ext>
                  </a:extLst>
                </p:cNvPr>
                <p:cNvCxnSpPr>
                  <a:cxnSpLocks/>
                  <a:stCxn id="99" idx="0"/>
                </p:cNvCxnSpPr>
                <p:nvPr/>
              </p:nvCxnSpPr>
              <p:spPr>
                <a:xfrm flipV="1">
                  <a:off x="1940219" y="337917"/>
                  <a:ext cx="0" cy="456645"/>
                </a:xfrm>
                <a:prstGeom prst="line">
                  <a:avLst/>
                </a:prstGeom>
              </p:spPr>
              <p:style>
                <a:lnRef idx="1">
                  <a:schemeClr val="accent4"/>
                </a:lnRef>
                <a:fillRef idx="0">
                  <a:schemeClr val="accent4"/>
                </a:fillRef>
                <a:effectRef idx="0">
                  <a:schemeClr val="accent4"/>
                </a:effectRef>
                <a:fontRef idx="minor">
                  <a:schemeClr val="tx1"/>
                </a:fontRef>
              </p:style>
            </p:cxnSp>
            <p:sp>
              <p:nvSpPr>
                <p:cNvPr id="101" name="TextBox 100">
                  <a:extLst>
                    <a:ext uri="{FF2B5EF4-FFF2-40B4-BE49-F238E27FC236}">
                      <a16:creationId xmlns:a16="http://schemas.microsoft.com/office/drawing/2014/main" id="{EBF783FD-EAD2-8E61-D7CF-44A5D0A33BAC}"/>
                    </a:ext>
                  </a:extLst>
                </p:cNvPr>
                <p:cNvSpPr txBox="1"/>
                <p:nvPr/>
              </p:nvSpPr>
              <p:spPr>
                <a:xfrm>
                  <a:off x="1362310" y="19943"/>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IaC</a:t>
                  </a:r>
                </a:p>
              </p:txBody>
            </p:sp>
          </p:grpSp>
          <p:grpSp>
            <p:nvGrpSpPr>
              <p:cNvPr id="111" name="Group 110">
                <a:extLst>
                  <a:ext uri="{FF2B5EF4-FFF2-40B4-BE49-F238E27FC236}">
                    <a16:creationId xmlns:a16="http://schemas.microsoft.com/office/drawing/2014/main" id="{74EE15D8-76AC-2C95-8FA6-6A7C5EBBBFF3}"/>
                  </a:ext>
                </a:extLst>
              </p:cNvPr>
              <p:cNvGrpSpPr/>
              <p:nvPr/>
            </p:nvGrpSpPr>
            <p:grpSpPr>
              <a:xfrm>
                <a:off x="2092822" y="380993"/>
                <a:ext cx="1158240" cy="940525"/>
                <a:chOff x="2092822" y="380993"/>
                <a:chExt cx="1158240" cy="940525"/>
              </a:xfrm>
            </p:grpSpPr>
            <p:grpSp>
              <p:nvGrpSpPr>
                <p:cNvPr id="102" name="Group 101">
                  <a:extLst>
                    <a:ext uri="{FF2B5EF4-FFF2-40B4-BE49-F238E27FC236}">
                      <a16:creationId xmlns:a16="http://schemas.microsoft.com/office/drawing/2014/main" id="{A36141E3-961E-E428-73A7-9DAC101C46BC}"/>
                    </a:ext>
                  </a:extLst>
                </p:cNvPr>
                <p:cNvGrpSpPr/>
                <p:nvPr/>
              </p:nvGrpSpPr>
              <p:grpSpPr>
                <a:xfrm>
                  <a:off x="2092822" y="407120"/>
                  <a:ext cx="1158240" cy="914398"/>
                  <a:chOff x="1369755" y="255068"/>
                  <a:chExt cx="1158240" cy="914398"/>
                </a:xfrm>
              </p:grpSpPr>
              <p:sp>
                <p:nvSpPr>
                  <p:cNvPr id="103" name="Oval 102">
                    <a:extLst>
                      <a:ext uri="{FF2B5EF4-FFF2-40B4-BE49-F238E27FC236}">
                        <a16:creationId xmlns:a16="http://schemas.microsoft.com/office/drawing/2014/main" id="{2C8C33ED-D657-9951-6E5B-6FD8D57D9C30}"/>
                      </a:ext>
                    </a:extLst>
                  </p:cNvPr>
                  <p:cNvSpPr/>
                  <p:nvPr/>
                </p:nvSpPr>
                <p:spPr>
                  <a:xfrm>
                    <a:off x="1752984" y="794562"/>
                    <a:ext cx="374469" cy="374904"/>
                  </a:xfrm>
                  <a:prstGeom prst="ellipse">
                    <a:avLst/>
                  </a:prstGeom>
                  <a:solidFill>
                    <a:srgbClr val="51A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4" name="Straight Connector 103">
                    <a:extLst>
                      <a:ext uri="{FF2B5EF4-FFF2-40B4-BE49-F238E27FC236}">
                        <a16:creationId xmlns:a16="http://schemas.microsoft.com/office/drawing/2014/main" id="{6112874D-7EB8-966F-0465-CB9C402E250A}"/>
                      </a:ext>
                    </a:extLst>
                  </p:cNvPr>
                  <p:cNvCxnSpPr>
                    <a:cxnSpLocks/>
                    <a:stCxn id="103" idx="0"/>
                  </p:cNvCxnSpPr>
                  <p:nvPr/>
                </p:nvCxnSpPr>
                <p:spPr>
                  <a:xfrm flipH="1" flipV="1">
                    <a:off x="1940218" y="563813"/>
                    <a:ext cx="1" cy="230749"/>
                  </a:xfrm>
                  <a:prstGeom prst="line">
                    <a:avLst/>
                  </a:prstGeom>
                  <a:solidFill>
                    <a:srgbClr val="51AFAD"/>
                  </a:solidFill>
                  <a:ln>
                    <a:solidFill>
                      <a:srgbClr val="51AFAD"/>
                    </a:solidFill>
                  </a:ln>
                </p:spPr>
                <p:style>
                  <a:lnRef idx="1">
                    <a:schemeClr val="accent4"/>
                  </a:lnRef>
                  <a:fillRef idx="0">
                    <a:schemeClr val="accent4"/>
                  </a:fillRef>
                  <a:effectRef idx="0">
                    <a:schemeClr val="accent4"/>
                  </a:effectRef>
                  <a:fontRef idx="minor">
                    <a:schemeClr val="tx1"/>
                  </a:fontRef>
                </p:style>
              </p:cxnSp>
              <p:sp>
                <p:nvSpPr>
                  <p:cNvPr id="105" name="TextBox 104">
                    <a:extLst>
                      <a:ext uri="{FF2B5EF4-FFF2-40B4-BE49-F238E27FC236}">
                        <a16:creationId xmlns:a16="http://schemas.microsoft.com/office/drawing/2014/main" id="{D8769580-548B-55A6-DF86-B9914DCB2577}"/>
                      </a:ext>
                    </a:extLst>
                  </p:cNvPr>
                  <p:cNvSpPr txBox="1"/>
                  <p:nvPr/>
                </p:nvSpPr>
                <p:spPr>
                  <a:xfrm>
                    <a:off x="1369755" y="255068"/>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1AFAD"/>
                        </a:solidFill>
                        <a:effectLst/>
                        <a:uLnTx/>
                        <a:uFillTx/>
                        <a:latin typeface="Calibri" panose="020F0502020204030204"/>
                        <a:ea typeface="+mn-ea"/>
                        <a:cs typeface="+mn-cs"/>
                      </a:rPr>
                      <a:t>CWPP</a:t>
                    </a:r>
                  </a:p>
                </p:txBody>
              </p:sp>
            </p:grpSp>
            <p:sp>
              <p:nvSpPr>
                <p:cNvPr id="110" name="Rectangle: Rounded Corners 109">
                  <a:extLst>
                    <a:ext uri="{FF2B5EF4-FFF2-40B4-BE49-F238E27FC236}">
                      <a16:creationId xmlns:a16="http://schemas.microsoft.com/office/drawing/2014/main" id="{388AF1EB-0247-48F2-4B9B-8F9E979B1A1C}"/>
                    </a:ext>
                  </a:extLst>
                </p:cNvPr>
                <p:cNvSpPr/>
                <p:nvPr/>
              </p:nvSpPr>
              <p:spPr>
                <a:xfrm>
                  <a:off x="2330892" y="380993"/>
                  <a:ext cx="678755" cy="334872"/>
                </a:xfrm>
                <a:prstGeom prst="roundRect">
                  <a:avLst/>
                </a:prstGeom>
                <a:noFill/>
                <a:ln>
                  <a:solidFill>
                    <a:srgbClr val="51A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1BF05895-3AE9-00DD-1285-6EE4CE23AC76}"/>
                  </a:ext>
                </a:extLst>
              </p:cNvPr>
              <p:cNvGrpSpPr/>
              <p:nvPr/>
            </p:nvGrpSpPr>
            <p:grpSpPr>
              <a:xfrm>
                <a:off x="4230901" y="375036"/>
                <a:ext cx="1158240" cy="940525"/>
                <a:chOff x="2092822" y="380993"/>
                <a:chExt cx="1158240" cy="940525"/>
              </a:xfrm>
            </p:grpSpPr>
            <p:grpSp>
              <p:nvGrpSpPr>
                <p:cNvPr id="113" name="Group 112">
                  <a:extLst>
                    <a:ext uri="{FF2B5EF4-FFF2-40B4-BE49-F238E27FC236}">
                      <a16:creationId xmlns:a16="http://schemas.microsoft.com/office/drawing/2014/main" id="{46E0593F-2BA3-6FA9-7B70-1A0F11E0B5A7}"/>
                    </a:ext>
                  </a:extLst>
                </p:cNvPr>
                <p:cNvGrpSpPr/>
                <p:nvPr/>
              </p:nvGrpSpPr>
              <p:grpSpPr>
                <a:xfrm>
                  <a:off x="2092822" y="398411"/>
                  <a:ext cx="1158240" cy="923107"/>
                  <a:chOff x="1369755" y="246359"/>
                  <a:chExt cx="1158240" cy="923107"/>
                </a:xfrm>
              </p:grpSpPr>
              <p:sp>
                <p:nvSpPr>
                  <p:cNvPr id="115" name="Oval 114">
                    <a:extLst>
                      <a:ext uri="{FF2B5EF4-FFF2-40B4-BE49-F238E27FC236}">
                        <a16:creationId xmlns:a16="http://schemas.microsoft.com/office/drawing/2014/main" id="{E744CF9C-FAF3-3A07-5C54-084127C57A05}"/>
                      </a:ext>
                    </a:extLst>
                  </p:cNvPr>
                  <p:cNvSpPr/>
                  <p:nvPr/>
                </p:nvSpPr>
                <p:spPr>
                  <a:xfrm>
                    <a:off x="1752984" y="794562"/>
                    <a:ext cx="374469" cy="374904"/>
                  </a:xfrm>
                  <a:prstGeom prst="ellipse">
                    <a:avLst/>
                  </a:prstGeom>
                  <a:solidFill>
                    <a:srgbClr val="51A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771E07E3-4B7B-AB96-8180-4D38203230DA}"/>
                      </a:ext>
                    </a:extLst>
                  </p:cNvPr>
                  <p:cNvCxnSpPr>
                    <a:cxnSpLocks/>
                    <a:stCxn id="115" idx="0"/>
                  </p:cNvCxnSpPr>
                  <p:nvPr/>
                </p:nvCxnSpPr>
                <p:spPr>
                  <a:xfrm flipH="1" flipV="1">
                    <a:off x="1940218" y="563813"/>
                    <a:ext cx="1" cy="230749"/>
                  </a:xfrm>
                  <a:prstGeom prst="line">
                    <a:avLst/>
                  </a:prstGeom>
                  <a:solidFill>
                    <a:srgbClr val="51AFAD"/>
                  </a:solidFill>
                  <a:ln>
                    <a:solidFill>
                      <a:srgbClr val="51AFAD"/>
                    </a:solidFill>
                  </a:ln>
                </p:spPr>
                <p:style>
                  <a:lnRef idx="1">
                    <a:schemeClr val="accent4"/>
                  </a:lnRef>
                  <a:fillRef idx="0">
                    <a:schemeClr val="accent4"/>
                  </a:fillRef>
                  <a:effectRef idx="0">
                    <a:schemeClr val="accent4"/>
                  </a:effectRef>
                  <a:fontRef idx="minor">
                    <a:schemeClr val="tx1"/>
                  </a:fontRef>
                </p:style>
              </p:cxnSp>
              <p:sp>
                <p:nvSpPr>
                  <p:cNvPr id="117" name="TextBox 116">
                    <a:extLst>
                      <a:ext uri="{FF2B5EF4-FFF2-40B4-BE49-F238E27FC236}">
                        <a16:creationId xmlns:a16="http://schemas.microsoft.com/office/drawing/2014/main" id="{A87356A8-97F5-9C11-8C6D-08527A06F2EC}"/>
                      </a:ext>
                    </a:extLst>
                  </p:cNvPr>
                  <p:cNvSpPr txBox="1"/>
                  <p:nvPr/>
                </p:nvSpPr>
                <p:spPr>
                  <a:xfrm>
                    <a:off x="1369755" y="246359"/>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1AFAD"/>
                        </a:solidFill>
                        <a:effectLst/>
                        <a:uLnTx/>
                        <a:uFillTx/>
                        <a:latin typeface="Calibri" panose="020F0502020204030204"/>
                        <a:ea typeface="+mn-ea"/>
                        <a:cs typeface="+mn-cs"/>
                      </a:rPr>
                      <a:t>CSPM</a:t>
                    </a:r>
                  </a:p>
                </p:txBody>
              </p:sp>
            </p:grpSp>
            <p:sp>
              <p:nvSpPr>
                <p:cNvPr id="114" name="Rectangle: Rounded Corners 113">
                  <a:extLst>
                    <a:ext uri="{FF2B5EF4-FFF2-40B4-BE49-F238E27FC236}">
                      <a16:creationId xmlns:a16="http://schemas.microsoft.com/office/drawing/2014/main" id="{E5D2B8B5-EAA6-3051-67A3-DC1CF99F051B}"/>
                    </a:ext>
                  </a:extLst>
                </p:cNvPr>
                <p:cNvSpPr/>
                <p:nvPr/>
              </p:nvSpPr>
              <p:spPr>
                <a:xfrm>
                  <a:off x="2330892" y="380993"/>
                  <a:ext cx="678755" cy="334872"/>
                </a:xfrm>
                <a:prstGeom prst="roundRect">
                  <a:avLst/>
                </a:prstGeom>
                <a:noFill/>
                <a:ln>
                  <a:solidFill>
                    <a:srgbClr val="51A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6F45E62F-6A11-5FC8-35D1-7492143A2FCC}"/>
                  </a:ext>
                </a:extLst>
              </p:cNvPr>
              <p:cNvGrpSpPr/>
              <p:nvPr/>
            </p:nvGrpSpPr>
            <p:grpSpPr>
              <a:xfrm>
                <a:off x="6714856" y="380037"/>
                <a:ext cx="1158240" cy="940525"/>
                <a:chOff x="2092822" y="380993"/>
                <a:chExt cx="1158240" cy="940525"/>
              </a:xfrm>
            </p:grpSpPr>
            <p:grpSp>
              <p:nvGrpSpPr>
                <p:cNvPr id="119" name="Group 118">
                  <a:extLst>
                    <a:ext uri="{FF2B5EF4-FFF2-40B4-BE49-F238E27FC236}">
                      <a16:creationId xmlns:a16="http://schemas.microsoft.com/office/drawing/2014/main" id="{115712C2-9492-5FB9-B940-146C80B9F8F9}"/>
                    </a:ext>
                  </a:extLst>
                </p:cNvPr>
                <p:cNvGrpSpPr/>
                <p:nvPr/>
              </p:nvGrpSpPr>
              <p:grpSpPr>
                <a:xfrm>
                  <a:off x="2092822" y="398411"/>
                  <a:ext cx="1158240" cy="923107"/>
                  <a:chOff x="1369755" y="246359"/>
                  <a:chExt cx="1158240" cy="923107"/>
                </a:xfrm>
              </p:grpSpPr>
              <p:sp>
                <p:nvSpPr>
                  <p:cNvPr id="121" name="Oval 120">
                    <a:extLst>
                      <a:ext uri="{FF2B5EF4-FFF2-40B4-BE49-F238E27FC236}">
                        <a16:creationId xmlns:a16="http://schemas.microsoft.com/office/drawing/2014/main" id="{6A1A280F-89A9-814A-1814-50E410BC4020}"/>
                      </a:ext>
                    </a:extLst>
                  </p:cNvPr>
                  <p:cNvSpPr/>
                  <p:nvPr/>
                </p:nvSpPr>
                <p:spPr>
                  <a:xfrm>
                    <a:off x="1752984" y="794562"/>
                    <a:ext cx="374469" cy="374904"/>
                  </a:xfrm>
                  <a:prstGeom prst="ellipse">
                    <a:avLst/>
                  </a:prstGeom>
                  <a:solidFill>
                    <a:srgbClr val="51A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2AD97771-8AB3-2CC6-1AC3-FD69F7502358}"/>
                      </a:ext>
                    </a:extLst>
                  </p:cNvPr>
                  <p:cNvCxnSpPr>
                    <a:cxnSpLocks/>
                    <a:stCxn id="121" idx="0"/>
                  </p:cNvCxnSpPr>
                  <p:nvPr/>
                </p:nvCxnSpPr>
                <p:spPr>
                  <a:xfrm flipH="1" flipV="1">
                    <a:off x="1940218" y="563813"/>
                    <a:ext cx="1" cy="230749"/>
                  </a:xfrm>
                  <a:prstGeom prst="line">
                    <a:avLst/>
                  </a:prstGeom>
                  <a:solidFill>
                    <a:srgbClr val="51AFAD"/>
                  </a:solidFill>
                  <a:ln>
                    <a:solidFill>
                      <a:srgbClr val="51AFAD"/>
                    </a:solidFill>
                  </a:ln>
                </p:spPr>
                <p:style>
                  <a:lnRef idx="1">
                    <a:schemeClr val="accent4"/>
                  </a:lnRef>
                  <a:fillRef idx="0">
                    <a:schemeClr val="accent4"/>
                  </a:fillRef>
                  <a:effectRef idx="0">
                    <a:schemeClr val="accent4"/>
                  </a:effectRef>
                  <a:fontRef idx="minor">
                    <a:schemeClr val="tx1"/>
                  </a:fontRef>
                </p:style>
              </p:cxnSp>
              <p:sp>
                <p:nvSpPr>
                  <p:cNvPr id="123" name="TextBox 122">
                    <a:extLst>
                      <a:ext uri="{FF2B5EF4-FFF2-40B4-BE49-F238E27FC236}">
                        <a16:creationId xmlns:a16="http://schemas.microsoft.com/office/drawing/2014/main" id="{DCF9F2A8-863A-EEE5-CCDC-D4329D93028D}"/>
                      </a:ext>
                    </a:extLst>
                  </p:cNvPr>
                  <p:cNvSpPr txBox="1"/>
                  <p:nvPr/>
                </p:nvSpPr>
                <p:spPr>
                  <a:xfrm>
                    <a:off x="1369755" y="246359"/>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1AFAD"/>
                        </a:solidFill>
                        <a:effectLst/>
                        <a:uLnTx/>
                        <a:uFillTx/>
                        <a:latin typeface="Calibri" panose="020F0502020204030204"/>
                        <a:ea typeface="+mn-ea"/>
                        <a:cs typeface="+mn-cs"/>
                      </a:rPr>
                      <a:t>CIEM</a:t>
                    </a:r>
                  </a:p>
                </p:txBody>
              </p:sp>
            </p:grpSp>
            <p:sp>
              <p:nvSpPr>
                <p:cNvPr id="120" name="Rectangle: Rounded Corners 119">
                  <a:extLst>
                    <a:ext uri="{FF2B5EF4-FFF2-40B4-BE49-F238E27FC236}">
                      <a16:creationId xmlns:a16="http://schemas.microsoft.com/office/drawing/2014/main" id="{B29E7A5A-6170-91D1-2F66-BFCCFCA8AF55}"/>
                    </a:ext>
                  </a:extLst>
                </p:cNvPr>
                <p:cNvSpPr/>
                <p:nvPr/>
              </p:nvSpPr>
              <p:spPr>
                <a:xfrm>
                  <a:off x="2330892" y="380993"/>
                  <a:ext cx="678755" cy="334872"/>
                </a:xfrm>
                <a:prstGeom prst="roundRect">
                  <a:avLst/>
                </a:prstGeom>
                <a:noFill/>
                <a:ln>
                  <a:solidFill>
                    <a:srgbClr val="51A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4" name="Group 123">
                <a:extLst>
                  <a:ext uri="{FF2B5EF4-FFF2-40B4-BE49-F238E27FC236}">
                    <a16:creationId xmlns:a16="http://schemas.microsoft.com/office/drawing/2014/main" id="{BC26C963-8D08-6D10-D55D-671DFC19BEFD}"/>
                  </a:ext>
                </a:extLst>
              </p:cNvPr>
              <p:cNvGrpSpPr/>
              <p:nvPr/>
            </p:nvGrpSpPr>
            <p:grpSpPr>
              <a:xfrm>
                <a:off x="7631681" y="383419"/>
                <a:ext cx="1158240" cy="940525"/>
                <a:chOff x="2092822" y="380993"/>
                <a:chExt cx="1158240" cy="940525"/>
              </a:xfrm>
            </p:grpSpPr>
            <p:grpSp>
              <p:nvGrpSpPr>
                <p:cNvPr id="125" name="Group 124">
                  <a:extLst>
                    <a:ext uri="{FF2B5EF4-FFF2-40B4-BE49-F238E27FC236}">
                      <a16:creationId xmlns:a16="http://schemas.microsoft.com/office/drawing/2014/main" id="{E669811B-EF61-2A0C-F22F-26EF30ABA4EC}"/>
                    </a:ext>
                  </a:extLst>
                </p:cNvPr>
                <p:cNvGrpSpPr/>
                <p:nvPr/>
              </p:nvGrpSpPr>
              <p:grpSpPr>
                <a:xfrm>
                  <a:off x="2092822" y="398411"/>
                  <a:ext cx="1158240" cy="923107"/>
                  <a:chOff x="1369755" y="246359"/>
                  <a:chExt cx="1158240" cy="923107"/>
                </a:xfrm>
              </p:grpSpPr>
              <p:sp>
                <p:nvSpPr>
                  <p:cNvPr id="127" name="Oval 126">
                    <a:extLst>
                      <a:ext uri="{FF2B5EF4-FFF2-40B4-BE49-F238E27FC236}">
                        <a16:creationId xmlns:a16="http://schemas.microsoft.com/office/drawing/2014/main" id="{E37DB64E-053D-CE9A-2897-9B20572BC98C}"/>
                      </a:ext>
                    </a:extLst>
                  </p:cNvPr>
                  <p:cNvSpPr/>
                  <p:nvPr/>
                </p:nvSpPr>
                <p:spPr>
                  <a:xfrm>
                    <a:off x="1752984" y="794562"/>
                    <a:ext cx="374469" cy="374904"/>
                  </a:xfrm>
                  <a:prstGeom prst="ellipse">
                    <a:avLst/>
                  </a:prstGeom>
                  <a:solidFill>
                    <a:srgbClr val="51A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F5A447C2-89BE-2222-0040-8DEFEBBB3290}"/>
                      </a:ext>
                    </a:extLst>
                  </p:cNvPr>
                  <p:cNvCxnSpPr>
                    <a:cxnSpLocks/>
                    <a:stCxn id="127" idx="0"/>
                  </p:cNvCxnSpPr>
                  <p:nvPr/>
                </p:nvCxnSpPr>
                <p:spPr>
                  <a:xfrm flipH="1" flipV="1">
                    <a:off x="1940218" y="563813"/>
                    <a:ext cx="1" cy="230749"/>
                  </a:xfrm>
                  <a:prstGeom prst="line">
                    <a:avLst/>
                  </a:prstGeom>
                  <a:solidFill>
                    <a:srgbClr val="51AFAD"/>
                  </a:solidFill>
                  <a:ln>
                    <a:solidFill>
                      <a:srgbClr val="51AFAD"/>
                    </a:solidFill>
                  </a:ln>
                </p:spPr>
                <p:style>
                  <a:lnRef idx="1">
                    <a:schemeClr val="accent4"/>
                  </a:lnRef>
                  <a:fillRef idx="0">
                    <a:schemeClr val="accent4"/>
                  </a:fillRef>
                  <a:effectRef idx="0">
                    <a:schemeClr val="accent4"/>
                  </a:effectRef>
                  <a:fontRef idx="minor">
                    <a:schemeClr val="tx1"/>
                  </a:fontRef>
                </p:style>
              </p:cxnSp>
              <p:sp>
                <p:nvSpPr>
                  <p:cNvPr id="129" name="TextBox 128">
                    <a:extLst>
                      <a:ext uri="{FF2B5EF4-FFF2-40B4-BE49-F238E27FC236}">
                        <a16:creationId xmlns:a16="http://schemas.microsoft.com/office/drawing/2014/main" id="{1F1CCEE4-CF89-4322-B06C-72817BF9C749}"/>
                      </a:ext>
                    </a:extLst>
                  </p:cNvPr>
                  <p:cNvSpPr txBox="1"/>
                  <p:nvPr/>
                </p:nvSpPr>
                <p:spPr>
                  <a:xfrm>
                    <a:off x="1369755" y="246359"/>
                    <a:ext cx="1158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1AFAD"/>
                        </a:solidFill>
                        <a:effectLst/>
                        <a:uLnTx/>
                        <a:uFillTx/>
                        <a:latin typeface="Calibri" panose="020F0502020204030204"/>
                        <a:ea typeface="+mn-ea"/>
                        <a:cs typeface="+mn-cs"/>
                      </a:rPr>
                      <a:t>CNAPP</a:t>
                    </a:r>
                  </a:p>
                </p:txBody>
              </p:sp>
            </p:grpSp>
            <p:sp>
              <p:nvSpPr>
                <p:cNvPr id="126" name="Rectangle: Rounded Corners 125">
                  <a:extLst>
                    <a:ext uri="{FF2B5EF4-FFF2-40B4-BE49-F238E27FC236}">
                      <a16:creationId xmlns:a16="http://schemas.microsoft.com/office/drawing/2014/main" id="{E1D07F51-087D-3580-DDAE-35A190C9CDC2}"/>
                    </a:ext>
                  </a:extLst>
                </p:cNvPr>
                <p:cNvSpPr/>
                <p:nvPr/>
              </p:nvSpPr>
              <p:spPr>
                <a:xfrm>
                  <a:off x="2330892" y="380993"/>
                  <a:ext cx="678755" cy="334872"/>
                </a:xfrm>
                <a:prstGeom prst="roundRect">
                  <a:avLst/>
                </a:prstGeom>
                <a:noFill/>
                <a:ln>
                  <a:solidFill>
                    <a:srgbClr val="51A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0" name="TextBox 129">
                <a:extLst>
                  <a:ext uri="{FF2B5EF4-FFF2-40B4-BE49-F238E27FC236}">
                    <a16:creationId xmlns:a16="http://schemas.microsoft.com/office/drawing/2014/main" id="{F6402F8A-8014-D10C-174B-ADEF5F1263DA}"/>
                  </a:ext>
                </a:extLst>
              </p:cNvPr>
              <p:cNvSpPr txBox="1"/>
              <p:nvPr/>
            </p:nvSpPr>
            <p:spPr>
              <a:xfrm>
                <a:off x="2080246" y="1322380"/>
                <a:ext cx="11582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2010</a:t>
                </a:r>
              </a:p>
            </p:txBody>
          </p:sp>
          <p:sp>
            <p:nvSpPr>
              <p:cNvPr id="131" name="TextBox 130">
                <a:extLst>
                  <a:ext uri="{FF2B5EF4-FFF2-40B4-BE49-F238E27FC236}">
                    <a16:creationId xmlns:a16="http://schemas.microsoft.com/office/drawing/2014/main" id="{40DA18E9-C12F-564C-61B5-20D1C0CD613E}"/>
                  </a:ext>
                </a:extLst>
              </p:cNvPr>
              <p:cNvSpPr txBox="1"/>
              <p:nvPr/>
            </p:nvSpPr>
            <p:spPr>
              <a:xfrm>
                <a:off x="4222244" y="1322380"/>
                <a:ext cx="11582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2014</a:t>
                </a:r>
              </a:p>
            </p:txBody>
          </p:sp>
          <p:sp>
            <p:nvSpPr>
              <p:cNvPr id="132" name="TextBox 131">
                <a:extLst>
                  <a:ext uri="{FF2B5EF4-FFF2-40B4-BE49-F238E27FC236}">
                    <a16:creationId xmlns:a16="http://schemas.microsoft.com/office/drawing/2014/main" id="{1F05B18A-444F-7333-F506-78CABE55E548}"/>
                  </a:ext>
                </a:extLst>
              </p:cNvPr>
              <p:cNvSpPr txBox="1"/>
              <p:nvPr/>
            </p:nvSpPr>
            <p:spPr>
              <a:xfrm>
                <a:off x="6706199" y="1322380"/>
                <a:ext cx="11582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2018</a:t>
                </a:r>
              </a:p>
            </p:txBody>
          </p:sp>
          <p:sp>
            <p:nvSpPr>
              <p:cNvPr id="133" name="TextBox 132">
                <a:extLst>
                  <a:ext uri="{FF2B5EF4-FFF2-40B4-BE49-F238E27FC236}">
                    <a16:creationId xmlns:a16="http://schemas.microsoft.com/office/drawing/2014/main" id="{42346A8D-8B21-85BF-3911-C91259C165EF}"/>
                  </a:ext>
                </a:extLst>
              </p:cNvPr>
              <p:cNvSpPr txBox="1"/>
              <p:nvPr/>
            </p:nvSpPr>
            <p:spPr>
              <a:xfrm>
                <a:off x="7623024" y="1322380"/>
                <a:ext cx="11582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2020</a:t>
                </a:r>
              </a:p>
            </p:txBody>
          </p:sp>
        </p:grpSp>
        <p:pic>
          <p:nvPicPr>
            <p:cNvPr id="24" name="Graphic 23" descr="Play with solid fill">
              <a:extLst>
                <a:ext uri="{FF2B5EF4-FFF2-40B4-BE49-F238E27FC236}">
                  <a16:creationId xmlns:a16="http://schemas.microsoft.com/office/drawing/2014/main" id="{90714C66-A80B-FA87-9497-1B28C67A94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59919" y="990614"/>
              <a:ext cx="390498" cy="390498"/>
            </a:xfrm>
            <a:prstGeom prst="rect">
              <a:avLst/>
            </a:prstGeom>
          </p:spPr>
        </p:pic>
      </p:grpSp>
    </p:spTree>
    <p:extLst>
      <p:ext uri="{BB962C8B-B14F-4D97-AF65-F5344CB8AC3E}">
        <p14:creationId xmlns:p14="http://schemas.microsoft.com/office/powerpoint/2010/main" val="141301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B334-9AEE-9888-52A5-B41FE5982A98}"/>
              </a:ext>
            </a:extLst>
          </p:cNvPr>
          <p:cNvSpPr>
            <a:spLocks noGrp="1"/>
          </p:cNvSpPr>
          <p:nvPr>
            <p:ph type="title"/>
          </p:nvPr>
        </p:nvSpPr>
        <p:spPr>
          <a:xfrm>
            <a:off x="588263" y="585788"/>
            <a:ext cx="6274992" cy="5683249"/>
          </a:xfrm>
        </p:spPr>
        <p:txBody>
          <a:bodyPr wrap="square" anchor="ctr">
            <a:normAutofit/>
          </a:bodyPr>
          <a:lstStyle/>
          <a:p>
            <a:r>
              <a:rPr lang="en-US">
                <a:solidFill>
                  <a:schemeClr val="accent1"/>
                </a:solidFill>
              </a:rPr>
              <a:t>Securing Cloud Infrastructure</a:t>
            </a:r>
          </a:p>
        </p:txBody>
      </p:sp>
      <p:pic>
        <p:nvPicPr>
          <p:cNvPr id="7" name="Picture Placeholder 6">
            <a:extLst>
              <a:ext uri="{FF2B5EF4-FFF2-40B4-BE49-F238E27FC236}">
                <a16:creationId xmlns:a16="http://schemas.microsoft.com/office/drawing/2014/main" id="{7786D74D-F37F-77CF-E2AF-F88810C0E59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p:blipFill>
        <p:spPr>
          <a:xfrm>
            <a:off x="7115504" y="2316597"/>
            <a:ext cx="4246179" cy="2221629"/>
          </a:xfrm>
          <a:noFill/>
        </p:spPr>
      </p:pic>
    </p:spTree>
    <p:extLst>
      <p:ext uri="{BB962C8B-B14F-4D97-AF65-F5344CB8AC3E}">
        <p14:creationId xmlns:p14="http://schemas.microsoft.com/office/powerpoint/2010/main" val="32096581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3B6C-347A-075F-ED68-65D074314D02}"/>
              </a:ext>
            </a:extLst>
          </p:cNvPr>
          <p:cNvSpPr>
            <a:spLocks noGrp="1"/>
          </p:cNvSpPr>
          <p:nvPr>
            <p:ph type="title"/>
          </p:nvPr>
        </p:nvSpPr>
        <p:spPr/>
        <p:txBody>
          <a:bodyPr/>
          <a:lstStyle/>
          <a:p>
            <a:r>
              <a:rPr lang="en-US"/>
              <a:t>Confusion…?</a:t>
            </a:r>
          </a:p>
        </p:txBody>
      </p:sp>
      <p:sp>
        <p:nvSpPr>
          <p:cNvPr id="3" name="Content Placeholder 2">
            <a:extLst>
              <a:ext uri="{FF2B5EF4-FFF2-40B4-BE49-F238E27FC236}">
                <a16:creationId xmlns:a16="http://schemas.microsoft.com/office/drawing/2014/main" id="{995407DB-BD1B-45DA-ABC9-A36F762F2FCE}"/>
              </a:ext>
            </a:extLst>
          </p:cNvPr>
          <p:cNvSpPr>
            <a:spLocks noGrp="1"/>
          </p:cNvSpPr>
          <p:nvPr>
            <p:ph sz="quarter" idx="12"/>
          </p:nvPr>
        </p:nvSpPr>
        <p:spPr>
          <a:xfrm>
            <a:off x="584200" y="1435100"/>
            <a:ext cx="5211763" cy="4838248"/>
          </a:xfrm>
        </p:spPr>
        <p:txBody>
          <a:bodyPr/>
          <a:lstStyle/>
          <a:p>
            <a:r>
              <a:rPr lang="en-US" sz="2400"/>
              <a:t>Lots of cloud security products, all doing related, but different things</a:t>
            </a:r>
          </a:p>
          <a:p>
            <a:r>
              <a:rPr lang="en-US" sz="2400"/>
              <a:t>SASE, CASB, CIEM, SIEM, CNAPP, the list goes on</a:t>
            </a:r>
          </a:p>
          <a:p>
            <a:r>
              <a:rPr lang="en-US" sz="2400"/>
              <a:t>Microsoft has several of these offerings:</a:t>
            </a:r>
          </a:p>
          <a:p>
            <a:pPr lvl="1"/>
            <a:r>
              <a:rPr lang="en-US" sz="1800" err="1"/>
              <a:t>Entra</a:t>
            </a:r>
            <a:r>
              <a:rPr lang="en-US" sz="1800"/>
              <a:t> Permissions Management</a:t>
            </a:r>
          </a:p>
          <a:p>
            <a:pPr lvl="1"/>
            <a:r>
              <a:rPr lang="en-US" sz="1800"/>
              <a:t>Defender for Cloud</a:t>
            </a:r>
          </a:p>
          <a:p>
            <a:pPr lvl="1"/>
            <a:r>
              <a:rPr lang="en-US" sz="1800"/>
              <a:t>Defender for Cloud Apps</a:t>
            </a:r>
          </a:p>
          <a:p>
            <a:pPr lvl="1"/>
            <a:r>
              <a:rPr lang="en-US" sz="1800"/>
              <a:t>Sentinel</a:t>
            </a:r>
          </a:p>
          <a:p>
            <a:pPr lvl="1"/>
            <a:r>
              <a:rPr lang="en-US" sz="1800"/>
              <a:t>Etc.</a:t>
            </a:r>
          </a:p>
          <a:p>
            <a:r>
              <a:rPr lang="en-US" sz="2400"/>
              <a:t>What should you be using, and for what purpose?</a:t>
            </a:r>
          </a:p>
        </p:txBody>
      </p:sp>
      <p:pic>
        <p:nvPicPr>
          <p:cNvPr id="8" name="Content Placeholder 7" descr="Doubtful man in pink background">
            <a:extLst>
              <a:ext uri="{FF2B5EF4-FFF2-40B4-BE49-F238E27FC236}">
                <a16:creationId xmlns:a16="http://schemas.microsoft.com/office/drawing/2014/main" id="{056F9F12-6CAA-FDFB-7E4D-8E3BC0EE7026}"/>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389688" y="2112169"/>
            <a:ext cx="5219700" cy="3479800"/>
          </a:xfrm>
        </p:spPr>
      </p:pic>
      <p:pic>
        <p:nvPicPr>
          <p:cNvPr id="5" name="Picture 4" descr="Stressed woman facing computer">
            <a:extLst>
              <a:ext uri="{FF2B5EF4-FFF2-40B4-BE49-F238E27FC236}">
                <a16:creationId xmlns:a16="http://schemas.microsoft.com/office/drawing/2014/main" id="{D134B805-2AE9-48A0-25BA-864B7DA3F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4033" y="2112168"/>
            <a:ext cx="5289704" cy="3526125"/>
          </a:xfrm>
          <a:prstGeom prst="rect">
            <a:avLst/>
          </a:prstGeom>
        </p:spPr>
      </p:pic>
    </p:spTree>
    <p:extLst>
      <p:ext uri="{BB962C8B-B14F-4D97-AF65-F5344CB8AC3E}">
        <p14:creationId xmlns:p14="http://schemas.microsoft.com/office/powerpoint/2010/main" val="98802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DAD59A1E-319E-1145-A2C7-ABEBE14B6918}" vid="{BD321E4B-32E9-9D48-9322-11F27A00D9C6}"/>
    </a:ext>
  </a:extLst>
</a:theme>
</file>

<file path=ppt/theme/theme4.xml><?xml version="1.0" encoding="utf-8"?>
<a:theme xmlns:a="http://schemas.openxmlformats.org/drawingml/2006/main" name="6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9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1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 2013 - 2022</Template>
  <TotalTime>0</TotalTime>
  <Words>2180</Words>
  <Application>Microsoft Office PowerPoint</Application>
  <PresentationFormat>Widescreen</PresentationFormat>
  <Paragraphs>301</Paragraphs>
  <Slides>31</Slides>
  <Notes>15</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31</vt:i4>
      </vt:variant>
    </vt:vector>
  </HeadingPairs>
  <TitlesOfParts>
    <vt:vector size="53" baseType="lpstr">
      <vt:lpstr>Apercu Pro</vt:lpstr>
      <vt:lpstr>Arial</vt:lpstr>
      <vt:lpstr>Calibri</vt:lpstr>
      <vt:lpstr>Consolas</vt:lpstr>
      <vt:lpstr>Graphik Web</vt:lpstr>
      <vt:lpstr>Open Sans Semibold</vt:lpstr>
      <vt:lpstr>Roboto Light</vt:lpstr>
      <vt:lpstr>Segoe Pro</vt:lpstr>
      <vt:lpstr>Segoe Pro Display</vt:lpstr>
      <vt:lpstr>Segoe UI</vt:lpstr>
      <vt:lpstr>segoe ui semibold</vt:lpstr>
      <vt:lpstr>segoe ui semibold</vt:lpstr>
      <vt:lpstr>Segoe UI Semilight</vt:lpstr>
      <vt:lpstr>source-serif-pro</vt:lpstr>
      <vt:lpstr>Wingdings</vt:lpstr>
      <vt:lpstr>Microsoft Security template</vt:lpstr>
      <vt:lpstr>Microsoft Security template</vt:lpstr>
      <vt:lpstr>1_Microsoft Security template</vt:lpstr>
      <vt:lpstr>6_Microsoft Security template</vt:lpstr>
      <vt:lpstr>9_Microsoft Security template</vt:lpstr>
      <vt:lpstr>1_LIGHT GRAY TEMPLATE</vt:lpstr>
      <vt:lpstr>think-cell Slide</vt:lpstr>
      <vt:lpstr>Microsoft Entra Permissions Management</vt:lpstr>
      <vt:lpstr>Agenda</vt:lpstr>
      <vt:lpstr>Microsoft Entra Product Family</vt:lpstr>
      <vt:lpstr>What is a CIEM?</vt:lpstr>
      <vt:lpstr>What is a CIEM?</vt:lpstr>
      <vt:lpstr>What is a CIEM?</vt:lpstr>
      <vt:lpstr>PowerPoint Presentation</vt:lpstr>
      <vt:lpstr>Securing Cloud Infrastructure</vt:lpstr>
      <vt:lpstr>Confusion…?</vt:lpstr>
      <vt:lpstr>Securing Cloud Infrastructure</vt:lpstr>
      <vt:lpstr>Securing Cloud Infrastructure</vt:lpstr>
      <vt:lpstr>What are the challenges Permissions Management  can help you overcome?</vt:lpstr>
      <vt:lpstr>(Multi-)cloud adoption brings new permission challenges</vt:lpstr>
      <vt:lpstr>Unmanaged permissions are expanding the attack surface</vt:lpstr>
      <vt:lpstr>Managing permissions across multicloud  environments requires a new approach</vt:lpstr>
      <vt:lpstr>What are the common challenges?</vt:lpstr>
      <vt:lpstr>PowerPoint Presentation</vt:lpstr>
      <vt:lpstr>PowerPoint Presentation</vt:lpstr>
      <vt:lpstr>PowerPoint Presentation</vt:lpstr>
      <vt:lpstr>Business Benefits and ROI</vt:lpstr>
      <vt:lpstr>What does your business get out of EPM?</vt:lpstr>
      <vt:lpstr>NIST Zero Trust Goal and Principles (NIST SP.800-207)</vt:lpstr>
      <vt:lpstr>Business Benefits of Zero Trust </vt:lpstr>
      <vt:lpstr>Business Benefits of Entra Permissions Management</vt:lpstr>
      <vt:lpstr>Reporting on Overall Security to the Business</vt:lpstr>
      <vt:lpstr>Reporting on Overall Security to the Business</vt:lpstr>
      <vt:lpstr>Next Steps and POC</vt:lpstr>
      <vt:lpstr>Where do we go from here?</vt:lpstr>
      <vt:lpstr>Workshop FAQ</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2024-01-29T22:16:33Z</dcterms:created>
  <dcterms:modified xsi:type="dcterms:W3CDTF">2024-01-29T22:25:33Z</dcterms:modified>
</cp:coreProperties>
</file>